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8.bin" ContentType="image/x-emf"/>
  <Override PartName="/ppt/media/image50.bin" ContentType="image/x-emf"/>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45"/>
  </p:notesMasterIdLst>
  <p:handoutMasterIdLst>
    <p:handoutMasterId r:id="rId46"/>
  </p:handoutMasterIdLst>
  <p:sldIdLst>
    <p:sldId id="400" r:id="rId2"/>
    <p:sldId id="404" r:id="rId3"/>
    <p:sldId id="2147482266" r:id="rId4"/>
    <p:sldId id="2147481245" r:id="rId5"/>
    <p:sldId id="2147482288" r:id="rId6"/>
    <p:sldId id="2147482337" r:id="rId7"/>
    <p:sldId id="2147482831" r:id="rId8"/>
    <p:sldId id="2147482342" r:id="rId9"/>
    <p:sldId id="2147482341" r:id="rId10"/>
    <p:sldId id="2147482339" r:id="rId11"/>
    <p:sldId id="2147482270" r:id="rId12"/>
    <p:sldId id="2147481187" r:id="rId13"/>
    <p:sldId id="2147482877" r:id="rId14"/>
    <p:sldId id="2147482273" r:id="rId15"/>
    <p:sldId id="2147482280" r:id="rId16"/>
    <p:sldId id="2147481234" r:id="rId17"/>
    <p:sldId id="2147481255" r:id="rId18"/>
    <p:sldId id="2147481703" r:id="rId19"/>
    <p:sldId id="2147482833" r:id="rId20"/>
    <p:sldId id="2147482875" r:id="rId21"/>
    <p:sldId id="2147482878" r:id="rId22"/>
    <p:sldId id="2147482834" r:id="rId23"/>
    <p:sldId id="2147482159" r:id="rId24"/>
    <p:sldId id="2147482291" r:id="rId25"/>
    <p:sldId id="2147482281" r:id="rId26"/>
    <p:sldId id="2147482276" r:id="rId27"/>
    <p:sldId id="2147482880" r:id="rId28"/>
    <p:sldId id="2147482881" r:id="rId29"/>
    <p:sldId id="2147482882" r:id="rId30"/>
    <p:sldId id="2147482872" r:id="rId31"/>
    <p:sldId id="2147482876" r:id="rId32"/>
    <p:sldId id="2147482282" r:id="rId33"/>
    <p:sldId id="2147482158" r:id="rId34"/>
    <p:sldId id="2147482285" r:id="rId35"/>
    <p:sldId id="2147481189" r:id="rId36"/>
    <p:sldId id="2147482230" r:id="rId37"/>
    <p:sldId id="2147482272" r:id="rId38"/>
    <p:sldId id="2147473276" r:id="rId39"/>
    <p:sldId id="2147482292" r:id="rId40"/>
    <p:sldId id="2147482874" r:id="rId41"/>
    <p:sldId id="2147482300" r:id="rId42"/>
    <p:sldId id="2147482873" r:id="rId43"/>
    <p:sldId id="2147481249" r:id="rId44"/>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CEFF61-8954-2845-BE60-B45508A2767D}">
          <p14:sldIdLst>
            <p14:sldId id="400"/>
            <p14:sldId id="404"/>
            <p14:sldId id="2147482266"/>
            <p14:sldId id="2147481245"/>
            <p14:sldId id="2147482288"/>
            <p14:sldId id="2147482337"/>
            <p14:sldId id="2147482831"/>
            <p14:sldId id="2147482342"/>
            <p14:sldId id="2147482341"/>
            <p14:sldId id="2147482339"/>
            <p14:sldId id="2147482270"/>
          </p14:sldIdLst>
        </p14:section>
        <p14:section name="Watsonx and watsonx.ai" id="{06C346AD-AEB7-2149-8215-0660716D89AC}">
          <p14:sldIdLst>
            <p14:sldId id="2147481187"/>
            <p14:sldId id="2147482877"/>
            <p14:sldId id="2147482273"/>
            <p14:sldId id="2147482280"/>
            <p14:sldId id="2147481234"/>
            <p14:sldId id="2147481255"/>
            <p14:sldId id="2147481703"/>
          </p14:sldIdLst>
        </p14:section>
        <p14:section name="IBM watsonx.ai components" id="{A8A26E50-F364-BF48-8A33-9C4BF6F797FB}">
          <p14:sldIdLst>
            <p14:sldId id="2147482833"/>
            <p14:sldId id="2147482875"/>
            <p14:sldId id="2147482878"/>
            <p14:sldId id="2147482834"/>
            <p14:sldId id="2147482159"/>
            <p14:sldId id="2147482291"/>
            <p14:sldId id="2147482281"/>
            <p14:sldId id="2147482276"/>
          </p14:sldIdLst>
        </p14:section>
        <p14:section name="Flows Engine" id="{F48302E8-748D-AB49-BDAF-9F4012C33CA2}">
          <p14:sldIdLst>
            <p14:sldId id="2147482880"/>
            <p14:sldId id="2147482881"/>
            <p14:sldId id="2147482882"/>
          </p14:sldIdLst>
        </p14:section>
        <p14:section name="watsonx.ai value proposition" id="{6EE66268-5F82-BD4B-8AE6-25145A96EAE7}">
          <p14:sldIdLst>
            <p14:sldId id="2147482872"/>
            <p14:sldId id="2147482876"/>
            <p14:sldId id="2147482282"/>
            <p14:sldId id="2147482158"/>
            <p14:sldId id="2147482285"/>
            <p14:sldId id="2147481189"/>
            <p14:sldId id="2147482230"/>
          </p14:sldIdLst>
        </p14:section>
        <p14:section name="Backup" id="{CE5BE429-D9F9-B445-B38C-C88640F7CDE9}">
          <p14:sldIdLst>
            <p14:sldId id="2147482272"/>
            <p14:sldId id="2147473276"/>
            <p14:sldId id="2147482292"/>
            <p14:sldId id="2147482874"/>
            <p14:sldId id="2147482300"/>
            <p14:sldId id="2147482873"/>
            <p14:sldId id="21474812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386E19-0233-17E2-3A5F-2FBF39B295FE}" name="Felix Lee" initials="FL" userId="S::felix@ca.ibm.com::39aa525f-ea77-4dd7-8672-d5c0c55a85df" providerId="AD"/>
  <p188:author id="{DAC8B425-75D4-2AA5-7C69-C79DDEAECB22}" name="Gina Hawkins1" initials="GH" userId="S::Gina.Hawkins1@ibm.com::105b048f-3102-44e2-8dc1-3fc7dfb733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FE"/>
    <a:srgbClr val="E5F7FF"/>
    <a:srgbClr val="457AFF"/>
    <a:srgbClr val="E9F3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46" autoAdjust="0"/>
    <p:restoredTop sz="80638" autoAdjust="0"/>
  </p:normalViewPr>
  <p:slideViewPr>
    <p:cSldViewPr snapToGrid="0" snapToObjects="1">
      <p:cViewPr varScale="1">
        <p:scale>
          <a:sx n="64" d="100"/>
          <a:sy n="64" d="100"/>
        </p:scale>
        <p:origin x="1592" y="168"/>
      </p:cViewPr>
      <p:guideLst/>
    </p:cSldViewPr>
  </p:slideViewPr>
  <p:outlineViewPr>
    <p:cViewPr>
      <p:scale>
        <a:sx n="33" d="100"/>
        <a:sy n="33" d="100"/>
      </p:scale>
      <p:origin x="0" y="-59992"/>
    </p:cViewPr>
  </p:outlineViewPr>
  <p:notesTextViewPr>
    <p:cViewPr>
      <p:scale>
        <a:sx n="140" d="100"/>
        <a:sy n="140" d="100"/>
      </p:scale>
      <p:origin x="0" y="-2824"/>
    </p:cViewPr>
  </p:notesTextViewPr>
  <p:sorterViewPr>
    <p:cViewPr>
      <p:scale>
        <a:sx n="66" d="100"/>
        <a:sy n="66" d="100"/>
      </p:scale>
      <p:origin x="0" y="0"/>
    </p:cViewPr>
  </p:sorterViewPr>
  <p:notesViewPr>
    <p:cSldViewPr snapToGrid="0" snapToObjects="1">
      <p:cViewPr varScale="1">
        <p:scale>
          <a:sx n="121" d="100"/>
          <a:sy n="121" d="100"/>
        </p:scale>
        <p:origin x="430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C57F-A24B-A9DB-BB2CD5E383E9}"/>
              </c:ext>
            </c:extLst>
          </c:dPt>
          <c:dPt>
            <c:idx val="1"/>
            <c:bubble3D val="0"/>
            <c:spPr>
              <a:solidFill>
                <a:srgbClr val="C6C6C6"/>
              </a:solidFill>
            </c:spPr>
            <c:extLst>
              <c:ext xmlns:c16="http://schemas.microsoft.com/office/drawing/2014/chart" uri="{C3380CC4-5D6E-409C-BE32-E72D297353CC}">
                <c16:uniqueId val="{00000003-C57F-A24B-A9DB-BB2CD5E383E9}"/>
              </c:ext>
            </c:extLst>
          </c:dPt>
          <c:dPt>
            <c:idx val="2"/>
            <c:bubble3D val="0"/>
            <c:spPr>
              <a:solidFill>
                <a:srgbClr val="82CFFF">
                  <a:lumMod val="20000"/>
                  <a:lumOff val="80000"/>
                </a:srgbClr>
              </a:solidFill>
            </c:spPr>
            <c:extLst>
              <c:ext xmlns:c16="http://schemas.microsoft.com/office/drawing/2014/chart" uri="{C3380CC4-5D6E-409C-BE32-E72D297353CC}">
                <c16:uniqueId val="{00000005-C57F-A24B-A9DB-BB2CD5E383E9}"/>
              </c:ext>
            </c:extLst>
          </c:dPt>
          <c:dPt>
            <c:idx val="3"/>
            <c:bubble3D val="0"/>
            <c:extLst>
              <c:ext xmlns:c16="http://schemas.microsoft.com/office/drawing/2014/chart" uri="{C3380CC4-5D6E-409C-BE32-E72D297353CC}">
                <c16:uniqueId val="{00000006-C57F-A24B-A9DB-BB2CD5E383E9}"/>
              </c:ext>
            </c:extLst>
          </c:dPt>
          <c:dPt>
            <c:idx val="4"/>
            <c:bubble3D val="0"/>
            <c:extLst>
              <c:ext xmlns:c16="http://schemas.microsoft.com/office/drawing/2014/chart" uri="{C3380CC4-5D6E-409C-BE32-E72D297353CC}">
                <c16:uniqueId val="{00000007-C57F-A24B-A9DB-BB2CD5E383E9}"/>
              </c:ext>
            </c:extLst>
          </c:dPt>
          <c:dPt>
            <c:idx val="5"/>
            <c:bubble3D val="0"/>
            <c:extLst>
              <c:ext xmlns:c16="http://schemas.microsoft.com/office/drawing/2014/chart" uri="{C3380CC4-5D6E-409C-BE32-E72D297353CC}">
                <c16:uniqueId val="{00000008-C57F-A24B-A9DB-BB2CD5E383E9}"/>
              </c:ext>
            </c:extLst>
          </c:dPt>
          <c:dPt>
            <c:idx val="6"/>
            <c:bubble3D val="0"/>
            <c:extLst>
              <c:ext xmlns:c16="http://schemas.microsoft.com/office/drawing/2014/chart" uri="{C3380CC4-5D6E-409C-BE32-E72D297353CC}">
                <c16:uniqueId val="{00000009-C57F-A24B-A9DB-BB2CD5E383E9}"/>
              </c:ext>
            </c:extLst>
          </c:dPt>
          <c:dPt>
            <c:idx val="7"/>
            <c:bubble3D val="0"/>
            <c:extLst>
              <c:ext xmlns:c16="http://schemas.microsoft.com/office/drawing/2014/chart" uri="{C3380CC4-5D6E-409C-BE32-E72D297353CC}">
                <c16:uniqueId val="{0000000A-C57F-A24B-A9DB-BB2CD5E383E9}"/>
              </c:ext>
            </c:extLst>
          </c:dPt>
          <c:dPt>
            <c:idx val="8"/>
            <c:bubble3D val="0"/>
            <c:extLst>
              <c:ext xmlns:c16="http://schemas.microsoft.com/office/drawing/2014/chart" uri="{C3380CC4-5D6E-409C-BE32-E72D297353CC}">
                <c16:uniqueId val="{0000000B-C57F-A24B-A9DB-BB2CD5E383E9}"/>
              </c:ext>
            </c:extLst>
          </c:dPt>
          <c:cat>
            <c:numRef>
              <c:f>Sheet1!$A$2:$A$10</c:f>
              <c:numCache>
                <c:formatCode>General</c:formatCode>
                <c:ptCount val="9"/>
                <c:pt idx="0">
                  <c:v>1</c:v>
                </c:pt>
                <c:pt idx="1">
                  <c:v>2</c:v>
                </c:pt>
              </c:numCache>
            </c:numRef>
          </c:cat>
          <c:val>
            <c:numRef>
              <c:f>Sheet1!$B$2:$B$10</c:f>
              <c:numCache>
                <c:formatCode>General</c:formatCode>
                <c:ptCount val="9"/>
                <c:pt idx="0">
                  <c:v>47</c:v>
                </c:pt>
                <c:pt idx="1">
                  <c:v>35</c:v>
                </c:pt>
                <c:pt idx="2">
                  <c:v>0</c:v>
                </c:pt>
              </c:numCache>
            </c:numRef>
          </c:val>
          <c:extLst>
            <c:ext xmlns:c16="http://schemas.microsoft.com/office/drawing/2014/chart" uri="{C3380CC4-5D6E-409C-BE32-E72D297353CC}">
              <c16:uniqueId val="{0000000C-C57F-A24B-A9DB-BB2CD5E383E9}"/>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9749091662008522"/>
          <c:h val="1"/>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678D-5946-9494-47B98FA78DC2}"/>
              </c:ext>
            </c:extLst>
          </c:dPt>
          <c:dPt>
            <c:idx val="1"/>
            <c:bubble3D val="0"/>
            <c:spPr>
              <a:solidFill>
                <a:srgbClr val="C6C6C6"/>
              </a:solidFill>
            </c:spPr>
            <c:extLst>
              <c:ext xmlns:c16="http://schemas.microsoft.com/office/drawing/2014/chart" uri="{C3380CC4-5D6E-409C-BE32-E72D297353CC}">
                <c16:uniqueId val="{00000003-678D-5946-9494-47B98FA78DC2}"/>
              </c:ext>
            </c:extLst>
          </c:dPt>
          <c:dPt>
            <c:idx val="2"/>
            <c:bubble3D val="0"/>
            <c:spPr>
              <a:solidFill>
                <a:srgbClr val="82CFFF">
                  <a:lumMod val="20000"/>
                  <a:lumOff val="80000"/>
                </a:srgbClr>
              </a:solidFill>
            </c:spPr>
            <c:extLst>
              <c:ext xmlns:c16="http://schemas.microsoft.com/office/drawing/2014/chart" uri="{C3380CC4-5D6E-409C-BE32-E72D297353CC}">
                <c16:uniqueId val="{00000005-678D-5946-9494-47B98FA78DC2}"/>
              </c:ext>
            </c:extLst>
          </c:dPt>
          <c:dPt>
            <c:idx val="3"/>
            <c:bubble3D val="0"/>
            <c:extLst>
              <c:ext xmlns:c16="http://schemas.microsoft.com/office/drawing/2014/chart" uri="{C3380CC4-5D6E-409C-BE32-E72D297353CC}">
                <c16:uniqueId val="{00000006-678D-5946-9494-47B98FA78DC2}"/>
              </c:ext>
            </c:extLst>
          </c:dPt>
          <c:dPt>
            <c:idx val="4"/>
            <c:bubble3D val="0"/>
            <c:extLst>
              <c:ext xmlns:c16="http://schemas.microsoft.com/office/drawing/2014/chart" uri="{C3380CC4-5D6E-409C-BE32-E72D297353CC}">
                <c16:uniqueId val="{00000007-678D-5946-9494-47B98FA78DC2}"/>
              </c:ext>
            </c:extLst>
          </c:dPt>
          <c:dPt>
            <c:idx val="5"/>
            <c:bubble3D val="0"/>
            <c:extLst>
              <c:ext xmlns:c16="http://schemas.microsoft.com/office/drawing/2014/chart" uri="{C3380CC4-5D6E-409C-BE32-E72D297353CC}">
                <c16:uniqueId val="{00000008-678D-5946-9494-47B98FA78DC2}"/>
              </c:ext>
            </c:extLst>
          </c:dPt>
          <c:dPt>
            <c:idx val="6"/>
            <c:bubble3D val="0"/>
            <c:extLst>
              <c:ext xmlns:c16="http://schemas.microsoft.com/office/drawing/2014/chart" uri="{C3380CC4-5D6E-409C-BE32-E72D297353CC}">
                <c16:uniqueId val="{00000009-678D-5946-9494-47B98FA78DC2}"/>
              </c:ext>
            </c:extLst>
          </c:dPt>
          <c:dPt>
            <c:idx val="7"/>
            <c:bubble3D val="0"/>
            <c:extLst>
              <c:ext xmlns:c16="http://schemas.microsoft.com/office/drawing/2014/chart" uri="{C3380CC4-5D6E-409C-BE32-E72D297353CC}">
                <c16:uniqueId val="{0000000A-678D-5946-9494-47B98FA78DC2}"/>
              </c:ext>
            </c:extLst>
          </c:dPt>
          <c:dPt>
            <c:idx val="8"/>
            <c:bubble3D val="0"/>
            <c:extLst>
              <c:ext xmlns:c16="http://schemas.microsoft.com/office/drawing/2014/chart" uri="{C3380CC4-5D6E-409C-BE32-E72D297353CC}">
                <c16:uniqueId val="{0000000B-678D-5946-9494-47B98FA78DC2}"/>
              </c:ext>
            </c:extLst>
          </c:dPt>
          <c:cat>
            <c:numRef>
              <c:f>Sheet1!$A$2:$A$10</c:f>
              <c:numCache>
                <c:formatCode>General</c:formatCode>
                <c:ptCount val="9"/>
                <c:pt idx="0">
                  <c:v>1</c:v>
                </c:pt>
                <c:pt idx="1">
                  <c:v>2</c:v>
                </c:pt>
              </c:numCache>
            </c:numRef>
          </c:cat>
          <c:val>
            <c:numRef>
              <c:f>Sheet1!$B$2:$B$10</c:f>
              <c:numCache>
                <c:formatCode>General</c:formatCode>
                <c:ptCount val="9"/>
                <c:pt idx="0">
                  <c:v>53</c:v>
                </c:pt>
                <c:pt idx="1">
                  <c:v>47</c:v>
                </c:pt>
              </c:numCache>
            </c:numRef>
          </c:val>
          <c:extLst>
            <c:ext xmlns:c16="http://schemas.microsoft.com/office/drawing/2014/chart" uri="{C3380CC4-5D6E-409C-BE32-E72D297353CC}">
              <c16:uniqueId val="{0000000C-678D-5946-9494-47B98FA78DC2}"/>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297181652213601"/>
          <c:y val="1.2539865912299929E-2"/>
          <c:w val="0.70863632634013507"/>
          <c:h val="0.98746013408770006"/>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0F62FE"/>
              </a:solidFill>
            </c:spPr>
            <c:extLst>
              <c:ext xmlns:c16="http://schemas.microsoft.com/office/drawing/2014/chart" uri="{C3380CC4-5D6E-409C-BE32-E72D297353CC}">
                <c16:uniqueId val="{00000001-C6DA-744C-AFD4-27E6BF9410C5}"/>
              </c:ext>
            </c:extLst>
          </c:dPt>
          <c:dPt>
            <c:idx val="1"/>
            <c:bubble3D val="0"/>
            <c:spPr>
              <a:solidFill>
                <a:srgbClr val="E0E0E0">
                  <a:lumMod val="90000"/>
                </a:srgbClr>
              </a:solidFill>
            </c:spPr>
            <c:extLst>
              <c:ext xmlns:c16="http://schemas.microsoft.com/office/drawing/2014/chart" uri="{C3380CC4-5D6E-409C-BE32-E72D297353CC}">
                <c16:uniqueId val="{00000003-C6DA-744C-AFD4-27E6BF9410C5}"/>
              </c:ext>
            </c:extLst>
          </c:dPt>
          <c:dPt>
            <c:idx val="2"/>
            <c:bubble3D val="0"/>
            <c:spPr>
              <a:solidFill>
                <a:srgbClr val="82CFFF">
                  <a:lumMod val="20000"/>
                  <a:lumOff val="80000"/>
                </a:srgbClr>
              </a:solidFill>
            </c:spPr>
            <c:extLst>
              <c:ext xmlns:c16="http://schemas.microsoft.com/office/drawing/2014/chart" uri="{C3380CC4-5D6E-409C-BE32-E72D297353CC}">
                <c16:uniqueId val="{00000005-C6DA-744C-AFD4-27E6BF9410C5}"/>
              </c:ext>
            </c:extLst>
          </c:dPt>
          <c:dPt>
            <c:idx val="3"/>
            <c:bubble3D val="0"/>
            <c:extLst>
              <c:ext xmlns:c16="http://schemas.microsoft.com/office/drawing/2014/chart" uri="{C3380CC4-5D6E-409C-BE32-E72D297353CC}">
                <c16:uniqueId val="{00000006-C6DA-744C-AFD4-27E6BF9410C5}"/>
              </c:ext>
            </c:extLst>
          </c:dPt>
          <c:dPt>
            <c:idx val="4"/>
            <c:bubble3D val="0"/>
            <c:extLst>
              <c:ext xmlns:c16="http://schemas.microsoft.com/office/drawing/2014/chart" uri="{C3380CC4-5D6E-409C-BE32-E72D297353CC}">
                <c16:uniqueId val="{00000007-C6DA-744C-AFD4-27E6BF9410C5}"/>
              </c:ext>
            </c:extLst>
          </c:dPt>
          <c:dPt>
            <c:idx val="5"/>
            <c:bubble3D val="0"/>
            <c:extLst>
              <c:ext xmlns:c16="http://schemas.microsoft.com/office/drawing/2014/chart" uri="{C3380CC4-5D6E-409C-BE32-E72D297353CC}">
                <c16:uniqueId val="{00000008-C6DA-744C-AFD4-27E6BF9410C5}"/>
              </c:ext>
            </c:extLst>
          </c:dPt>
          <c:dPt>
            <c:idx val="6"/>
            <c:bubble3D val="0"/>
            <c:extLst>
              <c:ext xmlns:c16="http://schemas.microsoft.com/office/drawing/2014/chart" uri="{C3380CC4-5D6E-409C-BE32-E72D297353CC}">
                <c16:uniqueId val="{00000009-C6DA-744C-AFD4-27E6BF9410C5}"/>
              </c:ext>
            </c:extLst>
          </c:dPt>
          <c:dPt>
            <c:idx val="7"/>
            <c:bubble3D val="0"/>
            <c:extLst>
              <c:ext xmlns:c16="http://schemas.microsoft.com/office/drawing/2014/chart" uri="{C3380CC4-5D6E-409C-BE32-E72D297353CC}">
                <c16:uniqueId val="{0000000A-C6DA-744C-AFD4-27E6BF9410C5}"/>
              </c:ext>
            </c:extLst>
          </c:dPt>
          <c:dPt>
            <c:idx val="8"/>
            <c:bubble3D val="0"/>
            <c:extLst>
              <c:ext xmlns:c16="http://schemas.microsoft.com/office/drawing/2014/chart" uri="{C3380CC4-5D6E-409C-BE32-E72D297353CC}">
                <c16:uniqueId val="{0000000B-C6DA-744C-AFD4-27E6BF9410C5}"/>
              </c:ext>
            </c:extLst>
          </c:dPt>
          <c:cat>
            <c:numRef>
              <c:f>Sheet1!$A$2:$A$10</c:f>
              <c:numCache>
                <c:formatCode>General</c:formatCode>
                <c:ptCount val="9"/>
                <c:pt idx="0">
                  <c:v>1</c:v>
                </c:pt>
                <c:pt idx="1">
                  <c:v>2</c:v>
                </c:pt>
              </c:numCache>
            </c:numRef>
          </c:cat>
          <c:val>
            <c:numRef>
              <c:f>Sheet1!$B$2:$B$10</c:f>
              <c:numCache>
                <c:formatCode>General</c:formatCode>
                <c:ptCount val="9"/>
                <c:pt idx="0">
                  <c:v>51</c:v>
                </c:pt>
                <c:pt idx="1">
                  <c:v>49</c:v>
                </c:pt>
                <c:pt idx="2">
                  <c:v>0</c:v>
                </c:pt>
              </c:numCache>
            </c:numRef>
          </c:val>
          <c:extLst>
            <c:ext xmlns:c16="http://schemas.microsoft.com/office/drawing/2014/chart" uri="{C3380CC4-5D6E-409C-BE32-E72D297353CC}">
              <c16:uniqueId val="{0000000C-C6DA-744C-AFD4-27E6BF9410C5}"/>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www.gartner.com/document/4022148?ref=solrAll&amp;refval=367313691" TargetMode="External"/><Relationship Id="rId3" Type="http://schemas.openxmlformats.org/officeDocument/2006/relationships/hyperlink" Target="https://www.ibm.com/account/reg/us-en/signup?formid=urx-51950" TargetMode="External"/><Relationship Id="rId7" Type="http://schemas.openxmlformats.org/officeDocument/2006/relationships/hyperlink" Target="https://www.gartner.com/document/4154599?ref=solrAll&amp;refval=367313557"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gartner.com/document/4372099?ref=solrAll&amp;refval=378158450&amp;" TargetMode="External"/><Relationship Id="rId5" Type="http://schemas.openxmlformats.org/officeDocument/2006/relationships/hyperlink" Target="https://www.ibm.com/downloads/cas/9X4AX5WK" TargetMode="External"/><Relationship Id="rId4" Type="http://schemas.openxmlformats.org/officeDocument/2006/relationships/hyperlink" Target="https://www.ibm.com/blog/ibm-named-a-leader-in-the-forrester-wave-data-management-for-analytics-q1-2023"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ibm.biz/watsonxPilotProgra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ldmansachs.com/insights/pages/generative-ai-could-raise-global-gdp-by-7-percent.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go.scale.com/hubfs/Scale-Zeitgeist-AI-Readiness-Report-2023.pdf" TargetMode="External"/><Relationship Id="rId4" Type="http://schemas.openxmlformats.org/officeDocument/2006/relationships/hyperlink" Target="https://www.gartner.com/en/topics/generative-ai#:~:text=We%20predict%20that%20by%202025,marketing%20copy%20and%20personalized%20advertis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b="1" dirty="0">
                <a:latin typeface="+mn-lt"/>
              </a:rPr>
              <a:t>Watsonx</a:t>
            </a:r>
            <a:r>
              <a:rPr lang="en-US" sz="1000" dirty="0">
                <a:effectLst/>
                <a:latin typeface="+mn-lt"/>
                <a:ea typeface="IBM Plex Sans Light" panose="020B0403050203000203" pitchFamily="34" charset="0"/>
                <a:cs typeface="IBM Plex Sans Light" panose="020B0403050203000203" pitchFamily="34" charset="0"/>
              </a:rPr>
              <a:t> is a new artificial intelligence (AI) and data platform from IBM that is designed with the three critical elements of an AI strategy in mind: AI, data, and governance. It empowers enterprises to train, validate, tune, and deploy AI across their business, leveraging critical, trusted data wherever it resides. This platform has three components that map to the three critical elements of AI platform needs: </a:t>
            </a:r>
            <a:r>
              <a:rPr lang="en-US" sz="1000" b="1" dirty="0">
                <a:effectLst/>
                <a:latin typeface="+mn-lt"/>
                <a:ea typeface="IBM Plex Sans Light" panose="020B0403050203000203" pitchFamily="34" charset="0"/>
                <a:cs typeface="IBM Plex Sans Light" panose="020B0403050203000203" pitchFamily="34" charset="0"/>
              </a:rPr>
              <a:t>w</a:t>
            </a:r>
            <a:r>
              <a:rPr lang="en-US" sz="1000" b="1" dirty="0">
                <a:latin typeface="+mn-lt"/>
              </a:rPr>
              <a:t>atsonx.ai</a:t>
            </a:r>
            <a:r>
              <a:rPr lang="en-US" sz="1000" b="0" dirty="0">
                <a:latin typeface="+mn-lt"/>
              </a:rPr>
              <a:t>,</a:t>
            </a:r>
            <a:r>
              <a:rPr lang="en-US" sz="1000" b="1" dirty="0">
                <a:latin typeface="+mn-lt"/>
              </a:rPr>
              <a:t> watsonx</a:t>
            </a:r>
            <a:r>
              <a:rPr lang="en-US" sz="1000" b="1" kern="100" dirty="0">
                <a:latin typeface="+mn-lt"/>
                <a:ea typeface="Calibri" panose="020F0502020204030204" pitchFamily="34" charset="0"/>
                <a:cs typeface="Times New Roman" panose="02020603050405020304" pitchFamily="18" charset="0"/>
              </a:rPr>
              <a:t>.</a:t>
            </a:r>
            <a:r>
              <a:rPr lang="en-US" sz="1000" b="1" kern="100" dirty="0">
                <a:effectLst/>
                <a:latin typeface="+mn-lt"/>
                <a:ea typeface="Calibri" panose="020F0502020204030204" pitchFamily="34" charset="0"/>
                <a:cs typeface="Times New Roman" panose="02020603050405020304" pitchFamily="18" charset="0"/>
              </a:rPr>
              <a:t>data</a:t>
            </a:r>
            <a:r>
              <a:rPr lang="en-US" sz="1000" b="0" kern="100" dirty="0">
                <a:effectLst/>
                <a:latin typeface="+mn-lt"/>
                <a:ea typeface="Calibri" panose="020F0502020204030204" pitchFamily="34" charset="0"/>
                <a:cs typeface="Times New Roman" panose="02020603050405020304" pitchFamily="18" charset="0"/>
              </a:rPr>
              <a:t>, and </a:t>
            </a:r>
            <a:r>
              <a:rPr lang="en-US" sz="1000" b="1" kern="100" dirty="0">
                <a:effectLst/>
                <a:latin typeface="+mn-lt"/>
                <a:ea typeface="Calibri" panose="020F0502020204030204" pitchFamily="34" charset="0"/>
                <a:cs typeface="Times New Roman" panose="02020603050405020304" pitchFamily="18" charset="0"/>
              </a:rPr>
              <a:t>watson</a:t>
            </a:r>
            <a:r>
              <a:rPr lang="en-US" sz="1000" b="1" dirty="0">
                <a:latin typeface="+mn-lt"/>
              </a:rPr>
              <a:t>x</a:t>
            </a:r>
            <a:r>
              <a:rPr lang="en-US" sz="1000" b="1" kern="100" dirty="0">
                <a:effectLst/>
                <a:latin typeface="+mn-lt"/>
                <a:ea typeface="Calibri" panose="020F0502020204030204" pitchFamily="34" charset="0"/>
                <a:cs typeface="Times New Roman" panose="02020603050405020304" pitchFamily="18" charset="0"/>
              </a:rPr>
              <a:t>.governance </a:t>
            </a:r>
            <a:endParaRPr lang="en-US" sz="1000" dirty="0">
              <a:effectLst/>
              <a:latin typeface="+mn-lt"/>
              <a:ea typeface="IBM Plex Sans Light" panose="020B0403050203000203" pitchFamily="34" charset="0"/>
              <a:cs typeface="IBM Plex Sans Light" panose="020B0403050203000203" pitchFamily="34"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0" dirty="0">
                <a:latin typeface="+mn-lt"/>
              </a:rPr>
              <a:t>The focus of this presentation is on </a:t>
            </a:r>
            <a:r>
              <a:rPr lang="en-US" sz="1000" b="1" dirty="0">
                <a:latin typeface="+mn-lt"/>
              </a:rPr>
              <a:t>watsonx.ai</a:t>
            </a:r>
            <a:r>
              <a:rPr lang="en-US" sz="1000" dirty="0">
                <a:latin typeface="+mn-lt"/>
              </a:rPr>
              <a:t>,</a:t>
            </a:r>
            <a:r>
              <a:rPr lang="en-US" sz="1000" b="1" dirty="0">
                <a:latin typeface="+mn-lt"/>
              </a:rPr>
              <a:t> </a:t>
            </a:r>
            <a:r>
              <a:rPr lang="en-US" sz="1000" b="0" dirty="0">
                <a:latin typeface="+mn-lt"/>
              </a:rPr>
              <a:t>a</a:t>
            </a:r>
            <a:r>
              <a:rPr lang="en-US" sz="1000" kern="100" dirty="0">
                <a:effectLst/>
                <a:latin typeface="+mn-lt"/>
                <a:ea typeface="Calibri" panose="020F0502020204030204" pitchFamily="34" charset="0"/>
                <a:cs typeface="Times New Roman" panose="02020603050405020304" pitchFamily="18" charset="0"/>
              </a:rPr>
              <a:t>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and deploy both machine learning (ML) and traditional AI models, as well as foundation models (FMs) for generative AI. These models combine best-of-breed architectures with a rigorous focus on data acquisition, provenance, and quality, to serve enterprise needs.</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690801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This slide shows some major factors that are a barrier the adoption of generative AI for business.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Cybersecurity - </a:t>
            </a:r>
            <a:r>
              <a:rPr lang="en-US" b="0" i="0" dirty="0">
                <a:effectLst/>
                <a:latin typeface="+mn-lt"/>
              </a:rPr>
              <a:t>Cybersecurity is a major barrier to adopting generative AI in organizations, primarily due to data privacy, integrity, and vulnerability concerns. Generative AI requires large datasets, which may include sensitive information.</a:t>
            </a: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Privacy - </a:t>
            </a:r>
            <a:r>
              <a:rPr lang="en-US" b="0" i="0" dirty="0">
                <a:effectLst/>
                <a:latin typeface="+mn-lt"/>
              </a:rPr>
              <a:t>Privacy concerns are a significant barrier to generative AI adoption in organizations. Handling sensitive data responsibly, avoiding misuse, and complying with stringent data protection regulations are essential to address privacy risks and build trust in AI-powered systems.</a:t>
            </a: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Accuracy – </a:t>
            </a:r>
            <a:r>
              <a:rPr lang="en-US" b="0" i="0" dirty="0">
                <a:effectLst/>
                <a:latin typeface="+mn-lt"/>
              </a:rPr>
              <a:t>Accuracy issues pose a barrier to generative AI adoption in organizations. Inconsistencies in AI-generated outputs and the risk of generating incorrect or misleading information can lead to distrust and potential operational risks, necessitating rigorous testing and continuous improvement of AI models.</a:t>
            </a: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1" dirty="0">
                <a:latin typeface="+mn-lt"/>
                <a:ea typeface="IBM Plex Sans" charset="0"/>
                <a:cs typeface="IBM Plex Sans" charset="0"/>
              </a:rPr>
              <a:t>Source: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latin typeface="+mn-lt"/>
              <a:ea typeface="IBM Plex Sans" charset="0"/>
              <a:cs typeface="IBM Plex Sans"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latin typeface="+mn-lt"/>
                <a:ea typeface="IBM Plex Sans" charset="0"/>
                <a:cs typeface="IBM Plex Sans" charset="0"/>
              </a:rPr>
              <a:t>IBM IBV “Generative AI: The state of the market”, June 2023</a:t>
            </a:r>
            <a:endParaRPr lang="en-US" sz="1000" b="1"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1"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523128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highlights IBM’s viewpoint on some vital characteristics of generative AI and foundation models (FMs). Businesses want to have a holistic strategy – one that embraces traditional AI and generative AI – the latter must be tailored to the enterprise. There are 4 aspects as listed: </a:t>
            </a:r>
          </a:p>
          <a:p>
            <a:pPr marL="171450" indent="-171450">
              <a:buFont typeface="Arial" panose="020B0604020202020204" pitchFamily="34" charset="0"/>
              <a:buChar char="•"/>
            </a:pPr>
            <a:r>
              <a:rPr lang="en-US" b="1" dirty="0">
                <a:latin typeface="+mn-lt"/>
              </a:rPr>
              <a:t>Open </a:t>
            </a:r>
            <a:r>
              <a:rPr lang="en-US" dirty="0">
                <a:latin typeface="+mn-lt"/>
              </a:rPr>
              <a:t>– Open source is a rich source of innovation and is a rich source of many FMs (such as those available on Hugging Face). A generative AI platform needs to be open – or it will restrict what is available to its customers and lock them in. One model will not rule them all.</a:t>
            </a:r>
          </a:p>
          <a:p>
            <a:pPr marL="171450" indent="-171450">
              <a:buFont typeface="Arial" panose="020B0604020202020204" pitchFamily="34" charset="0"/>
              <a:buChar char="•"/>
            </a:pPr>
            <a:r>
              <a:rPr lang="en-US" b="1" dirty="0">
                <a:latin typeface="+mn-lt"/>
              </a:rPr>
              <a:t>Trusted </a:t>
            </a:r>
            <a:r>
              <a:rPr lang="en-US" dirty="0">
                <a:latin typeface="+mn-lt"/>
              </a:rPr>
              <a:t>– There are already well-known issues with generative AI platforms like ChatGPT or applications like Google Bard. Generative AI models are known for hallucination (making up answers). Generative AI platforms need to be trusted, offering security, and data and model protection. They also need to be architected with governance in mind from the start, not an afterthought and provide transparency, and explainability for their models to support increasing regulatory compliance demands.</a:t>
            </a:r>
          </a:p>
          <a:p>
            <a:pPr marL="171450" indent="-171450">
              <a:buFont typeface="Arial" panose="020B0604020202020204" pitchFamily="34" charset="0"/>
              <a:buChar char="•"/>
            </a:pPr>
            <a:r>
              <a:rPr lang="en-US" b="1" dirty="0">
                <a:latin typeface="+mn-lt"/>
              </a:rPr>
              <a:t>Targeted</a:t>
            </a:r>
            <a:r>
              <a:rPr lang="en-US" dirty="0">
                <a:latin typeface="+mn-lt"/>
              </a:rPr>
              <a:t> – platforms like ChatGPT are not targeted.  They are used for general consumption and are “generalists” – they are trained on a huge amount of data and require a large overhead to run (clusters of GPU nodes) and are expensive to run (inference) or to fine-tune. Enterprises should look for platforms that provide targeted models (or domain-specific models) for business use cases that can be quickly, effectively, and economically tuned with a small set of proprietary data from the business. </a:t>
            </a:r>
          </a:p>
          <a:p>
            <a:pPr marL="171450" indent="-171450">
              <a:buFont typeface="Arial" panose="020B0604020202020204" pitchFamily="34" charset="0"/>
              <a:buChar char="•"/>
            </a:pPr>
            <a:r>
              <a:rPr lang="en-US" b="1" dirty="0">
                <a:latin typeface="+mn-lt"/>
              </a:rPr>
              <a:t>Empowered</a:t>
            </a:r>
            <a:r>
              <a:rPr lang="en-US" dirty="0">
                <a:latin typeface="+mn-lt"/>
              </a:rPr>
              <a:t> – generative AI is not just about FMs, it must provide a platform that empowers enterprises to bring their own data to tune, train, and deploy generative AI models. The platform must also provide governance to ensure proper, responsible usage of the AI models. Moreover, it needs to be able to support running wherever the business wants to, at a desirable scale. </a:t>
            </a:r>
          </a:p>
          <a:p>
            <a:pPr marL="0" indent="0">
              <a:buFont typeface="Arial" panose="020B0604020202020204" pitchFamily="34" charset="0"/>
              <a:buNone/>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226550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mn-lt"/>
              </a:rPr>
              <a:t>The second part of this presentation introduces the new IBM </a:t>
            </a:r>
            <a:r>
              <a:rPr lang="en-US" b="1" dirty="0">
                <a:latin typeface="+mn-lt"/>
              </a:rPr>
              <a:t>watsonx</a:t>
            </a:r>
            <a:r>
              <a:rPr lang="en-US" dirty="0">
                <a:latin typeface="+mn-lt"/>
              </a:rPr>
              <a:t> platform and in particular </a:t>
            </a:r>
            <a:r>
              <a:rPr lang="en-US" b="1" dirty="0">
                <a:latin typeface="+mn-lt"/>
              </a:rPr>
              <a:t>watsonx.ai</a:t>
            </a:r>
            <a:r>
              <a:rPr lang="en-US" b="0" dirty="0">
                <a:latin typeface="+mn-lt"/>
              </a:rPr>
              <a:t>,</a:t>
            </a:r>
            <a:r>
              <a:rPr lang="en-US" b="1" dirty="0">
                <a:latin typeface="+mn-lt"/>
              </a:rPr>
              <a:t> </a:t>
            </a:r>
            <a:r>
              <a:rPr lang="en-US" dirty="0">
                <a:latin typeface="+mn-lt"/>
              </a:rPr>
              <a:t>which provides foundation models for generative AI.</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3288215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600"/>
              </a:spcBef>
              <a:spcAft>
                <a:spcPts val="0"/>
              </a:spcAft>
            </a:pPr>
            <a:r>
              <a:rPr lang="en-US" sz="1000" kern="100" dirty="0">
                <a:effectLst/>
                <a:latin typeface="+mn-lt"/>
                <a:ea typeface="Calibri" panose="020F0502020204030204" pitchFamily="34" charset="0"/>
                <a:cs typeface="Times New Roman (Body CS)"/>
              </a:rPr>
              <a:t>Enterprise AI needs to be portable, efficient, and sustainable. But the largest models are expensive, energy-intensive to train and run, and complex to deploy. By building on hybrid cloud technologies, IBM allows clients to optimize for performance, latency, and cost.</a:t>
            </a:r>
          </a:p>
          <a:p>
            <a:pPr marL="0" marR="0">
              <a:spcBef>
                <a:spcPts val="600"/>
              </a:spcBef>
              <a:spcAft>
                <a:spcPts val="0"/>
              </a:spcAft>
            </a:pPr>
            <a:endParaRPr lang="en-US" sz="1000" kern="100" dirty="0">
              <a:effectLst/>
              <a:latin typeface="+mn-lt"/>
              <a:ea typeface="Calibri" panose="020F0502020204030204" pitchFamily="34" charset="0"/>
              <a:cs typeface="Times New Roman (Body 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1" kern="100" dirty="0">
                <a:effectLst/>
                <a:latin typeface="+mn-lt"/>
                <a:ea typeface="Calibri" panose="020F0502020204030204" pitchFamily="34" charset="0"/>
                <a:cs typeface="Times New Roman (Body CS)"/>
              </a:rPr>
              <a:t>IBM watsonx</a:t>
            </a:r>
            <a:r>
              <a:rPr lang="en-US" sz="1000" kern="100" dirty="0">
                <a:effectLst/>
                <a:latin typeface="+mn-lt"/>
                <a:ea typeface="Calibri" panose="020F0502020204030204" pitchFamily="34" charset="0"/>
                <a:cs typeface="Times New Roman (Body CS)"/>
              </a:rPr>
              <a:t> is built on Red Hat OpenShift that allow clients to access and deploy their AI workloads in any IT environment, no matter where they’re located. It can run on multiple clouds, including IBM Cloud, Amazon Web Services (AWS), and Azure, on clients’ premises, and even on the edge.</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pPr marL="0" marR="0">
              <a:spcBef>
                <a:spcPts val="0"/>
              </a:spcBef>
              <a:spcAft>
                <a:spcPts val="0"/>
              </a:spcAft>
            </a:pPr>
            <a:r>
              <a:rPr lang="en-US" sz="1000" b="1" kern="100" dirty="0">
                <a:effectLst/>
                <a:latin typeface="+mn-lt"/>
                <a:ea typeface="Calibri" panose="020F0502020204030204" pitchFamily="34" charset="0"/>
                <a:cs typeface="Times New Roman (Body CS)"/>
              </a:rPr>
              <a:t>IBM watsonx </a:t>
            </a:r>
            <a:r>
              <a:rPr lang="en-US" sz="1000" kern="100" dirty="0">
                <a:effectLst/>
                <a:latin typeface="+mn-lt"/>
                <a:ea typeface="Calibri" panose="020F0502020204030204" pitchFamily="34" charset="0"/>
                <a:cs typeface="Times New Roman (Body CS)"/>
              </a:rPr>
              <a:t>allows clients to seamlessly and safely move their AI workflows between public and private clouds, making it easier to securely process and store data on servers that they own or lease. This gives clients the flexibility to rapidly scale AI applications. If clients have data in the cloud, IBM can bring its stack to them. If clients’ data is on-premises, they can train and tune their models there with the same cloud-native, user-friendly experience.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can </a:t>
            </a:r>
            <a:r>
              <a:rPr lang="en-US" kern="100" dirty="0">
                <a:latin typeface="+mn-lt"/>
                <a:ea typeface="Calibri" panose="020F0502020204030204" pitchFamily="34" charset="0"/>
                <a:cs typeface="Times New Roman (Body CS)"/>
              </a:rPr>
              <a:t>then </a:t>
            </a:r>
            <a:r>
              <a:rPr lang="en-US" sz="1000" kern="100" dirty="0">
                <a:effectLst/>
                <a:latin typeface="+mn-lt"/>
                <a:ea typeface="Calibri" panose="020F0502020204030204" pitchFamily="34" charset="0"/>
                <a:cs typeface="Times New Roman (Body CS)"/>
              </a:rPr>
              <a:t>deploy their models and performance inference on a variety of computing environments, be it on clouds, on-premises to meet security and/or governance needs, or on the edge to meet latency requirements.</a:t>
            </a:r>
          </a:p>
          <a:p>
            <a:pPr marL="0" marR="0">
              <a:spcBef>
                <a:spcPts val="0"/>
              </a:spcBef>
              <a:spcAft>
                <a:spcPts val="0"/>
              </a:spcAft>
            </a:pPr>
            <a:endParaRPr lang="en-US" sz="1000" b="0" kern="100" dirty="0">
              <a:effectLst/>
              <a:latin typeface="+mn-lt"/>
            </a:endParaRPr>
          </a:p>
          <a:p>
            <a:pPr marL="0" marR="0">
              <a:spcBef>
                <a:spcPts val="0"/>
              </a:spcBef>
              <a:spcAft>
                <a:spcPts val="0"/>
              </a:spcAft>
            </a:pPr>
            <a:r>
              <a:rPr lang="en-US" b="0" dirty="0">
                <a:latin typeface="+mn-lt"/>
              </a:rPr>
              <a:t>Together, </a:t>
            </a:r>
            <a:r>
              <a:rPr lang="en-US" b="1" dirty="0">
                <a:latin typeface="+mn-lt"/>
              </a:rPr>
              <a:t>watsonx.ai, watsonx.data</a:t>
            </a:r>
            <a:r>
              <a:rPr lang="en-US" dirty="0">
                <a:latin typeface="+mn-lt"/>
              </a:rPr>
              <a:t>,</a:t>
            </a:r>
            <a:r>
              <a:rPr lang="en-US" b="1" dirty="0">
                <a:latin typeface="+mn-lt"/>
              </a:rPr>
              <a:t> </a:t>
            </a:r>
            <a:r>
              <a:rPr lang="en-US" b="0" dirty="0">
                <a:latin typeface="+mn-lt"/>
              </a:rPr>
              <a:t>and </a:t>
            </a:r>
            <a:r>
              <a:rPr lang="en-US" b="1" dirty="0">
                <a:latin typeface="+mn-lt"/>
              </a:rPr>
              <a:t>watsonx.governance </a:t>
            </a:r>
            <a:r>
              <a:rPr lang="en-US" b="0" dirty="0">
                <a:latin typeface="+mn-lt"/>
              </a:rPr>
              <a:t>scale and accelerate the impact of AI with trusted data – data that is governed, and curated, with business logic and classifications applied. This allows clients to train, tune, and deploy AI across the client’s businesses, leveraging trusted data where they reside. </a:t>
            </a:r>
          </a:p>
          <a:p>
            <a:pPr marL="171450" lvl="0" indent="-171450">
              <a:buFont typeface="Arial" panose="020B0604020202020204" pitchFamily="34" charset="0"/>
              <a:buChar char="•"/>
            </a:pPr>
            <a:endParaRPr lang="en-US" b="0" dirty="0">
              <a:latin typeface="+mn-lt"/>
            </a:endParaRPr>
          </a:p>
          <a:p>
            <a:pPr marL="0" lvl="0" indent="0">
              <a:buFont typeface="Arial" panose="020B0604020202020204" pitchFamily="34" charset="0"/>
              <a:buNone/>
            </a:pPr>
            <a:r>
              <a:rPr lang="en-US" b="1" dirty="0">
                <a:latin typeface="+mn-lt"/>
              </a:rPr>
              <a:t>Note</a:t>
            </a:r>
            <a:r>
              <a:rPr lang="en-US" dirty="0">
                <a:latin typeface="+mn-lt"/>
              </a:rPr>
              <a:t>: T</a:t>
            </a:r>
            <a:r>
              <a:rPr lang="en-US" b="0" dirty="0">
                <a:latin typeface="+mn-lt"/>
              </a:rPr>
              <a:t>he classic AI and machine learning (ML) capability of IBM Watson Studio is still a part of the </a:t>
            </a:r>
            <a:r>
              <a:rPr lang="en-US" b="1" dirty="0">
                <a:latin typeface="+mn-lt"/>
              </a:rPr>
              <a:t>watsonx.ai </a:t>
            </a:r>
            <a:r>
              <a:rPr lang="en-US" b="0" dirty="0">
                <a:latin typeface="+mn-lt"/>
              </a:rPr>
              <a:t>offerings, just not shown in the picture.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50897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r>
              <a:rPr lang="en-US" sz="1000" b="1" dirty="0">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is a new artificial intelligence (AI) and data platform from IBM that is designed with the three critical elements (AI, data, governance) of an AI strategy in mind. It empowers enterprises to train, tune, and deploy AI across the business, leveraging critical, trusted data wherever it resides. The </a:t>
            </a:r>
            <a:r>
              <a:rPr lang="en-US" sz="1000" b="1" dirty="0">
                <a:effectLst/>
                <a:latin typeface="+mn-lt"/>
                <a:ea typeface="IBM Plex Sans Light" panose="020B0403050203000203" pitchFamily="34" charset="0"/>
                <a:cs typeface="IBM Plex Sans Light" panose="020B0403050203000203" pitchFamily="34" charset="0"/>
              </a:rPr>
              <a:t>watsonx</a:t>
            </a:r>
            <a:r>
              <a:rPr lang="en-US" sz="1000" dirty="0">
                <a:effectLst/>
                <a:latin typeface="+mn-lt"/>
                <a:ea typeface="IBM Plex Sans Light" panose="020B0403050203000203" pitchFamily="34" charset="0"/>
                <a:cs typeface="IBM Plex Sans Light" panose="020B0403050203000203" pitchFamily="34" charset="0"/>
              </a:rPr>
              <a:t> platform has three components: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a:effectLst/>
                <a:latin typeface="+mn-lt"/>
                <a:ea typeface="Calibri" panose="020F0502020204030204" pitchFamily="34" charset="0"/>
                <a:cs typeface="Times New Roman" panose="02020603050405020304" pitchFamily="18" charset="0"/>
              </a:rPr>
              <a:t>Watsonx.ai</a:t>
            </a:r>
            <a:r>
              <a:rPr lang="en-US" b="1" kern="100" dirty="0">
                <a:latin typeface="+mn-lt"/>
                <a:ea typeface="Calibri" panose="020F0502020204030204" pitchFamily="34" charset="0"/>
                <a:cs typeface="Times New Roman" panose="02020603050405020304" pitchFamily="18" charset="0"/>
              </a:rPr>
              <a:t> is </a:t>
            </a:r>
            <a:r>
              <a:rPr lang="en-US" sz="1000" kern="100" dirty="0">
                <a:effectLst/>
                <a:latin typeface="+mn-lt"/>
                <a:ea typeface="Calibri" panose="020F0502020204030204" pitchFamily="34" charset="0"/>
                <a:cs typeface="Times New Roman" panose="02020603050405020304" pitchFamily="18" charset="0"/>
              </a:rPr>
              <a:t>a studio that </a:t>
            </a:r>
            <a:r>
              <a:rPr lang="en-US" sz="1000" kern="100" dirty="0">
                <a:latin typeface="+mn-lt"/>
                <a:ea typeface="Calibri" panose="020F0502020204030204" pitchFamily="34" charset="0"/>
                <a:cs typeface="Times New Roman" panose="02020603050405020304" pitchFamily="18" charset="0"/>
              </a:rPr>
              <a:t>clients </a:t>
            </a:r>
            <a:r>
              <a:rPr lang="en-US" sz="1000" kern="100" dirty="0">
                <a:effectLst/>
                <a:latin typeface="+mn-lt"/>
                <a:ea typeface="Calibri" panose="020F0502020204030204" pitchFamily="34" charset="0"/>
                <a:cs typeface="Times New Roman" panose="02020603050405020304" pitchFamily="18" charset="0"/>
              </a:rPr>
              <a:t>can use </a:t>
            </a:r>
            <a:r>
              <a:rPr lang="en-US" sz="1000" dirty="0">
                <a:effectLst/>
                <a:latin typeface="+mn-lt"/>
                <a:ea typeface="IBM Plex Sans Light" panose="020B0403050203000203" pitchFamily="34" charset="0"/>
                <a:cs typeface="IBM Plex Sans Light" panose="020B0403050203000203" pitchFamily="34" charset="0"/>
              </a:rPr>
              <a:t>to train, validate, tune prompts, and deploy both traditional AI models, as well as foundation models for generative AI. These models combine best-of-breed architectures with a rigorous focus on data acquisition, provenance, and quality, to serve enterprise needs.</a:t>
            </a:r>
            <a:endParaRPr lang="en-US" b="1"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a:latin typeface="+mn-lt"/>
                <a:ea typeface="Calibri" panose="020F0502020204030204" pitchFamily="34" charset="0"/>
                <a:cs typeface="Times New Roman" panose="02020603050405020304" pitchFamily="18" charset="0"/>
              </a:rPr>
              <a:t>Watsonx.</a:t>
            </a:r>
            <a:r>
              <a:rPr lang="en-US" sz="1000" b="1" kern="100" dirty="0">
                <a:effectLst/>
                <a:latin typeface="+mn-lt"/>
                <a:ea typeface="Calibri" panose="020F0502020204030204" pitchFamily="34" charset="0"/>
                <a:cs typeface="Times New Roman" panose="02020603050405020304" pitchFamily="18" charset="0"/>
              </a:rPr>
              <a:t>data </a:t>
            </a:r>
            <a:r>
              <a:rPr lang="en-US" sz="1000" dirty="0">
                <a:effectLst/>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sz="1000" kern="100" dirty="0">
                <a:effectLst/>
                <a:latin typeface="+mn-lt"/>
                <a:ea typeface="Calibri" panose="020F0502020204030204" pitchFamily="34" charset="0"/>
                <a:cs typeface="Times New Roman" panose="02020603050405020304" pitchFamily="18" charset="0"/>
              </a:rPr>
              <a:t> This is based on open-source technologies, including Presto and Iceberg (and more) and tests have shown incredible performance when compared to a traditional data engine.</a:t>
            </a:r>
            <a:endParaRPr lang="en-US" b="1"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kern="100" dirty="0">
                <a:effectLst/>
                <a:latin typeface="+mn-lt"/>
                <a:ea typeface="Calibri" panose="020F0502020204030204" pitchFamily="34" charset="0"/>
                <a:cs typeface="Times New Roman" panose="02020603050405020304" pitchFamily="18" charset="0"/>
              </a:rPr>
              <a:t>Watsonx.governance </a:t>
            </a:r>
            <a:r>
              <a:rPr lang="en-US" sz="1000" kern="100" dirty="0">
                <a:effectLst/>
                <a:latin typeface="+mn-lt"/>
                <a:ea typeface="Calibri" panose="020F0502020204030204" pitchFamily="34" charset="0"/>
                <a:cs typeface="Times New Roman" panose="02020603050405020304" pitchFamily="18" charset="0"/>
              </a:rPr>
              <a:t>helps companies put AI into production </a:t>
            </a:r>
            <a:r>
              <a:rPr lang="en-US" sz="1000" dirty="0">
                <a:effectLst/>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sz="1000" kern="100" dirty="0">
                <a:effectLst/>
                <a:latin typeface="+mn-lt"/>
                <a:ea typeface="Calibri" panose="020F0502020204030204" pitchFamily="34" charset="0"/>
                <a:cs typeface="Times New Roman" panose="02020603050405020304" pitchFamily="18" charset="0"/>
              </a:rPr>
              <a:t>AI governance</a:t>
            </a:r>
            <a:r>
              <a:rPr lang="en-US" sz="1000" dirty="0">
                <a:effectLst/>
                <a:latin typeface="+mn-lt"/>
                <a:ea typeface="IBM Plex Sans Light" panose="020B0403050203000203" pitchFamily="34" charset="0"/>
                <a:cs typeface="IBM Plex Sans Light" panose="020B0403050203000203" pitchFamily="34" charset="0"/>
              </a:rPr>
              <a:t> helps business analysts </a:t>
            </a:r>
            <a:r>
              <a:rPr lang="en-US" sz="1000" kern="100" dirty="0">
                <a:effectLst/>
                <a:latin typeface="+mn-lt"/>
                <a:ea typeface="Calibri" panose="020F0502020204030204" pitchFamily="34" charset="0"/>
                <a:cs typeface="Times New Roman" panose="02020603050405020304" pitchFamily="18" charset="0"/>
              </a:rPr>
              <a:t>understand the trustworthiness of their AI solutions.</a:t>
            </a:r>
            <a:endParaRPr lang="en-US" sz="1000"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1" kern="100" dirty="0">
                <a:effectLst/>
                <a:latin typeface="+mn-lt"/>
                <a:ea typeface="Calibri" panose="020F0502020204030204" pitchFamily="34" charset="0"/>
                <a:cs typeface="Times New Roman" panose="02020603050405020304" pitchFamily="18" charset="0"/>
              </a:rPr>
              <a:t>Watsonx</a:t>
            </a:r>
            <a:r>
              <a:rPr lang="en-US" sz="1000" kern="100" dirty="0">
                <a:effectLst/>
                <a:latin typeface="+mn-lt"/>
                <a:ea typeface="Calibri" panose="020F0502020204030204" pitchFamily="34" charset="0"/>
                <a:cs typeface="Times New Roman" panose="02020603050405020304" pitchFamily="18" charset="0"/>
              </a:rPr>
              <a:t> is easy to remember: one platform, and three </a:t>
            </a:r>
            <a:r>
              <a:rPr lang="en-US" sz="1000" b="1" kern="100" dirty="0">
                <a:effectLst/>
                <a:latin typeface="+mn-lt"/>
                <a:ea typeface="Calibri" panose="020F0502020204030204" pitchFamily="34" charset="0"/>
                <a:cs typeface="Times New Roman" panose="02020603050405020304" pitchFamily="18" charset="0"/>
              </a:rPr>
              <a:t>watsonx</a:t>
            </a:r>
            <a:r>
              <a:rPr lang="en-US" sz="1000" kern="100" dirty="0">
                <a:effectLst/>
                <a:latin typeface="+mn-lt"/>
                <a:ea typeface="Calibri" panose="020F0502020204030204" pitchFamily="34" charset="0"/>
                <a:cs typeface="Times New Roman" panose="02020603050405020304" pitchFamily="18" charset="0"/>
              </a:rPr>
              <a:t> main capabilities. </a:t>
            </a:r>
            <a:r>
              <a:rPr lang="en-US" b="0" dirty="0">
                <a:latin typeface="+mn-lt"/>
              </a:rPr>
              <a:t>IBM’s strength is that </a:t>
            </a:r>
            <a:r>
              <a:rPr lang="en-US" b="1" dirty="0">
                <a:latin typeface="+mn-lt"/>
              </a:rPr>
              <a:t>watsonx</a:t>
            </a:r>
            <a:r>
              <a:rPr lang="en-US" dirty="0">
                <a:latin typeface="+mn-lt"/>
              </a:rPr>
              <a:t> is not just a foundation model and generative AI offering, clients get a complete suite of tools that:</a:t>
            </a:r>
          </a:p>
          <a:p>
            <a:endParaRPr lang="en-US" dirty="0">
              <a:latin typeface="+mn-lt"/>
            </a:endParaRPr>
          </a:p>
          <a:p>
            <a:pPr marL="171450" indent="-171450">
              <a:buFont typeface="Arial" panose="020B0604020202020204" pitchFamily="34" charset="0"/>
              <a:buChar char="•"/>
            </a:pPr>
            <a:r>
              <a:rPr lang="en-US" dirty="0">
                <a:latin typeface="+mn-lt"/>
              </a:rPr>
              <a:t>Provide rich data capabilities: hybrid, multicloud, high performance, structure, semi-structured, and unstructured. This is the data enterprises will use to fine-tune their foundation models.</a:t>
            </a:r>
          </a:p>
          <a:p>
            <a:pPr marL="171450" indent="-171450">
              <a:buFont typeface="Arial" panose="020B0604020202020204" pitchFamily="34" charset="0"/>
              <a:buChar char="•"/>
            </a:pPr>
            <a:r>
              <a:rPr lang="en-US" dirty="0">
                <a:latin typeface="+mn-lt"/>
              </a:rPr>
              <a:t>Governance of the foundation models and modifications. Transparency, accountability, lineage, and traceability are key items that bring high confidence in the integrity, controllability, and safety of the generative AI features. </a:t>
            </a:r>
          </a:p>
          <a:p>
            <a:pPr marL="171450" indent="-171450">
              <a:buFont typeface="Arial" panose="020B0604020202020204" pitchFamily="34" charset="0"/>
              <a:buChar char="•"/>
            </a:pPr>
            <a:endParaRPr lang="en-US" dirty="0">
              <a:latin typeface="+mn-lt"/>
            </a:endParaRPr>
          </a:p>
          <a:p>
            <a:r>
              <a:rPr lang="en-US" dirty="0">
                <a:latin typeface="+mn-lt"/>
              </a:rPr>
              <a:t>The three </a:t>
            </a:r>
            <a:r>
              <a:rPr lang="en-US" b="1" dirty="0">
                <a:latin typeface="+mn-lt"/>
              </a:rPr>
              <a:t>watsonx</a:t>
            </a:r>
            <a:r>
              <a:rPr lang="en-US" dirty="0">
                <a:latin typeface="+mn-lt"/>
              </a:rPr>
              <a:t> components work together. IBM </a:t>
            </a:r>
            <a:r>
              <a:rPr lang="en-US" b="1" dirty="0">
                <a:latin typeface="+mn-lt"/>
              </a:rPr>
              <a:t>watsonx</a:t>
            </a:r>
            <a:r>
              <a:rPr lang="en-US" dirty="0">
                <a:latin typeface="+mn-lt"/>
              </a:rPr>
              <a:t> provides a complete ecosystem that satisfies enterprises’ need for transparency, safety, and the ability to customize.</a:t>
            </a:r>
          </a:p>
          <a:p>
            <a:endParaRPr lang="en-US" dirty="0">
              <a:latin typeface="+mn-lt"/>
            </a:endParaRPr>
          </a:p>
          <a:p>
            <a:r>
              <a:rPr lang="en-US" dirty="0">
                <a:latin typeface="+mn-lt"/>
              </a:rPr>
              <a:t>In summary:</a:t>
            </a:r>
          </a:p>
          <a:p>
            <a:endParaRPr lang="en-US" dirty="0">
              <a:latin typeface="+mn-lt"/>
            </a:endParaRPr>
          </a:p>
          <a:p>
            <a:pPr marL="171450" indent="-171450">
              <a:buFont typeface="Arial" panose="020B0604020202020204" pitchFamily="34" charset="0"/>
              <a:buChar char="•"/>
            </a:pPr>
            <a:r>
              <a:rPr lang="en-US" dirty="0">
                <a:latin typeface="+mn-lt"/>
              </a:rPr>
              <a:t>Clients can use </a:t>
            </a:r>
            <a:r>
              <a:rPr lang="en-US" b="1" dirty="0">
                <a:latin typeface="+mn-lt"/>
              </a:rPr>
              <a:t>watsonx.ai </a:t>
            </a:r>
            <a:r>
              <a:rPr lang="en-US" dirty="0">
                <a:latin typeface="+mn-lt"/>
              </a:rPr>
              <a:t>to perform AI workloads such as data search, and discovery on their </a:t>
            </a:r>
            <a:r>
              <a:rPr lang="en-US" i="0" dirty="0">
                <a:latin typeface="+mn-lt"/>
              </a:rPr>
              <a:t>data in </a:t>
            </a:r>
            <a:r>
              <a:rPr lang="en-US" b="1" i="0" dirty="0" err="1">
                <a:latin typeface="+mn-lt"/>
              </a:rPr>
              <a:t>watsonx.data</a:t>
            </a:r>
            <a:r>
              <a:rPr lang="en-US" i="0" dirty="0">
                <a:latin typeface="+mn-lt"/>
              </a:rPr>
              <a:t>.</a:t>
            </a:r>
          </a:p>
          <a:p>
            <a:pPr marL="171450" indent="-171450">
              <a:buFont typeface="Arial" panose="020B0604020202020204" pitchFamily="34" charset="0"/>
              <a:buChar char="•"/>
            </a:pPr>
            <a:r>
              <a:rPr lang="en-US" i="0" dirty="0">
                <a:latin typeface="+mn-lt"/>
              </a:rPr>
              <a:t>Clients can use their own </a:t>
            </a:r>
            <a:r>
              <a:rPr lang="en-US" i="1" dirty="0">
                <a:latin typeface="+mn-lt"/>
              </a:rPr>
              <a:t>governed </a:t>
            </a:r>
            <a:r>
              <a:rPr lang="en-US" i="0" dirty="0">
                <a:latin typeface="+mn-lt"/>
              </a:rPr>
              <a:t>data in </a:t>
            </a:r>
            <a:r>
              <a:rPr lang="en-US" b="1" i="0" dirty="0">
                <a:latin typeface="+mn-lt"/>
              </a:rPr>
              <a:t>watsonx.data </a:t>
            </a:r>
            <a:r>
              <a:rPr lang="en-US" i="0" dirty="0">
                <a:latin typeface="+mn-lt"/>
              </a:rPr>
              <a:t>to fine-tune and train their </a:t>
            </a:r>
            <a:r>
              <a:rPr lang="en-US" b="1" i="0" dirty="0">
                <a:latin typeface="+mn-lt"/>
              </a:rPr>
              <a:t>watsonx.ai </a:t>
            </a:r>
            <a:r>
              <a:rPr lang="en-US" i="0" dirty="0">
                <a:latin typeface="+mn-lt"/>
              </a:rPr>
              <a:t>models </a:t>
            </a:r>
            <a:endParaRPr lang="en-US" dirty="0">
              <a:latin typeface="+mn-lt"/>
            </a:endParaRPr>
          </a:p>
          <a:p>
            <a:pPr marL="171450" indent="-171450">
              <a:buFont typeface="Arial" panose="020B0604020202020204" pitchFamily="34" charset="0"/>
              <a:buChar char="•"/>
            </a:pPr>
            <a:r>
              <a:rPr lang="en-US" dirty="0">
                <a:latin typeface="+mn-lt"/>
              </a:rPr>
              <a:t>Clients can </a:t>
            </a:r>
            <a:r>
              <a:rPr lang="en-US" i="1" dirty="0">
                <a:latin typeface="+mn-lt"/>
              </a:rPr>
              <a:t>govern </a:t>
            </a:r>
            <a:r>
              <a:rPr lang="en-US" i="0" dirty="0">
                <a:latin typeface="+mn-lt"/>
              </a:rPr>
              <a:t>their </a:t>
            </a:r>
            <a:r>
              <a:rPr lang="en-US" b="1" i="0" dirty="0">
                <a:latin typeface="+mn-lt"/>
              </a:rPr>
              <a:t>watsonx.ai </a:t>
            </a:r>
            <a:r>
              <a:rPr lang="en-US" i="0" dirty="0">
                <a:latin typeface="+mn-lt"/>
              </a:rPr>
              <a:t>models, providing transparency, explainability, and control over their </a:t>
            </a:r>
            <a:r>
              <a:rPr lang="en-US" b="1" i="0" dirty="0">
                <a:latin typeface="+mn-lt"/>
              </a:rPr>
              <a:t>watsonx.ai </a:t>
            </a:r>
            <a:r>
              <a:rPr lang="en-US" i="0" dirty="0">
                <a:latin typeface="+mn-lt"/>
              </a:rPr>
              <a:t>models. </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3185350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positions the three components of </a:t>
            </a:r>
            <a:r>
              <a:rPr lang="en-US" b="1" dirty="0">
                <a:latin typeface="+mn-lt"/>
              </a:rPr>
              <a:t>watsonx</a:t>
            </a:r>
            <a:r>
              <a:rPr lang="en-US" dirty="0">
                <a:latin typeface="+mn-lt"/>
              </a:rPr>
              <a:t>: </a:t>
            </a:r>
            <a:r>
              <a:rPr lang="en-US" b="1" dirty="0">
                <a:latin typeface="+mn-lt"/>
              </a:rPr>
              <a:t>watsonx.ai</a:t>
            </a:r>
            <a:r>
              <a:rPr lang="en-US" dirty="0">
                <a:latin typeface="+mn-lt"/>
              </a:rPr>
              <a:t>,</a:t>
            </a:r>
            <a:r>
              <a:rPr lang="en-US" b="1" dirty="0">
                <a:latin typeface="+mn-lt"/>
              </a:rPr>
              <a:t> watsonx.data</a:t>
            </a:r>
            <a:r>
              <a:rPr lang="en-US" b="0" dirty="0">
                <a:latin typeface="+mn-lt"/>
              </a:rPr>
              <a:t>,</a:t>
            </a:r>
            <a:r>
              <a:rPr lang="en-US" b="1" dirty="0">
                <a:latin typeface="+mn-lt"/>
              </a:rPr>
              <a:t> </a:t>
            </a:r>
            <a:r>
              <a:rPr lang="en-US" dirty="0">
                <a:latin typeface="+mn-lt"/>
              </a:rPr>
              <a:t>and </a:t>
            </a:r>
            <a:r>
              <a:rPr lang="en-US" b="1" dirty="0">
                <a:latin typeface="+mn-lt"/>
              </a:rPr>
              <a:t>watsonx.governance</a:t>
            </a:r>
            <a:r>
              <a:rPr lang="en-US" dirty="0">
                <a:latin typeface="+mn-lt"/>
              </a:rPr>
              <a:t>.</a:t>
            </a:r>
          </a:p>
          <a:p>
            <a:endParaRPr lang="en-US" dirty="0">
              <a:latin typeface="+mn-lt"/>
            </a:endParaRPr>
          </a:p>
          <a:p>
            <a:r>
              <a:rPr lang="en-US" b="0" dirty="0">
                <a:latin typeface="+mn-lt"/>
              </a:rPr>
              <a:t>As noted on the previous slide (and repeated here purposely) IBM’s strength is that </a:t>
            </a:r>
            <a:r>
              <a:rPr lang="en-US" b="1" dirty="0">
                <a:latin typeface="+mn-lt"/>
              </a:rPr>
              <a:t>watsonx</a:t>
            </a:r>
            <a:r>
              <a:rPr lang="en-US" dirty="0">
                <a:latin typeface="+mn-lt"/>
              </a:rPr>
              <a:t> is not just a foundation model and generative AI offering. Enterprise clients get a complete suite of tools to scale and accelerate the impact of generative AI with data and models that enterprises can trust.</a:t>
            </a:r>
          </a:p>
          <a:p>
            <a:endParaRPr lang="en-US" dirty="0">
              <a:latin typeface="+mn-lt"/>
            </a:endParaRPr>
          </a:p>
          <a:p>
            <a:pPr marL="171450" indent="-171450">
              <a:buFont typeface="Arial" panose="020B0604020202020204" pitchFamily="34" charset="0"/>
              <a:buChar char="•"/>
            </a:pPr>
            <a:r>
              <a:rPr lang="en-US" b="1" dirty="0">
                <a:latin typeface="+mn-lt"/>
              </a:rPr>
              <a:t>Watsonx.ai </a:t>
            </a:r>
            <a:r>
              <a:rPr lang="en-US" dirty="0">
                <a:latin typeface="+mn-lt"/>
              </a:rPr>
              <a:t>leverages </a:t>
            </a:r>
            <a:r>
              <a:rPr lang="en-US" b="1" dirty="0">
                <a:latin typeface="+mn-lt"/>
              </a:rPr>
              <a:t>watsonx.data</a:t>
            </a:r>
            <a:r>
              <a:rPr lang="en-US" dirty="0">
                <a:latin typeface="+mn-lt"/>
              </a:rPr>
              <a:t> to provide rich data capabilities: hybrid, multicloud, high performance, structure, semi-structured and unstructured. </a:t>
            </a:r>
            <a:r>
              <a:rPr lang="en-US" b="1" dirty="0">
                <a:latin typeface="+mn-lt"/>
              </a:rPr>
              <a:t>Watsonx.data </a:t>
            </a:r>
            <a:r>
              <a:rPr lang="en-US" dirty="0">
                <a:latin typeface="+mn-lt"/>
              </a:rPr>
              <a:t>provides vital and necessary governance on enterprise data used by </a:t>
            </a:r>
            <a:r>
              <a:rPr lang="en-US" b="1" dirty="0">
                <a:latin typeface="+mn-lt"/>
              </a:rPr>
              <a:t>watsonx.ai to </a:t>
            </a:r>
            <a:r>
              <a:rPr lang="en-US" dirty="0">
                <a:latin typeface="+mn-lt"/>
              </a:rPr>
              <a:t>train and fine-tune their foundation models (FMs).</a:t>
            </a:r>
          </a:p>
          <a:p>
            <a:pPr marL="171450" indent="-171450">
              <a:buFont typeface="Arial" panose="020B0604020202020204" pitchFamily="34" charset="0"/>
              <a:buChar char="•"/>
            </a:pPr>
            <a:r>
              <a:rPr lang="en-US" b="1" dirty="0">
                <a:latin typeface="+mn-lt"/>
              </a:rPr>
              <a:t>Watsonx.ai</a:t>
            </a:r>
            <a:r>
              <a:rPr lang="en-US" dirty="0">
                <a:latin typeface="+mn-lt"/>
              </a:rPr>
              <a:t> leverages </a:t>
            </a:r>
            <a:r>
              <a:rPr lang="en-US" b="1" dirty="0">
                <a:latin typeface="+mn-lt"/>
              </a:rPr>
              <a:t>watsonx.governance </a:t>
            </a:r>
            <a:r>
              <a:rPr lang="en-US" dirty="0">
                <a:latin typeface="+mn-lt"/>
              </a:rPr>
              <a:t>to provide FM governance. Enterprises cannot just train, fine-tune, and roll out models, they need these models to be responsible, transparent, and explainable. A generative AI platform must include capabilities to support these requirements. With </a:t>
            </a:r>
            <a:r>
              <a:rPr lang="en-US" b="1" dirty="0">
                <a:latin typeface="+mn-lt"/>
              </a:rPr>
              <a:t>watsonx.governance</a:t>
            </a:r>
            <a:r>
              <a:rPr lang="en-US" dirty="0">
                <a:latin typeface="+mn-lt"/>
              </a:rPr>
              <a:t>, clients’ fine-tuned models can be managed through market-leading governance and lifecycle management capabilities with rich experience and lessons learned from IBM Watson Studio and IBM Watson Machine Learning.</a:t>
            </a:r>
          </a:p>
          <a:p>
            <a:pPr marL="171450" indent="-171450">
              <a:buFont typeface="Arial" panose="020B0604020202020204" pitchFamily="34" charset="0"/>
              <a:buChar char="•"/>
            </a:pPr>
            <a:r>
              <a:rPr lang="en-US" b="1" dirty="0">
                <a:latin typeface="+mn-lt"/>
              </a:rPr>
              <a:t>Watsonx.data</a:t>
            </a:r>
            <a:r>
              <a:rPr lang="en-US" dirty="0">
                <a:latin typeface="+mn-lt"/>
              </a:rPr>
              <a:t> leverages </a:t>
            </a:r>
            <a:r>
              <a:rPr lang="en-US" b="1" dirty="0">
                <a:latin typeface="+mn-lt"/>
              </a:rPr>
              <a:t>watsonx.ai </a:t>
            </a:r>
            <a:r>
              <a:rPr lang="en-US" dirty="0">
                <a:latin typeface="+mn-lt"/>
              </a:rPr>
              <a:t>to provide FMs that support many important data use cases such as automated data search, and discovery, and provide important natural language processing (NLP) capabilities to simplify day-to-day data tasks for non-database specialists. </a:t>
            </a:r>
          </a:p>
          <a:p>
            <a:pPr marL="171450" indent="-171450">
              <a:buFont typeface="Arial" panose="020B0604020202020204" pitchFamily="34" charset="0"/>
              <a:buChar cha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Clients can perform several tasks with FMs via </a:t>
            </a:r>
            <a:r>
              <a:rPr lang="en-US" b="1" dirty="0">
                <a:latin typeface="+mn-lt"/>
              </a:rPr>
              <a:t>watsonx.ai</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Prompting </a:t>
            </a:r>
            <a:r>
              <a:rPr lang="en-US" dirty="0">
                <a:latin typeface="+mn-lt"/>
              </a:rPr>
              <a:t>– the simplest way of interacting with FMs</a:t>
            </a:r>
            <a:r>
              <a:rPr lang="en-US" b="1" dirty="0">
                <a:latin typeface="+mn-lt"/>
              </a:rPr>
              <a:t>. Watsonx.ai</a:t>
            </a:r>
            <a:r>
              <a:rPr lang="en-US" dirty="0">
                <a:latin typeface="+mn-lt"/>
              </a:rPr>
              <a:t> provides guidance and examples to help clients craft the best prompt and test with various models.</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Prompt tuning</a:t>
            </a:r>
            <a:r>
              <a:rPr lang="en-US" dirty="0">
                <a:latin typeface="+mn-lt"/>
              </a:rPr>
              <a:t> – where clients can provide a small sample set of labeled data to train the model. This requires more effort but can vastly improve performance, especially on specific tasks.</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Fine-tuning</a:t>
            </a:r>
            <a:r>
              <a:rPr lang="en-US" dirty="0">
                <a:latin typeface="+mn-lt"/>
              </a:rPr>
              <a:t> – where clients provide more labeled data and change the parameter weights of the model. This is much more labor intensive.</a:t>
            </a: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Train from scratch</a:t>
            </a:r>
            <a:r>
              <a:rPr lang="en-US" dirty="0">
                <a:latin typeface="+mn-lt"/>
              </a:rPr>
              <a:t> – instead of using an existing model, clients can train their own model. This requires a large set of data as well as compute resources.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Similar to IBM’s cloud offerings, the </a:t>
            </a:r>
            <a:r>
              <a:rPr lang="en-US" b="1" dirty="0">
                <a:latin typeface="+mn-lt"/>
              </a:rPr>
              <a:t>watsonx</a:t>
            </a:r>
            <a:r>
              <a:rPr lang="en-US" dirty="0">
                <a:latin typeface="+mn-lt"/>
              </a:rPr>
              <a:t> family is all built on RedHat OpenShift technology. Instead of a series of products with different capabilities and features, these three components will all share the same user interface/user experience (UI/UX). In addition, this allows for common connectivity and integration not just among </a:t>
            </a:r>
            <a:r>
              <a:rPr lang="en-US" b="1" dirty="0">
                <a:latin typeface="+mn-lt"/>
              </a:rPr>
              <a:t>watsonx</a:t>
            </a:r>
            <a:r>
              <a:rPr lang="en-US" dirty="0">
                <a:latin typeface="+mn-lt"/>
              </a:rPr>
              <a:t>, but also with other IBM offerings (such as IBM Cloud Pak for Data).  </a:t>
            </a:r>
            <a:endParaRPr lang="en-US" sz="1000" b="1"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81547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375" y="4087090"/>
            <a:ext cx="6419088" cy="4320309"/>
          </a:xfrm>
        </p:spPr>
        <p:txBody>
          <a:bodyPr/>
          <a:lstStyle/>
          <a:p>
            <a:r>
              <a:rPr lang="en-US" dirty="0">
                <a:latin typeface="+mn-lt"/>
              </a:rPr>
              <a:t>With </a:t>
            </a:r>
            <a:r>
              <a:rPr lang="en-US" b="1" dirty="0">
                <a:latin typeface="+mn-lt"/>
              </a:rPr>
              <a:t>watsonx.ai</a:t>
            </a:r>
            <a:r>
              <a:rPr lang="en-US" dirty="0">
                <a:latin typeface="+mn-lt"/>
              </a:rPr>
              <a:t>,</a:t>
            </a:r>
            <a:r>
              <a:rPr lang="en-US" b="1" dirty="0">
                <a:latin typeface="+mn-lt"/>
              </a:rPr>
              <a:t> </a:t>
            </a:r>
            <a:r>
              <a:rPr lang="en-US" dirty="0">
                <a:latin typeface="+mn-lt"/>
              </a:rPr>
              <a:t>clients have a complete AI platform that empowers clients to: train, validate, tune, and deploy their AI models, both traditional and generative. This slide focuses on the generative.</a:t>
            </a:r>
          </a:p>
          <a:p>
            <a:endParaRPr lang="en-US" dirty="0">
              <a:latin typeface="+mn-lt"/>
            </a:endParaRPr>
          </a:p>
          <a:p>
            <a:pPr marL="171450" indent="-171450">
              <a:buFont typeface="Arial" panose="020B0604020202020204" pitchFamily="34" charset="0"/>
              <a:buChar char="•"/>
            </a:pPr>
            <a:r>
              <a:rPr lang="en-US" b="1" dirty="0">
                <a:latin typeface="+mn-lt"/>
              </a:rPr>
              <a:t>Bring together AI builders </a:t>
            </a:r>
            <a:r>
              <a:rPr lang="en-US" dirty="0">
                <a:latin typeface="+mn-lt"/>
              </a:rPr>
              <a:t>because it o</a:t>
            </a:r>
            <a:r>
              <a:rPr lang="en-US" b="0" dirty="0">
                <a:latin typeface="+mn-lt"/>
              </a:rPr>
              <a:t>ffers open-source frameworks for clients, and it</a:t>
            </a:r>
            <a:r>
              <a:rPr lang="en-US" dirty="0">
                <a:latin typeface="+mn-lt"/>
              </a:rPr>
              <a:t> </a:t>
            </a:r>
            <a:r>
              <a:rPr lang="en-US" b="0" dirty="0">
                <a:latin typeface="+mn-lt"/>
              </a:rPr>
              <a:t>provides tools for code-based, automated, and visual data science capabilities for traditional predictive, and prescriptive AI and generative AI. Everything in </a:t>
            </a:r>
            <a:r>
              <a:rPr lang="en-US" b="1" dirty="0">
                <a:latin typeface="+mn-lt"/>
              </a:rPr>
              <a:t>watsonx.ai </a:t>
            </a:r>
            <a:r>
              <a:rPr lang="en-US" b="0" dirty="0">
                <a:latin typeface="+mn-lt"/>
              </a:rPr>
              <a:t>is accessed in a secure, trusted studio. The same security framework for IBM Watson Studio is in place to secure clients’ models and their data. </a:t>
            </a:r>
          </a:p>
          <a:p>
            <a:pPr marL="171450" indent="-171450">
              <a:buFont typeface="Arial" panose="020B0604020202020204" pitchFamily="34" charset="0"/>
              <a:buChar char="•"/>
            </a:pPr>
            <a:r>
              <a:rPr lang="en-US" b="1" dirty="0">
                <a:latin typeface="+mn-lt"/>
              </a:rPr>
              <a:t>Accelerate the full AI model lifecycle </a:t>
            </a:r>
            <a:r>
              <a:rPr lang="en-US" dirty="0">
                <a:latin typeface="+mn-lt"/>
              </a:rPr>
              <a:t>because a</a:t>
            </a:r>
            <a:r>
              <a:rPr lang="en-US" b="0" dirty="0">
                <a:latin typeface="+mn-lt"/>
              </a:rPr>
              <a:t>ll the tools and runtime that clients require to train, validate, and deploy AI models are in one place. Clients do not need to integrate different (and potentially incompatible) tools to support their end-to-end AI cycle. What’s more, </a:t>
            </a:r>
            <a:r>
              <a:rPr lang="en-US" b="1" dirty="0">
                <a:latin typeface="+mn-lt"/>
              </a:rPr>
              <a:t>watsonx.ai </a:t>
            </a:r>
            <a:r>
              <a:rPr lang="en-US" b="0" dirty="0">
                <a:latin typeface="+mn-lt"/>
              </a:rPr>
              <a:t>(and </a:t>
            </a:r>
            <a:r>
              <a:rPr lang="en-US" b="1" dirty="0">
                <a:latin typeface="+mn-lt"/>
              </a:rPr>
              <a:t>watsonx</a:t>
            </a:r>
            <a:r>
              <a:rPr lang="en-US" b="0" dirty="0">
                <a:latin typeface="+mn-lt"/>
              </a:rPr>
              <a:t> in general) is built on Red Hat OpenShift</a:t>
            </a:r>
            <a:r>
              <a:rPr lang="en-US" dirty="0">
                <a:latin typeface="+mn-lt"/>
              </a:rPr>
              <a:t>; a</a:t>
            </a:r>
            <a:r>
              <a:rPr lang="en-US" b="0" dirty="0">
                <a:latin typeface="+mn-lt"/>
              </a:rPr>
              <a:t>s such it can be made available wherever the clients need it. It is both hybrid and multicloud enabled and can support any locality-related regulations.</a:t>
            </a:r>
          </a:p>
          <a:p>
            <a:pPr marL="171450" indent="-171450">
              <a:buFont typeface="Arial" panose="020B0604020202020204" pitchFamily="34" charset="0"/>
              <a:buChar char="•"/>
            </a:pPr>
            <a:r>
              <a:rPr lang="en-US" b="1" dirty="0">
                <a:latin typeface="+mn-lt"/>
              </a:rPr>
              <a:t>Leverages foundation models and generative AI </a:t>
            </a:r>
            <a:r>
              <a:rPr lang="en-US" dirty="0">
                <a:latin typeface="+mn-lt"/>
              </a:rPr>
              <a:t>in addition</a:t>
            </a:r>
            <a:r>
              <a:rPr lang="en-US" b="0" dirty="0">
                <a:latin typeface="+mn-lt"/>
              </a:rPr>
              <a:t> to traditional AI and machine learning. With </a:t>
            </a:r>
            <a:r>
              <a:rPr lang="en-US" b="1" dirty="0">
                <a:latin typeface="+mn-lt"/>
              </a:rPr>
              <a:t>watsonx.ai</a:t>
            </a:r>
            <a:r>
              <a:rPr lang="en-US" dirty="0">
                <a:latin typeface="+mn-lt"/>
              </a:rPr>
              <a:t>, </a:t>
            </a:r>
            <a:r>
              <a:rPr lang="en-US" b="0" dirty="0">
                <a:latin typeface="+mn-lt"/>
              </a:rPr>
              <a:t>IBM provides various open-source foundation models, as well as IBM’s trained foundation models. Clients can start with these and train them for their specialized needs with much fewer resources and data (than building their </a:t>
            </a:r>
            <a:r>
              <a:rPr lang="en-US" dirty="0">
                <a:latin typeface="+mn-lt"/>
              </a:rPr>
              <a:t>models</a:t>
            </a:r>
            <a:r>
              <a:rPr lang="en-US" b="0" dirty="0">
                <a:latin typeface="+mn-lt"/>
              </a:rPr>
              <a:t>).</a:t>
            </a:r>
          </a:p>
          <a:p>
            <a:pPr marL="171450" indent="-171450">
              <a:buFont typeface="Arial" panose="020B0604020202020204" pitchFamily="34" charset="0"/>
              <a:buChar char="•"/>
            </a:pPr>
            <a:endParaRPr lang="en-US" b="0" dirty="0">
              <a:latin typeface="+mn-lt"/>
            </a:endParaRPr>
          </a:p>
          <a:p>
            <a:r>
              <a:rPr lang="en-US" dirty="0">
                <a:latin typeface="+mn-lt"/>
              </a:rPr>
              <a:t>Finally, </a:t>
            </a:r>
            <a:r>
              <a:rPr lang="en-US" b="1" dirty="0">
                <a:latin typeface="+mn-lt"/>
              </a:rPr>
              <a:t>Watsonx.ai </a:t>
            </a:r>
            <a:r>
              <a:rPr lang="en-US" b="0" dirty="0">
                <a:latin typeface="+mn-lt"/>
              </a:rPr>
              <a:t>provides an easy interface for prompt tuning and model tuning (with the client’s data and input). Application programming interfaces (APIs) are available to develop applications and interfaces to deploy and use the foundation models in generative AI tasks. A full software development kit (SDK) will also be rolled out post-July 2023.</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TextBox 4">
            <a:extLst>
              <a:ext uri="{FF2B5EF4-FFF2-40B4-BE49-F238E27FC236}">
                <a16:creationId xmlns:a16="http://schemas.microsoft.com/office/drawing/2014/main" id="{AC6F21BE-FDE6-0350-9647-688ED2FEAC63}"/>
              </a:ext>
            </a:extLst>
          </p:cNvPr>
          <p:cNvSpPr txBox="1"/>
          <p:nvPr/>
        </p:nvSpPr>
        <p:spPr>
          <a:xfrm>
            <a:off x="6800850" y="52324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91644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latin typeface="+mn-lt"/>
              </a:rPr>
              <a:t>Watsonx</a:t>
            </a:r>
            <a:r>
              <a:rPr lang="en-US" dirty="0">
                <a:latin typeface="+mn-lt"/>
              </a:rPr>
              <a:t>.</a:t>
            </a:r>
            <a:r>
              <a:rPr lang="en-US" b="1" dirty="0">
                <a:latin typeface="+mn-lt"/>
              </a:rPr>
              <a:t>ai </a:t>
            </a:r>
            <a:r>
              <a:rPr lang="en-US" dirty="0">
                <a:latin typeface="+mn-lt"/>
              </a:rPr>
              <a:t>is part of the IBM </a:t>
            </a:r>
            <a:r>
              <a:rPr lang="en-US" b="1" dirty="0">
                <a:latin typeface="+mn-lt"/>
              </a:rPr>
              <a:t>watsonx</a:t>
            </a:r>
            <a:r>
              <a:rPr lang="en-US" dirty="0">
                <a:latin typeface="+mn-lt"/>
              </a:rPr>
              <a:t> platform that provides foundation models (FMs) and generative AI capabilities, plus traditional AI and machine learning modelling that clients have come to know (in IBM Watson Studio and IBM Watson Machine Learning).</a:t>
            </a:r>
            <a:br>
              <a:rPr lang="en-US" b="0" dirty="0">
                <a:latin typeface="+mn-lt"/>
              </a:rPr>
            </a:br>
            <a:endParaRPr lang="en-US" b="0" dirty="0">
              <a:latin typeface="+mn-lt"/>
            </a:endParaRPr>
          </a:p>
          <a:p>
            <a:pPr marL="0" indent="0">
              <a:buFont typeface="Arial" panose="020B0604020202020204" pitchFamily="34" charset="0"/>
              <a:buNone/>
            </a:pPr>
            <a:r>
              <a:rPr lang="en-US" b="1" dirty="0">
                <a:latin typeface="+mn-lt"/>
              </a:rPr>
              <a:t>The generative AI capabilities </a:t>
            </a:r>
            <a:r>
              <a:rPr lang="en-US" dirty="0">
                <a:latin typeface="+mn-lt"/>
              </a:rPr>
              <a:t>in </a:t>
            </a:r>
            <a:r>
              <a:rPr lang="en-US" b="1" dirty="0">
                <a:latin typeface="+mn-lt"/>
              </a:rPr>
              <a:t>watsonx.ai </a:t>
            </a:r>
            <a:r>
              <a:rPr lang="en-US" dirty="0">
                <a:latin typeface="+mn-lt"/>
              </a:rPr>
              <a:t>include the following:</a:t>
            </a:r>
            <a:br>
              <a:rPr lang="en-US" b="1" dirty="0">
                <a:latin typeface="+mn-lt"/>
              </a:rPr>
            </a:br>
            <a:endParaRPr lang="en-US" b="1" dirty="0">
              <a:latin typeface="+mn-lt"/>
            </a:endParaRPr>
          </a:p>
          <a:p>
            <a:pPr marL="171450" indent="-171450">
              <a:buFont typeface="Arial" panose="020B0604020202020204" pitchFamily="34" charset="0"/>
              <a:buChar char="•"/>
            </a:pPr>
            <a:r>
              <a:rPr lang="en-US" b="1" dirty="0">
                <a:latin typeface="+mn-lt"/>
              </a:rPr>
              <a:t>Foundation model library </a:t>
            </a:r>
            <a:r>
              <a:rPr lang="en-US" b="0" dirty="0">
                <a:latin typeface="+mn-lt"/>
              </a:rPr>
              <a:t>– </a:t>
            </a:r>
            <a:r>
              <a:rPr lang="en-US" dirty="0">
                <a:latin typeface="+mn-lt"/>
              </a:rPr>
              <a:t>I</a:t>
            </a:r>
            <a:r>
              <a:rPr lang="en-US" b="0" dirty="0">
                <a:latin typeface="+mn-lt"/>
              </a:rPr>
              <a:t>ncludes many well-known models such as Generative Pre-trained </a:t>
            </a:r>
            <a:r>
              <a:rPr lang="en-US" dirty="0">
                <a:latin typeface="+mn-lt"/>
              </a:rPr>
              <a:t>t</a:t>
            </a:r>
            <a:r>
              <a:rPr lang="en-US" b="0" dirty="0">
                <a:latin typeface="+mn-lt"/>
              </a:rPr>
              <a:t>ransformer (GPT), Fine-tuned Language Net (FLAN), and more, as well as IBM’s own foundation </a:t>
            </a:r>
            <a:r>
              <a:rPr lang="en-US" dirty="0">
                <a:latin typeface="+mn-lt"/>
              </a:rPr>
              <a:t>m</a:t>
            </a:r>
            <a:r>
              <a:rPr lang="en-US" b="0" dirty="0">
                <a:latin typeface="+mn-lt"/>
              </a:rPr>
              <a:t>odels. Many of the models have been rebuilt on IBM’s data sets to reduce model sizes, mitigate problems (such as bias) and other common risks.</a:t>
            </a:r>
          </a:p>
          <a:p>
            <a:pPr marL="171450" indent="-171450">
              <a:buFont typeface="Arial" panose="020B0604020202020204" pitchFamily="34" charset="0"/>
              <a:buChar char="•"/>
            </a:pPr>
            <a:r>
              <a:rPr lang="en-US" b="1" dirty="0">
                <a:latin typeface="+mn-lt"/>
              </a:rPr>
              <a:t>Prompt lab </a:t>
            </a:r>
            <a:r>
              <a:rPr lang="en-US" b="0" dirty="0">
                <a:latin typeface="+mn-lt"/>
              </a:rPr>
              <a:t>– Prompt engineering is a way of helping FMs become more accurate and precise in their response by providing some user interaction (called prompts). Prompt engineering is an “art” and requires practice. IBM provides samples of prompts and prompt templates, and the studio helps users to try different prompts and different models to get the best results.</a:t>
            </a:r>
          </a:p>
          <a:p>
            <a:pPr marL="171450" indent="-171450">
              <a:buFont typeface="Arial" panose="020B0604020202020204" pitchFamily="34" charset="0"/>
              <a:buChar char="•"/>
            </a:pPr>
            <a:r>
              <a:rPr lang="en-US" b="1" dirty="0">
                <a:latin typeface="+mn-lt"/>
              </a:rPr>
              <a:t>Tuning studio</a:t>
            </a:r>
            <a:r>
              <a:rPr lang="en-US" b="0" dirty="0">
                <a:latin typeface="+mn-lt"/>
              </a:rPr>
              <a:t> – there are multiple ways that </a:t>
            </a:r>
            <a:r>
              <a:rPr lang="en-US" b="1" dirty="0">
                <a:latin typeface="+mn-lt"/>
              </a:rPr>
              <a:t>watsonx</a:t>
            </a:r>
            <a:r>
              <a:rPr lang="en-US" dirty="0">
                <a:latin typeface="+mn-lt"/>
              </a:rPr>
              <a:t>.</a:t>
            </a:r>
            <a:r>
              <a:rPr lang="en-US" b="1" dirty="0">
                <a:latin typeface="+mn-lt"/>
              </a:rPr>
              <a:t>ai </a:t>
            </a:r>
            <a:r>
              <a:rPr lang="en-US" b="0" dirty="0">
                <a:latin typeface="+mn-lt"/>
              </a:rPr>
              <a:t>lets clients fine-tune FMs:</a:t>
            </a:r>
          </a:p>
          <a:p>
            <a:pPr marL="694290" marR="0" lvl="1" indent="-228600" algn="l" defTabSz="2438522" rtl="0" eaLnBrk="1" fontAlgn="auto" latinLnBrk="0" hangingPunct="1">
              <a:lnSpc>
                <a:spcPct val="110000"/>
              </a:lnSpc>
              <a:spcBef>
                <a:spcPts val="0"/>
              </a:spcBef>
              <a:spcAft>
                <a:spcPts val="0"/>
              </a:spcAft>
              <a:buClr>
                <a:schemeClr val="bg1"/>
              </a:buClr>
              <a:buSzTx/>
              <a:buFont typeface="Arial" panose="020B0604020202020204" pitchFamily="34" charset="0"/>
              <a:buChar char="•"/>
              <a:tabLst/>
              <a:defRPr/>
            </a:pPr>
            <a:r>
              <a:rPr lang="en-US" b="0" dirty="0">
                <a:latin typeface="+mn-lt"/>
              </a:rPr>
              <a:t>Providing additional data to further train the model</a:t>
            </a:r>
          </a:p>
          <a:p>
            <a:pPr marL="694290" lvl="1" indent="-228600"/>
            <a:r>
              <a:rPr lang="en-US" b="0" dirty="0">
                <a:latin typeface="+mn-lt"/>
              </a:rPr>
              <a:t>Changing various runtime parameters such as</a:t>
            </a:r>
          </a:p>
          <a:p>
            <a:pPr marL="1155238" lvl="2" indent="-228600"/>
            <a:r>
              <a:rPr lang="en-US" b="0" dirty="0">
                <a:latin typeface="+mn-lt"/>
              </a:rPr>
              <a:t>Number of virtual tokens</a:t>
            </a:r>
          </a:p>
          <a:p>
            <a:pPr marL="1155238" lvl="2" indent="-228600"/>
            <a:r>
              <a:rPr lang="en-US" b="0" dirty="0">
                <a:latin typeface="+mn-lt"/>
              </a:rPr>
              <a:t>Batch size</a:t>
            </a:r>
          </a:p>
          <a:p>
            <a:pPr marL="1155238" lvl="2" indent="-228600"/>
            <a:r>
              <a:rPr lang="en-US" b="0" dirty="0">
                <a:latin typeface="+mn-lt"/>
              </a:rPr>
              <a:t>Gradient accumulation steps</a:t>
            </a:r>
          </a:p>
          <a:p>
            <a:pPr marL="1155238" lvl="2" indent="-228600"/>
            <a:r>
              <a:rPr lang="en-US" b="0" dirty="0">
                <a:latin typeface="+mn-lt"/>
              </a:rPr>
              <a:t>Learning rate</a:t>
            </a:r>
          </a:p>
          <a:p>
            <a:pPr marL="1155238" lvl="2" indent="-228600"/>
            <a:r>
              <a:rPr lang="en-US" b="0" dirty="0">
                <a:latin typeface="+mn-lt"/>
              </a:rPr>
              <a:t>Max input/output tokens</a:t>
            </a:r>
          </a:p>
          <a:p>
            <a:pPr marL="1155238" lvl="2" indent="-228600"/>
            <a:r>
              <a:rPr lang="en-US" b="0" dirty="0">
                <a:latin typeface="+mn-lt"/>
              </a:rPr>
              <a:t>Number of epochs</a:t>
            </a:r>
            <a:endParaRPr lang="en-US" dirty="0">
              <a:latin typeface="+mn-lt"/>
            </a:endParaRPr>
          </a:p>
          <a:p>
            <a:pPr marL="694290" lvl="1" indent="-228600"/>
            <a:r>
              <a:rPr lang="en-US" dirty="0">
                <a:latin typeface="+mn-lt"/>
              </a:rPr>
              <a:t>These parameters can alter the amount of time (resource) required to train the model when prompt tuning.</a:t>
            </a:r>
          </a:p>
          <a:p>
            <a:endParaRPr lang="en-US" dirty="0">
              <a:latin typeface="+mn-lt"/>
            </a:endParaRPr>
          </a:p>
          <a:p>
            <a:r>
              <a:rPr lang="en-US" b="1" dirty="0">
                <a:latin typeface="+mn-lt"/>
              </a:rPr>
              <a:t>Plus a proven studio for machine learning (ML)</a:t>
            </a:r>
          </a:p>
          <a:p>
            <a:endParaRPr lang="en-US" dirty="0">
              <a:latin typeface="+mn-lt"/>
            </a:endParaRPr>
          </a:p>
          <a:p>
            <a:r>
              <a:rPr lang="en-US" dirty="0">
                <a:latin typeface="+mn-lt"/>
              </a:rPr>
              <a:t>Clients continue to have access to familiar features from IBM Watson Studio in </a:t>
            </a:r>
            <a:r>
              <a:rPr lang="en-US" b="1" dirty="0">
                <a:latin typeface="+mn-lt"/>
              </a:rPr>
              <a:t>watsonx.ai </a:t>
            </a:r>
            <a:r>
              <a:rPr lang="en-US" dirty="0">
                <a:latin typeface="+mn-lt"/>
              </a:rPr>
              <a:t>such as</a:t>
            </a:r>
          </a:p>
          <a:p>
            <a:endParaRPr lang="en-US" dirty="0">
              <a:latin typeface="+mn-lt"/>
            </a:endParaRPr>
          </a:p>
          <a:p>
            <a:pPr marL="171450" indent="-171450">
              <a:buFont typeface="Arial" panose="020B0604020202020204" pitchFamily="34" charset="0"/>
              <a:buChar char="•"/>
            </a:pPr>
            <a:r>
              <a:rPr lang="en-US" dirty="0">
                <a:latin typeface="+mn-lt"/>
              </a:rPr>
              <a:t>Model operations: training, deploying, managing, and more</a:t>
            </a:r>
          </a:p>
          <a:p>
            <a:pPr marL="171450" indent="-171450">
              <a:buFont typeface="Arial" panose="020B0604020202020204" pitchFamily="34" charset="0"/>
              <a:buChar char="•"/>
            </a:pPr>
            <a:r>
              <a:rPr lang="en-US" dirty="0">
                <a:latin typeface="+mn-lt"/>
              </a:rPr>
              <a:t>Automated development</a:t>
            </a:r>
          </a:p>
          <a:p>
            <a:pPr marL="171450" indent="-171450">
              <a:buFont typeface="Arial" panose="020B0604020202020204" pitchFamily="34" charset="0"/>
              <a:buChar char="•"/>
            </a:pPr>
            <a:r>
              <a:rPr lang="en-US" dirty="0">
                <a:latin typeface="+mn-lt"/>
              </a:rPr>
              <a:t>Decision optimization</a:t>
            </a:r>
          </a:p>
          <a:p>
            <a:endParaRPr lang="en-US" dirty="0">
              <a:latin typeface="+mn-lt"/>
            </a:endParaRPr>
          </a:p>
          <a:p>
            <a:r>
              <a:rPr lang="en-US" dirty="0">
                <a:latin typeface="+mn-lt"/>
              </a:rPr>
              <a:t>In addition, team collaboration and data preparation is available for all models.</a:t>
            </a: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185572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350" y="228600"/>
            <a:ext cx="6237288" cy="3508375"/>
          </a:xfrm>
        </p:spPr>
      </p:sp>
      <p:sp>
        <p:nvSpPr>
          <p:cNvPr id="3" name="Notes Placeholder 2"/>
          <p:cNvSpPr>
            <a:spLocks noGrp="1"/>
          </p:cNvSpPr>
          <p:nvPr>
            <p:ph type="body" idx="1"/>
          </p:nvPr>
        </p:nvSpPr>
        <p:spPr>
          <a:xfrm>
            <a:off x="219456" y="4087090"/>
            <a:ext cx="6419088" cy="4320309"/>
          </a:xfrm>
        </p:spPr>
        <p:txBody>
          <a:bodyPr/>
          <a:lstStyle/>
          <a:p>
            <a:r>
              <a:rPr lang="en-US" dirty="0">
                <a:latin typeface="+mn-lt"/>
              </a:rPr>
              <a:t>IBM’s AI solution includes both traditional AI (IBM Watson Studio and IBM Watson Machine Learning) as well as generative AI. The focus here is on generative AI. </a:t>
            </a:r>
          </a:p>
          <a:p>
            <a:endParaRPr lang="en-US" dirty="0">
              <a:latin typeface="+mn-lt"/>
            </a:endParaRPr>
          </a:p>
          <a:p>
            <a:r>
              <a:rPr lang="en-US" dirty="0">
                <a:latin typeface="+mn-lt"/>
              </a:rPr>
              <a:t>Some important notes for clients to consider:</a:t>
            </a:r>
          </a:p>
          <a:p>
            <a:pPr marL="171450" marR="0" indent="-171450" algn="l">
              <a:spcBef>
                <a:spcPts val="60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Body CS)"/>
              </a:rPr>
              <a:t>One model will not rule them all. Instead of one model to address all use cases and performance needs, clients </a:t>
            </a:r>
            <a:r>
              <a:rPr lang="en-US" kern="100" dirty="0">
                <a:latin typeface="+mn-lt"/>
                <a:ea typeface="Calibri" panose="020F0502020204030204" pitchFamily="34" charset="0"/>
                <a:cs typeface="Times New Roman (Body CS)"/>
              </a:rPr>
              <a:t>will</a:t>
            </a:r>
            <a:r>
              <a:rPr lang="en-US" kern="100" dirty="0">
                <a:effectLst/>
                <a:latin typeface="+mn-lt"/>
                <a:ea typeface="Calibri" panose="020F0502020204030204" pitchFamily="34" charset="0"/>
                <a:cs typeface="Times New Roman (Body CS)"/>
              </a:rPr>
              <a:t> benefit from many models — IBM models, open-source models, and as </a:t>
            </a:r>
            <a:r>
              <a:rPr lang="en-US" kern="100" dirty="0">
                <a:latin typeface="+mn-lt"/>
                <a:ea typeface="Calibri" panose="020F0502020204030204" pitchFamily="34" charset="0"/>
                <a:cs typeface="Times New Roman (Body CS)"/>
              </a:rPr>
              <a:t>clients </a:t>
            </a:r>
            <a:r>
              <a:rPr lang="en-US" kern="100" dirty="0">
                <a:effectLst/>
                <a:latin typeface="+mn-lt"/>
                <a:ea typeface="Calibri" panose="020F0502020204030204" pitchFamily="34" charset="0"/>
                <a:cs typeface="Times New Roman (Body CS)"/>
              </a:rPr>
              <a:t>participate in the creation process, </a:t>
            </a:r>
            <a:r>
              <a:rPr lang="en-US" kern="100" dirty="0">
                <a:latin typeface="+mn-lt"/>
                <a:ea typeface="Calibri" panose="020F0502020204030204" pitchFamily="34" charset="0"/>
                <a:cs typeface="Times New Roman (Body CS)"/>
              </a:rPr>
              <a:t>they</a:t>
            </a:r>
            <a:r>
              <a:rPr lang="en-US" kern="100" dirty="0">
                <a:effectLst/>
                <a:latin typeface="+mn-lt"/>
                <a:ea typeface="Calibri" panose="020F0502020204030204" pitchFamily="34" charset="0"/>
                <a:cs typeface="Times New Roman (Body CS)"/>
              </a:rPr>
              <a:t> may have their own models. The global open AI community is incredibly vibrant and creative. It offers a wide diversity of innovations and models at an accelerated pace; and through </a:t>
            </a:r>
            <a:r>
              <a:rPr lang="en-US" kern="100" dirty="0">
                <a:latin typeface="+mn-lt"/>
                <a:ea typeface="Calibri" panose="020F0502020204030204" pitchFamily="34" charset="0"/>
                <a:cs typeface="Times New Roman (Body CS)"/>
              </a:rPr>
              <a:t>IBM’s</a:t>
            </a:r>
            <a:r>
              <a:rPr lang="en-US" kern="100" dirty="0">
                <a:effectLst/>
                <a:latin typeface="+mn-lt"/>
                <a:ea typeface="Calibri" panose="020F0502020204030204" pitchFamily="34" charset="0"/>
                <a:cs typeface="Times New Roman (Body CS)"/>
              </a:rPr>
              <a:t> partnership with Hugging Face, IBM is incorporating the best open-source models, datasets, and libraries into the </a:t>
            </a:r>
            <a:r>
              <a:rPr lang="en-US" b="1" kern="100" dirty="0">
                <a:effectLst/>
                <a:latin typeface="+mn-lt"/>
                <a:ea typeface="Calibri" panose="020F0502020204030204" pitchFamily="34" charset="0"/>
                <a:cs typeface="Times New Roman (Body CS)"/>
              </a:rPr>
              <a:t>watsonx.ai </a:t>
            </a:r>
            <a:r>
              <a:rPr lang="en-US" kern="100" dirty="0">
                <a:effectLst/>
                <a:latin typeface="+mn-lt"/>
                <a:ea typeface="Calibri" panose="020F0502020204030204" pitchFamily="34" charset="0"/>
                <a:cs typeface="Times New Roman (Body CS)"/>
              </a:rPr>
              <a:t>platform to increase the value of foundation models (FMs)to clients’ businesses.</a:t>
            </a:r>
          </a:p>
          <a:p>
            <a:pPr marL="171450" marR="0" indent="-171450" algn="l">
              <a:spcBef>
                <a:spcPts val="600"/>
              </a:spcBef>
              <a:spcAft>
                <a:spcPts val="0"/>
              </a:spcAft>
              <a:buFont typeface="Arial" panose="020B0604020202020204" pitchFamily="34" charset="0"/>
              <a:buChar char="•"/>
            </a:pPr>
            <a:r>
              <a:rPr lang="en-US" dirty="0">
                <a:effectLst/>
                <a:latin typeface="+mn-lt"/>
                <a:ea typeface="Calibri" panose="020F0502020204030204" pitchFamily="34" charset="0"/>
                <a:cs typeface="Times New Roman (Body CS)"/>
              </a:rPr>
              <a:t>Because one size does not necessarily fit all, IBM is building “families” of FMs of different sizes and architectures and providing multiple tuning methods from which to choose. IBM’s model architectures bring together cutting-edge innovations from IBM Research and the open research community to deliver performance, speed, and efficiency — architectures optimized for generative tasks, or for fine-tuning on specific tasks, for high inference efficiency and performance, or speed and effectiveness for enterprise natural language processing (NLP) tasks. Furthermore, they can be customized for a range of enterprise tasks in customer care, digital labor, IT operations, and cybersecurity. See backup slide on “Leveraging foundation model capabilities across various domains” for examples.</a:t>
            </a:r>
          </a:p>
          <a:p>
            <a:pPr marL="171450" marR="0" indent="-171450" algn="l">
              <a:spcBef>
                <a:spcPts val="600"/>
              </a:spcBef>
              <a:spcAft>
                <a:spcPts val="0"/>
              </a:spcAft>
              <a:buFont typeface="Arial" panose="020B0604020202020204" pitchFamily="34" charset="0"/>
              <a:buChar char="•"/>
            </a:pPr>
            <a:r>
              <a:rPr lang="en-US" dirty="0">
                <a:latin typeface="+mn-lt"/>
              </a:rPr>
              <a:t>One important IBM strategy for clients is to help infuse AI into their business processes. It is important to have application programming interfaces (APIs) and other tooling like Python notebooks to help clients exploit generative AI. </a:t>
            </a:r>
          </a:p>
          <a:p>
            <a:endParaRPr lang="en-US" dirty="0">
              <a:latin typeface="+mn-lt"/>
            </a:endParaRPr>
          </a:p>
          <a:p>
            <a:r>
              <a:rPr lang="en-US" b="0" dirty="0">
                <a:latin typeface="+mn-lt"/>
              </a:rPr>
              <a:t>With </a:t>
            </a:r>
            <a:r>
              <a:rPr lang="en-US" b="1" dirty="0">
                <a:latin typeface="+mn-lt"/>
              </a:rPr>
              <a:t>watsonx.ai</a:t>
            </a:r>
            <a:r>
              <a:rPr lang="en-US" b="0" dirty="0">
                <a:latin typeface="+mn-lt"/>
              </a:rPr>
              <a:t>:</a:t>
            </a:r>
            <a:endParaRPr lang="en-US" dirty="0">
              <a:latin typeface="+mn-lt"/>
            </a:endParaRPr>
          </a:p>
          <a:p>
            <a:endParaRPr lang="en-US" dirty="0">
              <a:latin typeface="+mn-lt"/>
            </a:endParaRPr>
          </a:p>
          <a:p>
            <a:pPr marL="171450" indent="-171450">
              <a:buFont typeface="Arial" panose="020B0604020202020204" pitchFamily="34" charset="0"/>
              <a:buChar char="•"/>
            </a:pPr>
            <a:r>
              <a:rPr lang="en-US" dirty="0">
                <a:latin typeface="+mn-lt"/>
              </a:rPr>
              <a:t>Clients can leverage available foundation models – these include IBM proprietary models as well as various open-source models from GPT to Hugging Face models. Clients can also build their own generative AI applications with </a:t>
            </a:r>
            <a:r>
              <a:rPr lang="en-US" b="1" dirty="0">
                <a:latin typeface="+mn-lt"/>
              </a:rPr>
              <a:t>watsonx.ai</a:t>
            </a:r>
            <a:r>
              <a:rPr lang="en-US" dirty="0">
                <a:latin typeface="+mn-lt"/>
              </a:rPr>
              <a:t>.</a:t>
            </a:r>
          </a:p>
          <a:p>
            <a:pPr marL="171450" indent="-171450">
              <a:buFont typeface="Arial" panose="020B0604020202020204" pitchFamily="34" charset="0"/>
              <a:buChar char="•"/>
            </a:pPr>
            <a:r>
              <a:rPr lang="en-US" dirty="0">
                <a:latin typeface="+mn-lt"/>
              </a:rPr>
              <a:t>Clients can examine their prompt history – prompt engineering is an art and sometimes the more one tweaks, the less effective it may become. The prompt history allows clients to easily go back to previous prompts to find the optimal.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Clients have access to APIs and Python libraries, starter notebooks, and a software development kit (SDK) to provide easy and simple entry points for new generative AI users, and for data scientists to quickly determine how to exploit foundation models and generative AI. This enables businesses to deploy and incorporate generative AI capabilities into business processes.</a:t>
            </a:r>
          </a:p>
          <a:p>
            <a:pPr marL="171450" indent="-171450">
              <a:buFont typeface="Arial" panose="020B0604020202020204" pitchFamily="34" charset="0"/>
              <a:buChar char="•"/>
            </a:pPr>
            <a:endParaRPr lang="en-US" dirty="0">
              <a:latin typeface="+mn-lt"/>
            </a:endParaRPr>
          </a:p>
          <a:p>
            <a:endParaRPr lang="en-US" kern="100" dirty="0">
              <a:effectLst/>
              <a:latin typeface="+mn-lt"/>
              <a:ea typeface="Calibri" panose="020F0502020204030204" pitchFamily="34" charset="0"/>
              <a:cs typeface="Times New Roman (Body 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b="0" i="0" u="none" strike="noStrike" kern="1200" cap="none" spc="0" normalizeH="0" baseline="0" noProof="0" smtClean="0">
                <a:ln>
                  <a:noFill/>
                </a:ln>
                <a:solidFill>
                  <a:prstClr val="black"/>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116315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u="none" strike="noStrike" dirty="0">
                <a:effectLst/>
                <a:latin typeface="+mn-lt"/>
              </a:rPr>
              <a:t>IBM watsonx.ai. is an enterprise studio to train, validate, tune, and deploy traditional machine learning (ML) and foundation models (FMs) that provide generative AI capabilities.</a:t>
            </a:r>
            <a:r>
              <a:rPr lang="en-US" dirty="0">
                <a:latin typeface="+mn-lt"/>
              </a:rPr>
              <a:t> IBM watsonx.ai components include a Foundation Model Library, a Prompt Lab, a Tuning Studio, and Data Science and Machine Learning Operations (MLOps) capabilities. Specifically:</a:t>
            </a:r>
          </a:p>
          <a:p>
            <a:endParaRPr lang="en-US" dirty="0">
              <a:latin typeface="+mn-lt"/>
              <a:cs typeface="Calibri"/>
            </a:endParaRPr>
          </a:p>
          <a:p>
            <a:pPr marL="171450" indent="-171450">
              <a:buFont typeface="Arial" panose="020B0604020202020204" pitchFamily="34" charset="0"/>
              <a:buChar char="•"/>
            </a:pPr>
            <a:r>
              <a:rPr lang="en-US" b="1" dirty="0">
                <a:latin typeface="+mn-lt"/>
              </a:rPr>
              <a:t>Foundation Model Library - </a:t>
            </a:r>
            <a:r>
              <a:rPr lang="en-US" dirty="0">
                <a:latin typeface="+mn-lt"/>
              </a:rPr>
              <a:t>Clients have access to a family of IBM models of different sizes and architectures, IBM selected open-source models from the Hugging Face community, and other third-party models including Llama and </a:t>
            </a:r>
            <a:r>
              <a:rPr lang="en-US" dirty="0" err="1">
                <a:latin typeface="+mn-lt"/>
              </a:rPr>
              <a:t>StarCoder</a:t>
            </a:r>
            <a:r>
              <a:rPr lang="en-US" dirty="0">
                <a:latin typeface="+mn-lt"/>
              </a:rPr>
              <a:t> large language model (LLM) for code generation.</a:t>
            </a: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Prompt Lab - </a:t>
            </a:r>
            <a:r>
              <a:rPr lang="en-US" dirty="0">
                <a:latin typeface="+mn-lt"/>
              </a:rPr>
              <a:t>AI builders can work with FMs through prompts and experiment with zero-shot, one-shot, or few-shot prompting to support a range of natural language processing (NLP) type tasks including question answering, content generation, summarization, text classification, and extraction. This lab helps beginners to experts build, manage, and benchmark their prompts.</a:t>
            </a:r>
            <a:endParaRPr lang="en-US" dirty="0">
              <a:latin typeface="+mn-lt"/>
              <a:cs typeface="Calibri"/>
            </a:endParaRPr>
          </a:p>
          <a:p>
            <a:pPr marL="171450" indent="-171450">
              <a:buFont typeface="Arial" panose="020B0604020202020204" pitchFamily="34" charset="0"/>
              <a:buChar char="•"/>
            </a:pPr>
            <a:r>
              <a:rPr lang="en-US" b="1" dirty="0">
                <a:latin typeface="+mn-lt"/>
                <a:cs typeface="Calibri"/>
              </a:rPr>
              <a:t>Tuning Studio - </a:t>
            </a:r>
            <a:r>
              <a:rPr lang="en-US" dirty="0">
                <a:latin typeface="+mn-lt"/>
              </a:rPr>
              <a:t>FMs can be further customized for better performance. Tuning can be useful to adapt existing models to domain-specific tasks (for example, learn new tasks or be very domain specific). Tuning also allows businesses to harness their proprietary data to differentiate their applications with focused, business data. </a:t>
            </a:r>
            <a:endParaRPr lang="en-US" b="1" dirty="0">
              <a:latin typeface="+mn-lt"/>
              <a:cs typeface="Calibri"/>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latin typeface="+mn-lt"/>
                <a:cs typeface="Calibri"/>
              </a:rPr>
              <a:t>Data Science and MLOps - </a:t>
            </a:r>
            <a:r>
              <a:rPr lang="en-US" dirty="0">
                <a:latin typeface="+mn-lt"/>
                <a:cs typeface="Calibri"/>
              </a:rPr>
              <a:t>IBM provides a</a:t>
            </a:r>
            <a:r>
              <a:rPr lang="en-US" dirty="0">
                <a:latin typeface="+mn-lt"/>
              </a:rPr>
              <a:t>ll the tools, pipelines and runtimes powered by FMs a business needs to support building ML models automatically. Clients can automate their entire AI model lifecycle from development to deployment with connections to a variety of application programming interfaces (APIs), software development kits (SDKs), and libraries. </a:t>
            </a:r>
            <a:r>
              <a:rPr lang="en-US" dirty="0"/>
              <a:t>You can even address any data gaps with by creating synthetic tabular data. </a:t>
            </a:r>
            <a:endParaRPr lang="en-US" dirty="0">
              <a:cs typeface="Calibri"/>
            </a:endParaRPr>
          </a:p>
          <a:p>
            <a:pPr marL="171450" indent="-171450">
              <a:buFont typeface="Arial" panose="020B0604020202020204" pitchFamily="34" charset="0"/>
              <a:buChar char="•"/>
            </a:pPr>
            <a:endParaRPr lang="en-US" dirty="0">
              <a:latin typeface="+mn-lt"/>
              <a:cs typeface="Calibri"/>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87766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09550"/>
            <a:ext cx="6419850" cy="3611563"/>
          </a:xfrm>
        </p:spPr>
      </p:sp>
      <p:sp>
        <p:nvSpPr>
          <p:cNvPr id="3" name="Notes Placeholder 2"/>
          <p:cNvSpPr>
            <a:spLocks noGrp="1"/>
          </p:cNvSpPr>
          <p:nvPr>
            <p:ph type="body" idx="1"/>
          </p:nvPr>
        </p:nvSpPr>
        <p:spPr/>
        <p:txBody>
          <a:bodyPr/>
          <a:lstStyle/>
          <a:p>
            <a:r>
              <a:rPr lang="en-US" dirty="0">
                <a:latin typeface="+mn-lt"/>
              </a:rPr>
              <a:t>This self-explanatory slide provides an agenda for this presentation.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TextBox 4">
            <a:extLst>
              <a:ext uri="{FF2B5EF4-FFF2-40B4-BE49-F238E27FC236}">
                <a16:creationId xmlns:a16="http://schemas.microsoft.com/office/drawing/2014/main" id="{4FAE1006-1308-3A57-56F8-D694AE27A81B}"/>
              </a:ext>
            </a:extLst>
          </p:cNvPr>
          <p:cNvSpPr txBox="1"/>
          <p:nvPr/>
        </p:nvSpPr>
        <p:spPr>
          <a:xfrm flipV="1">
            <a:off x="6794499" y="6596381"/>
            <a:ext cx="45719" cy="45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995292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slide is self-explanatory.</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366746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IBM </a:t>
            </a:r>
            <a:r>
              <a:rPr lang="en-US" b="1" dirty="0">
                <a:latin typeface="+mn-lt"/>
              </a:rPr>
              <a:t>watsonx.ai </a:t>
            </a:r>
            <a:r>
              <a:rPr lang="en-US" dirty="0">
                <a:latin typeface="+mn-lt"/>
              </a:rPr>
              <a:t>provides the best of both worlds.</a:t>
            </a:r>
          </a:p>
          <a:p>
            <a:endParaRPr lang="en-US" dirty="0">
              <a:latin typeface="+mn-lt"/>
            </a:endParaRPr>
          </a:p>
          <a:p>
            <a:r>
              <a:rPr lang="en-US" b="1" dirty="0">
                <a:latin typeface="+mn-lt"/>
              </a:rPr>
              <a:t>IBM models</a:t>
            </a:r>
          </a:p>
          <a:p>
            <a:endParaRPr lang="en-US" b="0" dirty="0">
              <a:latin typeface="+mn-lt"/>
            </a:endParaRPr>
          </a:p>
          <a:p>
            <a:r>
              <a:rPr lang="en-US" b="0" dirty="0">
                <a:latin typeface="+mn-lt"/>
              </a:rPr>
              <a:t>Foundation models like ChatGPT are “black” (opaque) boxes and that is one big reason why trust is difficult to achieve with these kind of models. IBM’s models are designed to address this gap to ensure model trust and efficiency in business applications. In particular, IBM’s suite of models features:</a:t>
            </a:r>
          </a:p>
          <a:p>
            <a:endParaRPr lang="en-US" b="0" dirty="0">
              <a:latin typeface="+mn-lt"/>
            </a:endParaRPr>
          </a:p>
          <a:p>
            <a:pPr marL="171450" indent="-171450">
              <a:buFont typeface="Arial" panose="020B0604020202020204" pitchFamily="34" charset="0"/>
              <a:buChar char="•"/>
            </a:pPr>
            <a:r>
              <a:rPr lang="en-US" b="1" dirty="0">
                <a:latin typeface="+mn-lt"/>
              </a:rPr>
              <a:t>Transparent pre-training on trusted data</a:t>
            </a:r>
            <a:br>
              <a:rPr lang="en-US" b="1" dirty="0">
                <a:latin typeface="+mn-lt"/>
              </a:rPr>
            </a:br>
            <a:r>
              <a:rPr lang="en-US" b="0" dirty="0">
                <a:latin typeface="+mn-lt"/>
              </a:rPr>
              <a:t>One of the most important trust factors for models is the data that is used to train the model. There are 2 main issues: the quality of the data and the relevance of the data. Having random data from an internet crawl will likely inject bias, hate, and prejudice into the model. Whereas just using any data can bloat the model with parameters that may never be used. IBM has collected the largest known repository for enterprise-relevant training data covering a variety of topics like legal, finance, human resources (HR), and more. This data was then further cleansed and curated (remove duplicates, filter out bias, copyrights, etc.) to create a base pool of data used to build IBM’s model. IBM models have fully auditable data lineage and transparency – allowing clients to use them out of the box with trust.</a:t>
            </a:r>
          </a:p>
          <a:p>
            <a:pPr marL="171450"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Compute-optimal model training and architecture</a:t>
            </a:r>
            <a:br>
              <a:rPr lang="en-US" b="1" dirty="0">
                <a:latin typeface="+mn-lt"/>
              </a:rPr>
            </a:br>
            <a:r>
              <a:rPr lang="en-US" b="0" dirty="0">
                <a:latin typeface="+mn-lt"/>
              </a:rPr>
              <a:t>Using the trusted data, IBM is building different models that can be applied in different scenarios, some of which include:</a:t>
            </a:r>
          </a:p>
          <a:p>
            <a:pPr marL="345600" lvl="2" indent="-171450">
              <a:buFont typeface="Arial" panose="020B0604020202020204" pitchFamily="34" charset="0"/>
              <a:buChar char="•"/>
            </a:pPr>
            <a:r>
              <a:rPr lang="en-US" b="1" dirty="0">
                <a:latin typeface="+mn-lt"/>
              </a:rPr>
              <a:t>Granite </a:t>
            </a:r>
            <a:r>
              <a:rPr lang="en-US" b="0" dirty="0">
                <a:latin typeface="+mn-lt"/>
              </a:rPr>
              <a:t>series models – are decoder-only transformers and are great for generative tasks such as generating emails and marketing materials.</a:t>
            </a:r>
          </a:p>
          <a:p>
            <a:pPr marL="345600" lvl="2" indent="-171450">
              <a:buFont typeface="Arial" panose="020B0604020202020204" pitchFamily="34" charset="0"/>
              <a:buChar char="•"/>
            </a:pPr>
            <a:r>
              <a:rPr lang="en-US" b="1" dirty="0">
                <a:latin typeface="+mn-lt"/>
              </a:rPr>
              <a:t>Slate</a:t>
            </a:r>
            <a:r>
              <a:rPr lang="en-US" b="0" dirty="0">
                <a:latin typeface="+mn-lt"/>
              </a:rPr>
              <a:t> series models – are encoder-only transformers – smaller and compact but are better for non-generative use cases such as extracting and summarization</a:t>
            </a:r>
            <a:r>
              <a:rPr lang="en-US" dirty="0">
                <a:latin typeface="+mn-lt"/>
              </a:rPr>
              <a:t> </a:t>
            </a:r>
            <a:r>
              <a:rPr lang="en-US" b="0" dirty="0">
                <a:latin typeface="+mn-lt"/>
              </a:rPr>
              <a:t>and may require task-specific labeled data to fine-tune.</a:t>
            </a:r>
            <a:endParaRPr lang="en-US" b="1" dirty="0">
              <a:latin typeface="+mn-lt"/>
            </a:endParaRPr>
          </a:p>
          <a:p>
            <a:pPr marL="345600" lvl="2" indent="-171450">
              <a:buFont typeface="Arial" panose="020B0604020202020204" pitchFamily="34" charset="0"/>
              <a:buChar char="•"/>
            </a:pPr>
            <a:r>
              <a:rPr lang="en-US" b="1" dirty="0">
                <a:latin typeface="+mn-lt"/>
              </a:rPr>
              <a:t>Sandstone</a:t>
            </a:r>
            <a:r>
              <a:rPr lang="en-US" b="0" dirty="0">
                <a:latin typeface="+mn-lt"/>
              </a:rPr>
              <a:t> series models – are encoder-decoder transformers supporting both generative and non-generative use cases. These have the best cost performance trade-off for generative use cases when the input is large but generated output is small.</a:t>
            </a:r>
          </a:p>
          <a:p>
            <a:pPr marL="345600" lvl="2"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Efficient domain and task specialization</a:t>
            </a:r>
            <a:br>
              <a:rPr lang="en-US" b="1" dirty="0">
                <a:latin typeface="+mn-lt"/>
              </a:rPr>
            </a:br>
            <a:r>
              <a:rPr lang="en-US" b="0" dirty="0">
                <a:latin typeface="+mn-lt"/>
              </a:rPr>
              <a:t>IBM provides domain-specific models where they are pre-trained with specific relevant data. This allows the model size to be minimized with focused pre-training for specific domain use cases such as finance, cybersecurity, legal, etc.</a:t>
            </a:r>
          </a:p>
          <a:p>
            <a:pPr marL="171450" lvl="0" indent="-171450">
              <a:buFont typeface="Arial" panose="020B0604020202020204" pitchFamily="34" charset="0"/>
              <a:buChar char="•"/>
            </a:pPr>
            <a:endParaRPr lang="en-US" b="0" dirty="0">
              <a:latin typeface="+mn-lt"/>
            </a:endParaRPr>
          </a:p>
          <a:p>
            <a:pPr marL="171450" lvl="0" indent="-171450">
              <a:buFont typeface="Arial" panose="020B0604020202020204" pitchFamily="34" charset="0"/>
              <a:buChar char="•"/>
            </a:pPr>
            <a:r>
              <a:rPr lang="en-US" b="1" dirty="0">
                <a:latin typeface="+mn-lt"/>
              </a:rPr>
              <a:t>Open-source model</a:t>
            </a:r>
            <a:br>
              <a:rPr lang="en-US" b="1" dirty="0">
                <a:latin typeface="+mn-lt"/>
              </a:rPr>
            </a:br>
            <a:r>
              <a:rPr lang="en-US" b="0" dirty="0">
                <a:latin typeface="+mn-lt"/>
              </a:rPr>
              <a:t>IBM has a partnership with Hugging Face to provide access to open-source models to clients. IBM will work jointly with Hugging Face and surface the best models suited to clients’ business needs. </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498596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has a list off all foundation models available as of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80637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describes the features available from </a:t>
            </a:r>
            <a:r>
              <a:rPr lang="en-US" b="1" dirty="0">
                <a:latin typeface="+mn-lt"/>
              </a:rPr>
              <a:t>the watsonx.ai </a:t>
            </a:r>
            <a:r>
              <a:rPr lang="en-US" dirty="0">
                <a:latin typeface="+mn-lt"/>
              </a:rPr>
              <a:t>prompt lab. Clients can work with the Prompt Lab in many ways.</a:t>
            </a:r>
          </a:p>
          <a:p>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A prompt is a way for clients to interact and instruct foundation models to provide answers. In generative AI, the model is not “answering” but is “generating” a response based on input and what it has been trained on. How one “prompts” the model can bring very different results. Prompt engineering is the “art” of prompting in ways that a model can best understand and respond to client requests.</a:t>
            </a:r>
          </a:p>
          <a:p>
            <a:br>
              <a:rPr lang="en-US" dirty="0">
                <a:latin typeface="+mn-lt"/>
              </a:rPr>
            </a:br>
            <a:r>
              <a:rPr lang="en-US" dirty="0">
                <a:latin typeface="+mn-lt"/>
              </a:rPr>
              <a:t>The Prompt Lab is a part of the </a:t>
            </a:r>
            <a:r>
              <a:rPr lang="en-US" b="1" dirty="0">
                <a:latin typeface="+mn-lt"/>
              </a:rPr>
              <a:t>watsonx.ai </a:t>
            </a:r>
            <a:r>
              <a:rPr lang="en-US" dirty="0">
                <a:latin typeface="+mn-lt"/>
              </a:rPr>
              <a:t>user interface (UI) that allows users to perform prompt engineering, and experiment with different prompts across different foundation models. </a:t>
            </a:r>
          </a:p>
          <a:p>
            <a:endParaRPr lang="en-US" dirty="0">
              <a:latin typeface="+mn-lt"/>
            </a:endParaRPr>
          </a:p>
          <a:p>
            <a:r>
              <a:rPr lang="en-US" dirty="0">
                <a:latin typeface="+mn-lt"/>
              </a:rPr>
              <a:t>Experienced clients can select the model of interest and experiment with different prompts to see what works best for a particular model. Clients can try different “shots” with prompts:</a:t>
            </a:r>
          </a:p>
          <a:p>
            <a:endParaRPr lang="en-US" b="1" dirty="0">
              <a:latin typeface="+mn-lt"/>
            </a:endParaRPr>
          </a:p>
          <a:p>
            <a:pPr marL="171450" indent="-171450">
              <a:buFont typeface="Arial" panose="020B0604020202020204" pitchFamily="34" charset="0"/>
              <a:buChar char="•"/>
            </a:pPr>
            <a:r>
              <a:rPr lang="en-US" b="1" dirty="0">
                <a:latin typeface="+mn-lt"/>
              </a:rPr>
              <a:t>Zero-shot prompting</a:t>
            </a:r>
            <a:r>
              <a:rPr lang="en-US" dirty="0">
                <a:latin typeface="+mn-lt"/>
              </a:rPr>
              <a:t> – simply passing a request into the model without additional information. Some models (larger ones) will respond better than others, depending on the request.</a:t>
            </a:r>
          </a:p>
          <a:p>
            <a:pPr marL="171450" indent="-171450">
              <a:buFont typeface="Arial" panose="020B0604020202020204" pitchFamily="34" charset="0"/>
              <a:buChar char="•"/>
            </a:pPr>
            <a:r>
              <a:rPr lang="en-US" dirty="0">
                <a:latin typeface="+mn-lt"/>
              </a:rPr>
              <a:t>Clients can learn to provide simple input to orient the model properly to the user’s intention to provide the best answer.  </a:t>
            </a:r>
          </a:p>
          <a:p>
            <a:endParaRPr lang="en-US" sz="1000" b="0" i="0" kern="1200" dirty="0">
              <a:solidFill>
                <a:schemeClr val="bg1"/>
              </a:solidFill>
              <a:latin typeface="+mn-lt"/>
              <a:ea typeface="+mn-ea"/>
              <a:cs typeface="+mn-cs"/>
            </a:endParaRPr>
          </a:p>
          <a:p>
            <a:r>
              <a:rPr lang="en-US" sz="1000" b="0" i="0" kern="1200" dirty="0">
                <a:solidFill>
                  <a:schemeClr val="bg1"/>
                </a:solidFill>
                <a:latin typeface="+mn-lt"/>
                <a:ea typeface="+mn-ea"/>
                <a:cs typeface="+mn-cs"/>
              </a:rPr>
              <a:t>Less experienced users can select different prompt samples from the Prompt Lab and learn how the examples utilize one-shot or few-shot tuning. </a:t>
            </a:r>
          </a:p>
          <a:p>
            <a:endParaRPr lang="en-US" sz="1000" b="0" i="0" kern="1200" dirty="0">
              <a:solidFill>
                <a:schemeClr val="bg1"/>
              </a:solidFill>
              <a:latin typeface="+mn-lt"/>
              <a:ea typeface="+mn-ea"/>
              <a:cs typeface="+mn-cs"/>
            </a:endParaRPr>
          </a:p>
          <a:p>
            <a:pPr marL="171450" indent="-171450">
              <a:buFont typeface="Arial" panose="020B0604020202020204" pitchFamily="34" charset="0"/>
              <a:buChar char="•"/>
            </a:pPr>
            <a:r>
              <a:rPr lang="en-US" sz="1000" b="1" i="0" kern="1200" dirty="0">
                <a:solidFill>
                  <a:schemeClr val="bg1"/>
                </a:solidFill>
                <a:latin typeface="+mn-lt"/>
                <a:ea typeface="+mn-ea"/>
                <a:cs typeface="+mn-cs"/>
              </a:rPr>
              <a:t>One-shot prompting </a:t>
            </a:r>
            <a:r>
              <a:rPr lang="en-US" sz="1000" b="0" i="0" kern="1200" dirty="0">
                <a:solidFill>
                  <a:schemeClr val="bg1"/>
                </a:solidFill>
                <a:latin typeface="+mn-lt"/>
                <a:ea typeface="+mn-ea"/>
                <a:cs typeface="+mn-cs"/>
              </a:rPr>
              <a:t>- One-shot prompting involves giving an AI a single example to guide its response</a:t>
            </a:r>
          </a:p>
          <a:p>
            <a:pPr marL="171450" indent="-171450">
              <a:buFont typeface="Arial" panose="020B0604020202020204" pitchFamily="34" charset="0"/>
              <a:buChar char="•"/>
            </a:pPr>
            <a:r>
              <a:rPr lang="en-US" sz="1000" b="1" i="0" kern="1200" dirty="0">
                <a:solidFill>
                  <a:schemeClr val="bg1"/>
                </a:solidFill>
                <a:latin typeface="+mn-lt"/>
                <a:ea typeface="+mn-ea"/>
                <a:cs typeface="+mn-cs"/>
              </a:rPr>
              <a:t>Few-shot prompting </a:t>
            </a:r>
            <a:r>
              <a:rPr lang="en-US" sz="1000" b="0" i="0" kern="1200" dirty="0">
                <a:solidFill>
                  <a:schemeClr val="bg1"/>
                </a:solidFill>
                <a:latin typeface="+mn-lt"/>
                <a:ea typeface="+mn-ea"/>
                <a:cs typeface="+mn-cs"/>
              </a:rPr>
              <a:t>- Few-shot prompting provides a few examples, helping the AI understand the context or task better.</a:t>
            </a:r>
          </a:p>
          <a:p>
            <a:endParaRPr lang="en-US" sz="1000" b="0" i="0" kern="1200" dirty="0">
              <a:solidFill>
                <a:schemeClr val="bg1"/>
              </a:solidFill>
              <a:latin typeface="+mn-lt"/>
              <a:ea typeface="+mn-ea"/>
              <a:cs typeface="+mn-cs"/>
            </a:endParaRPr>
          </a:p>
          <a:p>
            <a:pPr marL="0" indent="0">
              <a:buFont typeface="Arial" panose="020B0604020202020204" pitchFamily="34" charset="0"/>
              <a:buNone/>
            </a:pPr>
            <a:r>
              <a:rPr lang="en-US" dirty="0">
                <a:latin typeface="+mn-lt"/>
              </a:rPr>
              <a:t>Clients can set various parameters such as:</a:t>
            </a:r>
          </a:p>
          <a:p>
            <a:pPr marL="0" indent="0">
              <a:buFont typeface="Arial" panose="020B0604020202020204" pitchFamily="34" charset="0"/>
              <a:buNone/>
            </a:pPr>
            <a:endParaRPr lang="en-US" b="1" dirty="0">
              <a:latin typeface="+mn-lt"/>
            </a:endParaRPr>
          </a:p>
          <a:p>
            <a:pPr marL="0" indent="0">
              <a:buFont typeface="Arial" panose="020B0604020202020204" pitchFamily="34" charset="0"/>
              <a:buNone/>
            </a:pPr>
            <a:r>
              <a:rPr lang="en-US" b="1" dirty="0">
                <a:latin typeface="+mn-lt"/>
              </a:rPr>
              <a:t>Greedy vs Sampling </a:t>
            </a:r>
            <a:r>
              <a:rPr lang="en-US" dirty="0">
                <a:latin typeface="+mn-lt"/>
              </a:rPr>
              <a:t>– with ”Greedy” </a:t>
            </a:r>
            <a:r>
              <a:rPr lang="en-US" dirty="0">
                <a:solidFill>
                  <a:srgbClr val="000000"/>
                </a:solidFill>
                <a:latin typeface="+mn-lt"/>
                <a:cs typeface="Arial" panose="020B0604020202020204" pitchFamily="34" charset="0"/>
              </a:rPr>
              <a:t>the word/token with the highest probability is selected. Most large language models (LLMs) operate this way, it is the simplest form of next-word prediction. In sampling, the model selects a token using a random-weighted strategy across the probabilities of all tokens, resulting in the possibility of returning a less probable answer. This is used for creativity and to avoid repeating words but can cause the LLM to “wander” into other areas.</a:t>
            </a:r>
            <a:endParaRPr lang="en-US" b="1" dirty="0">
              <a:solidFill>
                <a:srgbClr val="000000"/>
              </a:solidFill>
              <a:latin typeface="+mn-lt"/>
              <a:cs typeface="Arial" panose="020B0604020202020204" pitchFamily="34" charset="0"/>
            </a:endParaRPr>
          </a:p>
          <a:p>
            <a:pPr marL="0" indent="0">
              <a:buFont typeface="Arial" panose="020B0604020202020204" pitchFamily="34" charset="0"/>
              <a:buNone/>
            </a:pPr>
            <a:endParaRPr lang="en-US" b="1" dirty="0">
              <a:solidFill>
                <a:srgbClr val="000000"/>
              </a:solidFill>
              <a:latin typeface="+mn-lt"/>
              <a:cs typeface="Arial" panose="020B0604020202020204" pitchFamily="34" charset="0"/>
            </a:endParaRPr>
          </a:p>
          <a:p>
            <a:pPr marL="0" indent="0">
              <a:buFont typeface="Arial" panose="020B0604020202020204" pitchFamily="34" charset="0"/>
              <a:buNone/>
            </a:pPr>
            <a:r>
              <a:rPr lang="en-US" b="1" dirty="0">
                <a:latin typeface="+mn-lt"/>
              </a:rPr>
              <a:t>Sampling parameters include: </a:t>
            </a:r>
          </a:p>
          <a:p>
            <a:pPr marL="171450" indent="-171450">
              <a:buFont typeface="Arial" panose="020B0604020202020204" pitchFamily="34" charset="0"/>
              <a:buChar char="•"/>
            </a:pPr>
            <a:r>
              <a:rPr lang="en-US" b="1" dirty="0">
                <a:latin typeface="+mn-lt"/>
              </a:rPr>
              <a:t>Temperature</a:t>
            </a:r>
            <a:r>
              <a:rPr lang="en-US" dirty="0">
                <a:latin typeface="+mn-lt"/>
              </a:rPr>
              <a:t> – in general, the higher the temperature the higher the randomness. Setting the temperature to 0 means the model will always return exactly the same result (it will be deterministic). A higher temperature allows the model to consider other probabilities (non-deterministic) and cause hallucinations.</a:t>
            </a:r>
          </a:p>
          <a:p>
            <a:pPr marL="171450" indent="-171450">
              <a:buFont typeface="Arial" panose="020B0604020202020204" pitchFamily="34" charset="0"/>
              <a:buChar char="•"/>
            </a:pPr>
            <a:r>
              <a:rPr lang="en-US" b="1" dirty="0">
                <a:latin typeface="+mn-lt"/>
              </a:rPr>
              <a:t>Top P</a:t>
            </a:r>
            <a:r>
              <a:rPr lang="en-US" dirty="0">
                <a:latin typeface="+mn-lt"/>
              </a:rPr>
              <a:t> – use this to limit random sampling to predictions whose combined probabilities do not exceed the threshold (value of P). A Top P value of 1 means everything is considered. A lower Top P value weeds out the lower probability options.</a:t>
            </a:r>
          </a:p>
          <a:p>
            <a:pPr marL="171450" indent="-171450">
              <a:buFont typeface="Arial" panose="020B0604020202020204" pitchFamily="34" charset="0"/>
              <a:buChar char="•"/>
            </a:pPr>
            <a:r>
              <a:rPr lang="en-US" b="1" dirty="0">
                <a:latin typeface="+mn-lt"/>
              </a:rPr>
              <a:t>Top K</a:t>
            </a:r>
            <a:r>
              <a:rPr lang="en-US" dirty="0">
                <a:latin typeface="+mn-lt"/>
              </a:rPr>
              <a:t> </a:t>
            </a:r>
            <a:r>
              <a:rPr lang="en-US" b="1" dirty="0">
                <a:latin typeface="+mn-lt"/>
              </a:rPr>
              <a:t>– </a:t>
            </a:r>
            <a:r>
              <a:rPr lang="en-US" dirty="0">
                <a:latin typeface="+mn-lt"/>
              </a:rPr>
              <a:t>let the model select from the top K results only. </a:t>
            </a:r>
            <a:endParaRPr lang="en-US" b="1" dirty="0">
              <a:latin typeface="+mn-lt"/>
            </a:endParaRPr>
          </a:p>
          <a:p>
            <a:pPr marL="171450" indent="-171450">
              <a:buFont typeface="Arial" panose="020B0604020202020204" pitchFamily="34" charset="0"/>
              <a:buChar char="•"/>
            </a:pPr>
            <a:r>
              <a:rPr lang="en-US" b="1" dirty="0">
                <a:latin typeface="+mn-lt"/>
              </a:rPr>
              <a:t>Repetition penalty </a:t>
            </a:r>
            <a:r>
              <a:rPr lang="en-US" b="0" dirty="0">
                <a:latin typeface="+mn-lt"/>
              </a:rPr>
              <a:t>– to prevent the model from generating repeating phrases</a:t>
            </a:r>
            <a:endParaRPr lang="en-US" b="1" dirty="0">
              <a:latin typeface="+mn-lt"/>
            </a:endParaRPr>
          </a:p>
          <a:p>
            <a:pPr marL="171450" indent="-171450">
              <a:buFont typeface="Arial" panose="020B0604020202020204" pitchFamily="34" charset="0"/>
              <a:buChar char="•"/>
            </a:pPr>
            <a:r>
              <a:rPr lang="en-US" b="1" dirty="0">
                <a:latin typeface="+mn-lt"/>
              </a:rPr>
              <a:t>Stop sequences</a:t>
            </a:r>
            <a:r>
              <a:rPr lang="en-US" b="0" dirty="0">
                <a:latin typeface="+mn-lt"/>
              </a:rPr>
              <a:t> - tell the model to stop generating any more output once it encounters the specified stop sequence.</a:t>
            </a:r>
            <a:endParaRPr lang="en-US" b="1" dirty="0">
              <a:latin typeface="+mn-lt"/>
            </a:endParaRPr>
          </a:p>
          <a:p>
            <a:pPr marL="171450" indent="-171450">
              <a:buFont typeface="Arial" panose="020B0604020202020204" pitchFamily="34" charset="0"/>
              <a:buChar char="•"/>
            </a:pPr>
            <a:r>
              <a:rPr lang="en-US" b="1" dirty="0">
                <a:latin typeface="+mn-lt"/>
              </a:rPr>
              <a:t>Min./max. new tokens</a:t>
            </a:r>
            <a:r>
              <a:rPr lang="en-US" b="0" dirty="0">
                <a:latin typeface="+mn-lt"/>
              </a:rPr>
              <a:t> – the minimum or maximum new tokens used in the response – controlling how “verbose” the response should be.</a:t>
            </a:r>
          </a:p>
          <a:p>
            <a:pPr marL="518400" lvl="2" indent="-171450"/>
            <a:endParaRPr lang="en-US" dirty="0">
              <a:latin typeface="+mn-lt"/>
            </a:endParaRPr>
          </a:p>
          <a:p>
            <a:r>
              <a:rPr lang="en-US" dirty="0">
                <a:latin typeface="+mn-lt"/>
              </a:rPr>
              <a:t>Note that, unlike traditional AI tasks, generative AI creates a response best suited to its understanding of the question. This requires experience on the user’s part to learn how to effectively prompt the model as it needs to understand enough of the intent of the request. Using the prompt lab develops this experience. </a:t>
            </a:r>
          </a:p>
          <a:p>
            <a:pPr marL="637140" lvl="1" indent="-171450">
              <a:buFont typeface="Arial" panose="020B0604020202020204" pitchFamily="34" charset="0"/>
              <a:buChar char="•"/>
            </a:pPr>
            <a:endParaRPr lang="en-US" dirty="0">
              <a:latin typeface="+mn-lt"/>
            </a:endParaRPr>
          </a:p>
          <a:p>
            <a:pPr lvl="0"/>
            <a:r>
              <a:rPr lang="en-US" dirty="0">
                <a:latin typeface="+mn-lt"/>
              </a:rPr>
              <a:t>The best way to learn how to pass good prompts is by example. The</a:t>
            </a:r>
            <a:r>
              <a:rPr lang="en-US" b="1" dirty="0">
                <a:latin typeface="+mn-lt"/>
              </a:rPr>
              <a:t> </a:t>
            </a:r>
            <a:r>
              <a:rPr lang="en-US" b="0" dirty="0">
                <a:latin typeface="+mn-lt"/>
              </a:rPr>
              <a:t>watsonx.ai </a:t>
            </a:r>
            <a:r>
              <a:rPr lang="en-US" dirty="0">
                <a:latin typeface="+mn-lt"/>
              </a:rPr>
              <a:t>prompt lab provides </a:t>
            </a:r>
            <a:r>
              <a:rPr lang="en-US" b="0" dirty="0">
                <a:latin typeface="+mn-lt"/>
              </a:rPr>
              <a:t>many examples </a:t>
            </a:r>
            <a:r>
              <a:rPr lang="en-US" dirty="0">
                <a:latin typeface="+mn-lt"/>
              </a:rPr>
              <a:t>of various natural language processing (NLP) tasks such as:</a:t>
            </a:r>
          </a:p>
          <a:p>
            <a:pPr lvl="0"/>
            <a:endParaRPr lang="en-US" dirty="0">
              <a:latin typeface="+mn-lt"/>
            </a:endParaRPr>
          </a:p>
          <a:p>
            <a:pPr marL="171450" indent="-171450">
              <a:buFont typeface="Arial" panose="020B0604020202020204" pitchFamily="34" charset="0"/>
              <a:buChar char="•"/>
            </a:pPr>
            <a:r>
              <a:rPr lang="en-US" dirty="0">
                <a:latin typeface="+mn-lt"/>
              </a:rPr>
              <a:t>Summarization</a:t>
            </a:r>
          </a:p>
          <a:p>
            <a:pPr marL="171450" indent="-171450">
              <a:buFont typeface="Arial" panose="020B0604020202020204" pitchFamily="34" charset="0"/>
              <a:buChar char="•"/>
            </a:pPr>
            <a:r>
              <a:rPr lang="en-US" dirty="0">
                <a:latin typeface="+mn-lt"/>
              </a:rPr>
              <a:t>Extraction</a:t>
            </a:r>
          </a:p>
          <a:p>
            <a:pPr marL="171450" indent="-171450">
              <a:buFont typeface="Arial" panose="020B0604020202020204" pitchFamily="34" charset="0"/>
              <a:buChar char="•"/>
            </a:pPr>
            <a:r>
              <a:rPr lang="en-US" dirty="0">
                <a:latin typeface="+mn-lt"/>
              </a:rPr>
              <a:t>Generation</a:t>
            </a:r>
          </a:p>
          <a:p>
            <a:pPr marL="171450" indent="-171450">
              <a:buFont typeface="Arial" panose="020B0604020202020204" pitchFamily="34" charset="0"/>
              <a:buChar char="•"/>
            </a:pPr>
            <a:r>
              <a:rPr lang="en-US" dirty="0">
                <a:latin typeface="+mn-lt"/>
              </a:rPr>
              <a:t>Classification </a:t>
            </a:r>
          </a:p>
          <a:p>
            <a:pPr marL="171450" indent="-171450">
              <a:buFont typeface="Arial" panose="020B0604020202020204" pitchFamily="34" charset="0"/>
              <a:buChar char="•"/>
            </a:pPr>
            <a:r>
              <a:rPr lang="en-US" dirty="0">
                <a:latin typeface="+mn-lt"/>
              </a:rPr>
              <a:t>And more …</a:t>
            </a:r>
            <a:br>
              <a:rPr lang="en-US" dirty="0">
                <a:latin typeface="+mn-lt"/>
              </a:rPr>
            </a:br>
            <a:endParaRPr lang="en-US" dirty="0">
              <a:latin typeface="+mn-lt"/>
            </a:endParaRPr>
          </a:p>
          <a:p>
            <a:pPr lvl="0"/>
            <a:r>
              <a:rPr lang="en-US" b="0" dirty="0">
                <a:latin typeface="+mn-lt"/>
              </a:rPr>
              <a:t>IBM watsonx.ai </a:t>
            </a:r>
            <a:r>
              <a:rPr lang="en-US" dirty="0">
                <a:latin typeface="+mn-lt"/>
              </a:rPr>
              <a:t>prompt lab keeps a history of prompts. As part of learning, users may want to go back to previous prompts what might have worked better or to tweak them differently. The user interface keeps track of past prompts and users can easily move back and forth.</a:t>
            </a:r>
          </a:p>
          <a:p>
            <a:pPr lvl="0"/>
            <a:endParaRPr lang="en-US" dirty="0">
              <a:latin typeface="+mn-lt"/>
            </a:endParaRPr>
          </a:p>
          <a:p>
            <a:pPr lvl="0"/>
            <a:r>
              <a:rPr lang="en-US" dirty="0">
                <a:latin typeface="+mn-lt"/>
              </a:rPr>
              <a:t>Once a data scientist/engineer has found the best prompt, it can be passed in via an application programming interface (API) or Python notebook to the model. It can be used to automate tasks for other users. </a:t>
            </a:r>
          </a:p>
          <a:p>
            <a:pPr lvl="0"/>
            <a:endParaRPr lang="en-US" dirty="0">
              <a:latin typeface="+mn-lt"/>
            </a:endParaRPr>
          </a:p>
          <a:p>
            <a:pPr lvl="0"/>
            <a:r>
              <a:rPr lang="en-US" dirty="0">
                <a:latin typeface="+mn-lt"/>
              </a:rPr>
              <a:t>While clients can prompt tune or fine-tune their models, that requires work and resources. Prompt engineering is a way to evolve a model for the needs of the clients without model rebuilding or a lot of labeled data. </a:t>
            </a:r>
            <a:endParaRPr lang="en-US" b="1"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381993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shows the AI operations available from </a:t>
            </a:r>
            <a:r>
              <a:rPr lang="en-US" b="1" dirty="0">
                <a:latin typeface="+mn-lt"/>
              </a:rPr>
              <a:t>watsonx.ai</a:t>
            </a:r>
            <a:r>
              <a:rPr lang="en-US" b="0" dirty="0">
                <a:latin typeface="+mn-lt"/>
              </a:rPr>
              <a:t>. This provides clients with familiar AI model build and operation available to apply machine learning operations (MLOps) against foundation models.  </a:t>
            </a:r>
          </a:p>
          <a:p>
            <a:endParaRPr lang="en-US" b="0" dirty="0">
              <a:latin typeface="+mn-lt"/>
            </a:endParaRPr>
          </a:p>
          <a:p>
            <a:r>
              <a:rPr lang="en-US" b="1" dirty="0">
                <a:latin typeface="+mn-lt"/>
              </a:rPr>
              <a:t>Watsonx.ai</a:t>
            </a:r>
          </a:p>
          <a:p>
            <a:endParaRPr lang="en-US" b="1" dirty="0">
              <a:latin typeface="+mn-lt"/>
            </a:endParaRPr>
          </a:p>
          <a:p>
            <a:pPr marL="171450" indent="-171450">
              <a:buFont typeface="Arial" panose="020B0604020202020204" pitchFamily="34" charset="0"/>
              <a:buChar char="•"/>
            </a:pPr>
            <a:r>
              <a:rPr lang="en-US" b="1" dirty="0">
                <a:latin typeface="+mn-lt"/>
              </a:rPr>
              <a:t>Model training and development</a:t>
            </a:r>
          </a:p>
          <a:p>
            <a:pPr marL="345600" lvl="1" indent="-171450">
              <a:buFont typeface="Arial" panose="020B0604020202020204" pitchFamily="34" charset="0"/>
              <a:buChar char="•"/>
            </a:pPr>
            <a:r>
              <a:rPr lang="en-US" b="0" dirty="0">
                <a:latin typeface="+mn-lt"/>
              </a:rPr>
              <a:t>Clients can experiment with building with foundation models, and organize pipelines when tuning is necessary.</a:t>
            </a:r>
          </a:p>
          <a:p>
            <a:pPr marL="345600" lvl="1" indent="-171450">
              <a:buFont typeface="Arial" panose="020B0604020202020204" pitchFamily="34" charset="0"/>
              <a:buChar char="•"/>
            </a:pPr>
            <a:r>
              <a:rPr lang="en-US" b="0" dirty="0">
                <a:latin typeface="+mn-lt"/>
              </a:rPr>
              <a:t>AutoAI – providing process automation – generating and ranking models candidate</a:t>
            </a:r>
          </a:p>
          <a:p>
            <a:pPr marL="345600" lvl="1" indent="-171450">
              <a:buFont typeface="Arial" panose="020B0604020202020204" pitchFamily="34" charset="0"/>
              <a:buChar char="•"/>
            </a:pPr>
            <a:r>
              <a:rPr lang="en-US" b="0" dirty="0">
                <a:latin typeface="+mn-lt"/>
              </a:rPr>
              <a:t>Provide predictions for decision optimization. Clients can work with models in Python, natural language, or OPL stack (OpenAI, Pinecone, and </a:t>
            </a:r>
            <a:r>
              <a:rPr lang="en-US" b="0" dirty="0" err="1">
                <a:latin typeface="+mn-lt"/>
              </a:rPr>
              <a:t>Langchain</a:t>
            </a:r>
            <a:r>
              <a:rPr lang="en-US" b="0" dirty="0">
                <a:latin typeface="+mn-lt"/>
              </a:rPr>
              <a:t>).</a:t>
            </a:r>
          </a:p>
          <a:p>
            <a:pPr marL="0" lvl="0" indent="-172800">
              <a:buFont typeface="Arial" panose="020B0604020202020204" pitchFamily="34" charset="0"/>
              <a:buChar char="•"/>
            </a:pPr>
            <a:r>
              <a:rPr lang="en-US" b="1" dirty="0">
                <a:latin typeface="+mn-lt"/>
              </a:rPr>
              <a:t>Integrated visual modeling</a:t>
            </a:r>
          </a:p>
          <a:p>
            <a:pPr marL="345600" indent="-172800">
              <a:buFont typeface="Arial" panose="020B0604020202020204" pitchFamily="34" charset="0"/>
              <a:buChar char="•"/>
            </a:pPr>
            <a:r>
              <a:rPr lang="en-US" b="0" dirty="0">
                <a:latin typeface="+mn-lt"/>
              </a:rPr>
              <a:t>Visual modeling is an easy way to develop models and to analyze data by looking for patterns, and trends. This helps businesses to make the right decisions. Generative AI can help to extract/summarize information for comparison and provide natural </a:t>
            </a:r>
            <a:r>
              <a:rPr lang="en-US" dirty="0">
                <a:latin typeface="+mn-lt"/>
              </a:rPr>
              <a:t>l</a:t>
            </a:r>
            <a:r>
              <a:rPr lang="en-US" b="0" dirty="0">
                <a:latin typeface="+mn-lt"/>
              </a:rPr>
              <a:t>anguage processing (NLP) to make the process even more end-user friendly.</a:t>
            </a:r>
          </a:p>
          <a:p>
            <a:pPr marL="172800"/>
            <a:endParaRPr lang="en-US" b="0" dirty="0">
              <a:latin typeface="+mn-lt"/>
            </a:endParaRPr>
          </a:p>
          <a:p>
            <a:pPr marL="0" indent="0">
              <a:buFont typeface="Arial" panose="020B0604020202020204" pitchFamily="34" charset="0"/>
              <a:buNone/>
            </a:pPr>
            <a:r>
              <a:rPr lang="en-US" b="1" dirty="0">
                <a:latin typeface="+mn-lt"/>
              </a:rPr>
              <a:t>Navigation</a:t>
            </a:r>
          </a:p>
          <a:p>
            <a:pPr marL="0" indent="0">
              <a:buFont typeface="Arial" panose="020B0604020202020204" pitchFamily="34" charset="0"/>
              <a:buNone/>
            </a:pPr>
            <a:endParaRPr lang="en-US" b="0" dirty="0">
              <a:latin typeface="+mn-lt"/>
            </a:endParaRPr>
          </a:p>
          <a:p>
            <a:pPr marL="0" indent="0">
              <a:buFont typeface="Arial" panose="020B0604020202020204" pitchFamily="34" charset="0"/>
              <a:buNone/>
            </a:pPr>
            <a:r>
              <a:rPr lang="en-US" b="0" dirty="0">
                <a:latin typeface="+mn-lt"/>
              </a:rPr>
              <a:t>To get to the panel on the slide:</a:t>
            </a:r>
          </a:p>
          <a:p>
            <a:pPr marL="0" indent="0">
              <a:buFont typeface="Arial" panose="020B0604020202020204" pitchFamily="34" charset="0"/>
              <a:buNone/>
            </a:pPr>
            <a:endParaRPr lang="en-US" b="0" dirty="0">
              <a:latin typeface="+mn-lt"/>
            </a:endParaRPr>
          </a:p>
          <a:p>
            <a:pPr marL="171450" indent="-171450">
              <a:buFont typeface="Arial" panose="020B0604020202020204" pitchFamily="34" charset="0"/>
              <a:buChar char="•"/>
            </a:pPr>
            <a:r>
              <a:rPr lang="en-US" b="0" dirty="0">
                <a:latin typeface="+mn-lt"/>
              </a:rPr>
              <a:t>On the main console of </a:t>
            </a:r>
            <a:r>
              <a:rPr lang="en-US" b="1" dirty="0">
                <a:latin typeface="+mn-lt"/>
              </a:rPr>
              <a:t>watsonx.ai</a:t>
            </a:r>
            <a:r>
              <a:rPr lang="en-US" b="0" dirty="0">
                <a:latin typeface="+mn-lt"/>
              </a:rPr>
              <a:t>, click on the appropriate project (typically named “&lt;&lt;user_name&gt;&gt; sandbox”)</a:t>
            </a:r>
          </a:p>
          <a:p>
            <a:pPr marL="171450" indent="-171450">
              <a:buFont typeface="Arial" panose="020B0604020202020204" pitchFamily="34" charset="0"/>
              <a:buChar char="•"/>
            </a:pPr>
            <a:r>
              <a:rPr lang="en-US" b="0" dirty="0">
                <a:latin typeface="+mn-lt"/>
              </a:rPr>
              <a:t>On the subsequent window, click on the blue “New task” button on the upper right</a:t>
            </a:r>
            <a:endParaRPr lang="en-US" b="1"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43666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The Tuning Studio allows clients to try out prompt-tuning and fine-tuning.</a:t>
            </a:r>
          </a:p>
          <a:p>
            <a:endParaRPr lang="en-US" dirty="0">
              <a:latin typeface="+mn-lt"/>
            </a:endParaRPr>
          </a:p>
          <a:p>
            <a:r>
              <a:rPr lang="en-US" dirty="0">
                <a:latin typeface="+mn-lt"/>
              </a:rPr>
              <a:t>With prompt tuning, clients can choose a model and use their own specific data to enhance that model. While foundation models are very capable at a general level, businesses have their business terminologies, specific workflow, and specific output that they expect from queries. In prompt-tuning, clients can feed a set of &lt;input query&gt;-&lt;expected output&gt; pairs into the model. This teaches the model to better understand the intent of specific questions and how to generate the most relevant output. </a:t>
            </a:r>
          </a:p>
          <a:p>
            <a:endParaRPr lang="en-US" dirty="0">
              <a:latin typeface="+mn-lt"/>
            </a:endParaRPr>
          </a:p>
          <a:p>
            <a:r>
              <a:rPr lang="en-US" dirty="0">
                <a:latin typeface="+mn-lt"/>
              </a:rPr>
              <a:t>As clients pass data into their model, there are also parameters they can modify to enhance the model. Keep in mind that this (depending on the model) can be a very involved </a:t>
            </a:r>
            <a:r>
              <a:rPr lang="en-US" i="1" dirty="0">
                <a:latin typeface="+mn-lt"/>
              </a:rPr>
              <a:t>and</a:t>
            </a:r>
            <a:r>
              <a:rPr lang="en-US" i="0" dirty="0">
                <a:latin typeface="+mn-lt"/>
              </a:rPr>
              <a:t> resource expensive process. Clients can consider using larger batch_size (number of samples to work through before modifying any internal parameters) and smaller num_epochs (number of times to cycle through the sample data) to control training time/cost. </a:t>
            </a:r>
          </a:p>
          <a:p>
            <a:pPr marL="0" indent="0">
              <a:buFont typeface="Arial" panose="020B0604020202020204" pitchFamily="34" charset="0"/>
              <a:buNone/>
            </a:pPr>
            <a:endParaRPr lang="en-US" i="0" dirty="0">
              <a:latin typeface="+mn-lt"/>
            </a:endParaRPr>
          </a:p>
          <a:p>
            <a:pPr marL="0" indent="0">
              <a:buFont typeface="Arial" panose="020B0604020202020204" pitchFamily="34" charset="0"/>
              <a:buNone/>
            </a:pPr>
            <a:r>
              <a:rPr lang="en-US" i="0" dirty="0">
                <a:latin typeface="+mn-lt"/>
              </a:rPr>
              <a:t>There are two important things to note with prompt tuning: </a:t>
            </a:r>
          </a:p>
          <a:p>
            <a:pPr marL="0" indent="0">
              <a:buFont typeface="Arial" panose="020B0604020202020204" pitchFamily="34" charset="0"/>
              <a:buNone/>
            </a:pPr>
            <a:endParaRPr lang="en-US" i="0" dirty="0">
              <a:latin typeface="+mn-lt"/>
            </a:endParaRPr>
          </a:p>
          <a:p>
            <a:pPr marL="171450" indent="-171450">
              <a:buFont typeface="Arial" panose="020B0604020202020204" pitchFamily="34" charset="0"/>
              <a:buChar char="•"/>
            </a:pPr>
            <a:r>
              <a:rPr lang="en-US" i="0" dirty="0">
                <a:latin typeface="+mn-lt"/>
              </a:rPr>
              <a:t>No model weights are changed with the process. Clients are enhancing the model, but the original parameter weights can be kept intact.</a:t>
            </a:r>
          </a:p>
          <a:p>
            <a:pPr marL="171450" indent="-171450">
              <a:buFont typeface="Arial" panose="020B0604020202020204" pitchFamily="34" charset="0"/>
              <a:buChar char="•"/>
            </a:pPr>
            <a:r>
              <a:rPr lang="en-US" i="0" dirty="0">
                <a:latin typeface="+mn-lt"/>
              </a:rPr>
              <a:t>With the proper set of data, this can achieve near-fine-tuning results. This is important – while fine-tuning a model may give the best results, it is much more expensive as the model is updated (the bigger the model is originally, the more expensive it is). Prompt tuning also avoids catastrophic forgetting (for example, the underlying model has so much of the weights modified it no longer resembles the original – this essentially destroys the reason </a:t>
            </a:r>
            <a:r>
              <a:rPr lang="en-US" i="1" dirty="0">
                <a:latin typeface="+mn-lt"/>
              </a:rPr>
              <a:t>why </a:t>
            </a:r>
            <a:r>
              <a:rPr lang="en-US" i="0" dirty="0">
                <a:latin typeface="+mn-lt"/>
              </a:rPr>
              <a:t>the base model was chosen in the first place).</a:t>
            </a:r>
          </a:p>
          <a:p>
            <a:endParaRPr lang="en-US"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50956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dirty="0">
                <a:latin typeface="+mn-lt"/>
              </a:rPr>
              <a:t>There is tremendous value in the data that businesses collect, but access and availability to that sensitive data remain ongoing obstacles that impact speed-to-market, privacy risk, and overall ability to innovate. This influences what insights you can collect, how much data you can share, how much you spend on data, how many AI models you can deploy, how quickly you can do so, and how effective they are. </a:t>
            </a:r>
          </a:p>
          <a:p>
            <a:endParaRPr lang="en-US" sz="1000" b="0" dirty="0">
              <a:latin typeface="+mn-lt"/>
            </a:endParaRPr>
          </a:p>
          <a:p>
            <a:r>
              <a:rPr lang="en-US" sz="1000" b="0" dirty="0">
                <a:latin typeface="+mn-lt"/>
              </a:rPr>
              <a:t>IBM </a:t>
            </a:r>
            <a:r>
              <a:rPr lang="en-US" sz="1000" b="0" dirty="0" err="1">
                <a:latin typeface="+mn-lt"/>
              </a:rPr>
              <a:t>watsonx.ai’s</a:t>
            </a:r>
            <a:r>
              <a:rPr lang="en-US" sz="1000" b="0" dirty="0">
                <a:latin typeface="+mn-lt"/>
              </a:rPr>
              <a:t> Synthetic Data Generator helps tackle this problem by enabling businesses to generate the synthetic tabular data they need, using existing data from a database or file or using a custom data schema. When using existing data, clients can use masking capabilities to remove/hide particular table columns prior to generating synthetic data, as well as the option to apply differential privacy to ensure minimal privacy risk.</a:t>
            </a:r>
          </a:p>
          <a:p>
            <a:endParaRPr lang="en-US" sz="1000" b="0" dirty="0">
              <a:latin typeface="+mn-lt"/>
            </a:endParaRPr>
          </a:p>
          <a:p>
            <a:r>
              <a:rPr lang="en-US" sz="1000" b="0" dirty="0">
                <a:latin typeface="+mn-lt"/>
              </a:rPr>
              <a:t>Three IBM synthetic data generation models will be available: statistics-based, agent-based, and generative AI-based. </a:t>
            </a:r>
          </a:p>
          <a:p>
            <a:endParaRPr lang="en-US" sz="1000" b="0" dirty="0">
              <a:latin typeface="+mn-lt"/>
            </a:endParaRPr>
          </a:p>
          <a:p>
            <a:r>
              <a:rPr lang="en-US" sz="1000" b="1" dirty="0">
                <a:latin typeface="+mn-lt"/>
              </a:rPr>
              <a:t>IBM model overview:</a:t>
            </a:r>
          </a:p>
          <a:p>
            <a:pPr marL="171450" indent="-171450">
              <a:buFont typeface="Arial" panose="020B0604020202020204" pitchFamily="34" charset="0"/>
              <a:buChar char="•"/>
            </a:pPr>
            <a:r>
              <a:rPr lang="en-US" sz="1000" b="1" dirty="0">
                <a:latin typeface="+mn-lt"/>
              </a:rPr>
              <a:t>Statistics-based model </a:t>
            </a:r>
            <a:r>
              <a:rPr lang="en-US" sz="1000" b="0" dirty="0">
                <a:latin typeface="+mn-lt"/>
              </a:rPr>
              <a:t>– This model can generate synthetic data based on existing data or a custom data schema. Although not as accurate as a generative-AI model, it provides the quickest, most affordable way to approximate your real data since it leverages CPU vs GPU. This model is best suited for creating edge case data, additional data for AI model training, demo data, or data for internal training. Differential privacy will be available for this model in Q4 to ensure minimal privacy exposure. </a:t>
            </a:r>
          </a:p>
          <a:p>
            <a:pPr marL="171450" indent="-171450">
              <a:buFont typeface="Arial" panose="020B0604020202020204" pitchFamily="34" charset="0"/>
              <a:buChar char="•"/>
            </a:pPr>
            <a:endParaRPr lang="en-US" sz="1000" b="0" dirty="0">
              <a:latin typeface="+mn-lt"/>
            </a:endParaRPr>
          </a:p>
          <a:p>
            <a:pPr marL="171450" indent="-171450">
              <a:buFont typeface="Arial" panose="020B0604020202020204" pitchFamily="34" charset="0"/>
              <a:buChar char="•"/>
            </a:pPr>
            <a:r>
              <a:rPr lang="en-US" sz="1000" b="1" dirty="0">
                <a:latin typeface="+mn-lt"/>
              </a:rPr>
              <a:t>Agent-based model </a:t>
            </a:r>
            <a:r>
              <a:rPr lang="en-US" sz="1000" b="0" dirty="0">
                <a:latin typeface="+mn-lt"/>
              </a:rPr>
              <a:t>– This model can ingest real data and new data schemas. This model is best suited for use cases where no existing data exists or is accessible, specifically better understanding “what-if” scenarios through agent-based simulations. This model leverages a combination of statistical models and business rules to create synthetic agents, which can represent cars, financial transactions, customers, products, patients, etc. This is a mature/advanced approach to data synthesis best suited for enterprises already familiar with and deploying synthetic data that are interested in adding another “tool” to their synthetic “toolbox”. </a:t>
            </a:r>
          </a:p>
          <a:p>
            <a:pPr marL="171450" indent="-171450">
              <a:buFont typeface="Arial" panose="020B0604020202020204" pitchFamily="34" charset="0"/>
              <a:buChar char="•"/>
            </a:pPr>
            <a:endParaRPr lang="en-US" sz="1000" b="0" dirty="0">
              <a:latin typeface="+mn-lt"/>
            </a:endParaRPr>
          </a:p>
          <a:p>
            <a:pPr marL="171450" indent="-171450">
              <a:buFont typeface="Arial" panose="020B0604020202020204" pitchFamily="34" charset="0"/>
              <a:buChar char="•"/>
            </a:pPr>
            <a:r>
              <a:rPr lang="en-US" sz="1000" b="1" dirty="0">
                <a:latin typeface="+mn-lt"/>
              </a:rPr>
              <a:t>Generative AI model </a:t>
            </a:r>
            <a:r>
              <a:rPr lang="en-US" sz="1000" b="0" dirty="0">
                <a:latin typeface="+mn-lt"/>
              </a:rPr>
              <a:t>– This model can only ingest existing data. It is best suited for use cases that require high fidelity and differential privacy to mitigate privacy risk, such as internally extracting insights, sharing externally as a method to monetize, or generating more data to train classical AI models. This model leverages GPUs, so takes longer and is more expensive, but provides higher accuracy relative to statistical model and requires less domain expertise (thus, more line-of-business friendly). </a:t>
            </a:r>
          </a:p>
          <a:p>
            <a:endParaRPr lang="en-US" sz="1000" b="1"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dirty="0"/>
              <a:t>Group Name / DOC ID / Month XX, 2022 / © 2022 IBM Corporation</a:t>
            </a:r>
          </a:p>
        </p:txBody>
      </p:sp>
    </p:spTree>
    <p:extLst>
      <p:ext uri="{BB962C8B-B14F-4D97-AF65-F5344CB8AC3E}">
        <p14:creationId xmlns:p14="http://schemas.microsoft.com/office/powerpoint/2010/main" val="2831982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The </a:t>
            </a:r>
            <a:r>
              <a:rPr lang="en-US" b="1" dirty="0"/>
              <a:t>IBM Watsonx Flows Engine</a:t>
            </a:r>
            <a:r>
              <a:rPr lang="en-US" dirty="0"/>
              <a:t> is a tool designed to simplify the creation of generative AI applications, specifically for enterprise use. It allows developers to integrate </a:t>
            </a:r>
            <a:r>
              <a:rPr lang="en-US" b="1" dirty="0"/>
              <a:t>Large Language Models (LLMs)</a:t>
            </a:r>
            <a:r>
              <a:rPr lang="en-US" dirty="0"/>
              <a:t> with business data, creating workflows that handle tasks such as </a:t>
            </a:r>
            <a:r>
              <a:rPr lang="en-US" b="1" dirty="0"/>
              <a:t>Retrieval Augmented Generation (RAG)</a:t>
            </a:r>
            <a:r>
              <a:rPr lang="en-US" dirty="0"/>
              <a:t> and </a:t>
            </a:r>
            <a:r>
              <a:rPr lang="en-US" b="1" dirty="0"/>
              <a:t>Summarization</a:t>
            </a:r>
            <a:r>
              <a:rPr lang="en-US" dirty="0"/>
              <a:t>. Developers of all levels can use the intuitive flow language to customize and deploy applications quickly, using pre-built flows or creating new ones tailored to their needs.</a:t>
            </a:r>
          </a:p>
          <a:p>
            <a:endParaRPr lang="en-US" dirty="0"/>
          </a:p>
          <a:p>
            <a:r>
              <a:rPr lang="en-US" dirty="0"/>
              <a:t>With watsonx flows engine developers can: </a:t>
            </a:r>
          </a:p>
          <a:p>
            <a:pPr marL="228600" indent="-228600">
              <a:buAutoNum type="arabicPeriod"/>
            </a:pPr>
            <a:r>
              <a:rPr lang="en-US" dirty="0"/>
              <a:t>Build: Customizable AI Flows to enable powerful AI applications that can integrate with their data and pre-existing tools</a:t>
            </a:r>
          </a:p>
          <a:p>
            <a:pPr marL="228600" indent="-228600">
              <a:buAutoNum type="arabicPeriod"/>
            </a:pPr>
            <a:r>
              <a:rPr lang="en-US" dirty="0"/>
              <a:t>Deploy: Seamlessly integrate the application into enterprise systems, which can be consumed via </a:t>
            </a:r>
            <a:r>
              <a:rPr lang="en-US" b="0" dirty="0"/>
              <a:t>HTTPs, Python, or JavaScript. </a:t>
            </a:r>
          </a:p>
          <a:p>
            <a:pPr marL="228600" indent="-228600">
              <a:buAutoNum type="arabicPeriod"/>
            </a:pPr>
            <a:r>
              <a:rPr lang="en-US" dirty="0"/>
              <a:t>Observe: Utilize the built-in monitoring and debugging tools to observe and optimize performance over time.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1899859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Some of the features of the watsonx Flows Engine: </a:t>
            </a:r>
          </a:p>
          <a:p>
            <a:pPr marL="171450" indent="-171450">
              <a:buFont typeface="Arial" panose="020B0604020202020204" pitchFamily="34" charset="0"/>
              <a:buChar char="•"/>
            </a:pPr>
            <a:r>
              <a:rPr lang="en-US" b="1" dirty="0"/>
              <a:t>Simplified Integration with Enterprise Data</a:t>
            </a:r>
            <a:r>
              <a:rPr lang="en-US" dirty="0"/>
              <a:t>: Pre-built AI flows, such as Retrieval Augmented Generation (RAG) and Summarization, make it easier to connect AI models with existing enterprise systems and data, streamlining complex integrations.</a:t>
            </a:r>
          </a:p>
          <a:p>
            <a:pPr marL="171450" indent="-171450">
              <a:buFont typeface="Arial" panose="020B0604020202020204" pitchFamily="34" charset="0"/>
              <a:buChar char="•"/>
            </a:pPr>
            <a:r>
              <a:rPr lang="en-US" b="1" dirty="0"/>
              <a:t>Rapid AI Development</a:t>
            </a:r>
            <a:r>
              <a:rPr lang="en-US" dirty="0"/>
              <a:t>: Developers of all skill levels can quickly build, customize, and deploy AI applications, reducing the need for extensive expertise in machine learning or coding.</a:t>
            </a:r>
          </a:p>
          <a:p>
            <a:pPr marL="171450" indent="-171450">
              <a:buFont typeface="Arial" panose="020B0604020202020204" pitchFamily="34" charset="0"/>
              <a:buChar char="•"/>
            </a:pPr>
            <a:r>
              <a:rPr lang="en-US" b="1" dirty="0"/>
              <a:t>Enhanced Business Solutions</a:t>
            </a:r>
            <a:r>
              <a:rPr lang="en-US" dirty="0"/>
              <a:t>: AI flows can optimize business tasks like data retrieval and summarization, making AI-driven decisions more efficient.</a:t>
            </a:r>
          </a:p>
          <a:p>
            <a:pPr marL="171450" indent="-171450">
              <a:buFont typeface="Arial" panose="020B0604020202020204" pitchFamily="34" charset="0"/>
              <a:buChar char="•"/>
            </a:pPr>
            <a:r>
              <a:rPr lang="en-US" b="1" dirty="0"/>
              <a:t>Built-in Tools for Maintenance</a:t>
            </a:r>
            <a:r>
              <a:rPr lang="en-US" dirty="0"/>
              <a:t>: The platform includes evaluation, debugging, and monitoring capabilities, allowing teams to identify and resolve issues faster while keeping track of performance and model accuracy.</a:t>
            </a:r>
          </a:p>
          <a:p>
            <a:pPr marL="171450" indent="-171450">
              <a:buFont typeface="Arial" panose="020B0604020202020204" pitchFamily="34" charset="0"/>
              <a:buChar char="•"/>
            </a:pPr>
            <a:r>
              <a:rPr lang="en-US" b="1" dirty="0"/>
              <a:t>Faster Time-to-Value</a:t>
            </a:r>
            <a:r>
              <a:rPr lang="en-US" dirty="0"/>
              <a:t>: The platform accelerates the deployment of AI applications, allowing businesses to realize the benefits of their AI solutions sooner while minimizing the complexity of the development process.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157187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dirty="0"/>
              <a:t>Watsonx Flows Engine offers integration within the IBM ecosystem and open-source tools:</a:t>
            </a:r>
          </a:p>
          <a:p>
            <a:pPr marL="171450" indent="-171450">
              <a:buFont typeface="Arial" panose="020B0604020202020204" pitchFamily="34" charset="0"/>
              <a:buChar char="•"/>
            </a:pPr>
            <a:r>
              <a:rPr lang="en-US" b="1" dirty="0"/>
              <a:t>IBM Ecosystem Integration</a:t>
            </a:r>
            <a:r>
              <a:rPr lang="en-US" dirty="0"/>
              <a:t>: Supports integration into IBM and third-party models, inference endpoints, and guardrails and with </a:t>
            </a:r>
            <a:r>
              <a:rPr lang="en-US" dirty="0" err="1"/>
              <a:t>watsonx.data</a:t>
            </a:r>
            <a:r>
              <a:rPr lang="en-US" dirty="0"/>
              <a:t> utilizing vector databases like Milvus </a:t>
            </a:r>
            <a:r>
              <a:rPr lang="en-US" dirty="0" err="1"/>
              <a:t>vectordb</a:t>
            </a:r>
            <a:r>
              <a:rPr lang="en-US" dirty="0"/>
              <a:t>. Other integrations are a part of the future roadmap.</a:t>
            </a:r>
          </a:p>
          <a:p>
            <a:pPr marL="171450" indent="-171450">
              <a:buFont typeface="Arial" panose="020B0604020202020204" pitchFamily="34" charset="0"/>
              <a:buChar char="•"/>
            </a:pPr>
            <a:r>
              <a:rPr lang="en-US" b="1" dirty="0"/>
              <a:t>Open-Source Extensions</a:t>
            </a:r>
            <a:r>
              <a:rPr lang="en-US" dirty="0"/>
              <a:t>: Future updates will allow integrations with popular AI frameworks like </a:t>
            </a:r>
            <a:r>
              <a:rPr lang="en-US" dirty="0" err="1"/>
              <a:t>LangChain</a:t>
            </a:r>
            <a:r>
              <a:rPr lang="en-US" dirty="0"/>
              <a:t>, </a:t>
            </a:r>
            <a:r>
              <a:rPr lang="en-US" dirty="0" err="1"/>
              <a:t>LlamaIndex</a:t>
            </a:r>
            <a:r>
              <a:rPr lang="en-US" dirty="0"/>
              <a:t>, and Hugging Face. This allows clients to migrate existing apps to Flows Engine and embed it into other frameworks, ensuring flexibility and extensibility.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936848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0464"/>
            <a:ext cx="6419088" cy="4320309"/>
          </a:xfrm>
        </p:spPr>
        <p:txBody>
          <a:bodyPr/>
          <a:lstStyle/>
          <a:p>
            <a:r>
              <a:rPr lang="en-US" dirty="0">
                <a:latin typeface="+mn-lt"/>
              </a:rPr>
              <a:t>Foundation models (FMs) are different from traditional AI models. While traditional AI models require supervised training on labeled data, FMs use self-supervised training on a large pool of unlabeled data and do not require labeled data. Supervised learning is human-powered, requires intense labeling, and is long, hard, and expensive. Self-supervised leaning is computer-powered, requires little labeling, and is quick, automated, and efficient. (See backup slide for more details on the difference between supervised and self-supervised learning.)</a:t>
            </a:r>
          </a:p>
          <a:p>
            <a:endParaRPr lang="en-US" dirty="0">
              <a:latin typeface="+mn-lt"/>
            </a:endParaRPr>
          </a:p>
          <a:p>
            <a:r>
              <a:rPr lang="en-US" dirty="0">
                <a:latin typeface="+mn-lt"/>
              </a:rPr>
              <a:t>What ChatGPT has done is to popularize the technology and showed some of its potential. FMs, in particular large language models (LLMs) are good at many things. Specifically, they</a:t>
            </a:r>
          </a:p>
          <a:p>
            <a:endParaRPr lang="en-US" dirty="0">
              <a:latin typeface="+mn-lt"/>
            </a:endParaRPr>
          </a:p>
          <a:p>
            <a:pPr marL="171450" indent="-171450">
              <a:buFont typeface="Arial" panose="020B0604020202020204" pitchFamily="34" charset="0"/>
              <a:buChar char="•"/>
            </a:pPr>
            <a:r>
              <a:rPr lang="en-US" dirty="0">
                <a:latin typeface="+mn-lt"/>
              </a:rPr>
              <a:t>Are good at performing question and answer (Q&amp;A) tasks – users can raise random questions at ChatGPT and get pretty good answers.</a:t>
            </a:r>
          </a:p>
          <a:p>
            <a:pPr marL="171450" indent="-171450">
              <a:buFont typeface="Arial" panose="020B0604020202020204" pitchFamily="34" charset="0"/>
              <a:buChar char="•"/>
            </a:pPr>
            <a:r>
              <a:rPr lang="en-US" dirty="0">
                <a:latin typeface="+mn-lt"/>
              </a:rPr>
              <a:t>Can summarize a large body of texts.</a:t>
            </a:r>
          </a:p>
          <a:p>
            <a:pPr marL="171450" indent="-171450">
              <a:buFont typeface="Arial" panose="020B0604020202020204" pitchFamily="34" charset="0"/>
              <a:buChar char="•"/>
            </a:pPr>
            <a:r>
              <a:rPr lang="en-US" dirty="0">
                <a:latin typeface="+mn-lt"/>
              </a:rPr>
              <a:t>Can generate new content like a story and can be instructed to write in a particular style.</a:t>
            </a:r>
          </a:p>
          <a:p>
            <a:pPr marL="171450" indent="-171450">
              <a:buFont typeface="Arial" panose="020B0604020202020204" pitchFamily="34" charset="0"/>
              <a:buChar char="•"/>
            </a:pPr>
            <a:r>
              <a:rPr lang="en-US" dirty="0">
                <a:latin typeface="+mn-lt"/>
              </a:rPr>
              <a:t>Excel at general natural language processing (NLP) tasks.</a:t>
            </a:r>
          </a:p>
          <a:p>
            <a:pPr marL="0" indent="0">
              <a:buFont typeface="Arial" panose="020B0604020202020204" pitchFamily="34" charset="0"/>
              <a:buNone/>
            </a:pPr>
            <a:endParaRPr lang="en-US" b="0" kern="100" dirty="0">
              <a:effectLst/>
              <a:latin typeface="+mn-lt"/>
              <a:ea typeface="Calibri" panose="020F0502020204030204" pitchFamily="34" charset="0"/>
              <a:cs typeface="Times New Roman (Body CS)"/>
            </a:endParaRPr>
          </a:p>
          <a:p>
            <a:pPr marL="0" indent="0">
              <a:buFont typeface="Arial" panose="020B0604020202020204" pitchFamily="34" charset="0"/>
              <a:buNone/>
            </a:pPr>
            <a:r>
              <a:rPr lang="en-US" b="0" kern="100" dirty="0">
                <a:effectLst/>
                <a:latin typeface="+mn-lt"/>
                <a:ea typeface="Calibri" panose="020F0502020204030204" pitchFamily="34" charset="0"/>
                <a:cs typeface="Times New Roman (Body CS)"/>
              </a:rPr>
              <a:t>But FMs can so much more, ranging from various NLP tasks like summarizing, extracting, Question and answering, code generating, and for general usage, to domain-specific applications in finance, cybersecurity, and much more. Given their remarkable performance and extensibility to a wide range of tasks, is bringing an inflection point in AI. How businesses adopt FM and execute generative AI will have a significant impact on future success. </a:t>
            </a:r>
          </a:p>
          <a:p>
            <a:pPr marL="0" indent="0">
              <a:buFont typeface="Arial" panose="020B0604020202020204" pitchFamily="34" charset="0"/>
              <a:buNone/>
            </a:pPr>
            <a:endParaRPr lang="en-US" b="0" kern="100" dirty="0">
              <a:effectLst/>
              <a:latin typeface="+mn-lt"/>
              <a:ea typeface="Calibri" panose="020F0502020204030204" pitchFamily="34" charset="0"/>
              <a:cs typeface="Times New Roman (Body CS)"/>
            </a:endParaRPr>
          </a:p>
          <a:p>
            <a:pPr marL="0" indent="0">
              <a:buFont typeface="Arial" panose="020B0604020202020204" pitchFamily="34" charset="0"/>
              <a:buNone/>
            </a:pPr>
            <a:r>
              <a:rPr lang="en-US" b="0" kern="100" dirty="0">
                <a:effectLst/>
                <a:latin typeface="+mn-lt"/>
                <a:ea typeface="Calibri" panose="020F0502020204030204" pitchFamily="34" charset="0"/>
                <a:cs typeface="Times New Roman (Body CS)"/>
              </a:rPr>
              <a:t>It will determine:</a:t>
            </a:r>
          </a:p>
          <a:p>
            <a:pPr marL="0" indent="0">
              <a:buFont typeface="Arial" panose="020B0604020202020204" pitchFamily="34" charset="0"/>
              <a:buNone/>
            </a:pPr>
            <a:endParaRPr lang="en-US" b="0" kern="100" dirty="0">
              <a:effectLst/>
              <a:latin typeface="+mn-lt"/>
              <a:ea typeface="Calibri" panose="020F0502020204030204" pitchFamily="34" charset="0"/>
              <a:cs typeface="Times New Roman (Body CS)"/>
            </a:endParaRPr>
          </a:p>
          <a:p>
            <a:pPr marL="171450" indent="-171450">
              <a:buFont typeface="Arial" panose="020B0604020202020204" pitchFamily="34" charset="0"/>
              <a:buChar char="•"/>
            </a:pPr>
            <a:r>
              <a:rPr lang="en-US" b="0" kern="100" dirty="0">
                <a:effectLst/>
                <a:latin typeface="+mn-lt"/>
                <a:ea typeface="Calibri" panose="020F0502020204030204" pitchFamily="34" charset="0"/>
                <a:cs typeface="Times New Roman (Body CS)"/>
              </a:rPr>
              <a:t>Whether businesses can unlock value from FM and generative AI</a:t>
            </a:r>
          </a:p>
          <a:p>
            <a:pPr marL="171450" indent="-171450">
              <a:buFont typeface="Arial" panose="020B0604020202020204" pitchFamily="34" charset="0"/>
              <a:buChar char="•"/>
            </a:pPr>
            <a:r>
              <a:rPr lang="en-US" b="0" kern="100" dirty="0">
                <a:effectLst/>
                <a:latin typeface="+mn-lt"/>
                <a:ea typeface="Calibri" panose="020F0502020204030204" pitchFamily="34" charset="0"/>
                <a:cs typeface="Times New Roman (Body CS)"/>
              </a:rPr>
              <a:t>Whether businesses can create value for their customers</a:t>
            </a:r>
          </a:p>
          <a:p>
            <a:pPr marL="171450" indent="-171450">
              <a:buFont typeface="Arial" panose="020B0604020202020204" pitchFamily="34" charset="0"/>
              <a:buChar char="•"/>
            </a:pPr>
            <a:r>
              <a:rPr lang="en-US" b="0" kern="100" dirty="0">
                <a:effectLst/>
                <a:latin typeface="+mn-lt"/>
                <a:ea typeface="Calibri" panose="020F0502020204030204" pitchFamily="34" charset="0"/>
                <a:cs typeface="Times New Roman (Body CS)"/>
              </a:rPr>
              <a:t>Whether businesses can create and unleash innovation at scale with speed to their value customers, and to leap ahead of competitions</a:t>
            </a:r>
          </a:p>
          <a:p>
            <a:pPr marL="0" indent="0">
              <a:buFont typeface="Arial" panose="020B0604020202020204" pitchFamily="34" charset="0"/>
              <a:buNone/>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b="0" i="0" u="none" strike="noStrike" kern="1200" cap="none" spc="0" normalizeH="0" baseline="0" noProof="0" smtClean="0">
                <a:ln>
                  <a:noFill/>
                </a:ln>
                <a:solidFill>
                  <a:prstClr val="black"/>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5496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effectLst/>
                <a:latin typeface="+mn-lt"/>
              </a:rPr>
              <a:t>Introduction to Granite Models</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effectLst/>
                <a:latin typeface="+mn-lt"/>
              </a:rPr>
              <a:t>Granite models are advanced AI models developed by IBM Research. They utilize generative AI to excel in </a:t>
            </a:r>
            <a:r>
              <a:rPr lang="en-US" b="0" i="0" dirty="0">
                <a:effectLst/>
                <a:latin typeface="+mn-lt"/>
              </a:rPr>
              <a:t>specialized business-domain tasks such as summarization, question-answering, and classification</a:t>
            </a:r>
            <a:r>
              <a:rPr lang="en-US" dirty="0">
                <a:effectLst/>
                <a:latin typeface="+mn-lt"/>
              </a:rPr>
              <a:t>. They are built on a "decoder" architecture which is designed to predict the next word in a sequence without requiring knowledge of the entire sentence. This architecture is considered </a:t>
            </a:r>
            <a:r>
              <a:rPr lang="en-US" dirty="0" err="1">
                <a:effectLst/>
                <a:latin typeface="+mn-lt"/>
              </a:rPr>
              <a:t>uni</a:t>
            </a:r>
            <a:r>
              <a:rPr lang="en-US" dirty="0">
                <a:effectLst/>
                <a:latin typeface="+mn-lt"/>
              </a:rPr>
              <a:t>-directional, enhancing efficiency in natural language understanding tasks. </a:t>
            </a:r>
            <a:r>
              <a:rPr lang="en-CA" b="0" i="0" u="none" strike="noStrike" dirty="0">
                <a:effectLst/>
                <a:latin typeface="+mn-lt"/>
              </a:rPr>
              <a:t>The granite model comes in different forms and sizes, recognizing that a single model will not fit the unique needs of every business use case. </a:t>
            </a:r>
          </a:p>
          <a:p>
            <a:pPr algn="l" fontAlgn="base"/>
            <a:endParaRPr lang="en-CA" b="0" i="0" u="none" strike="noStrike" dirty="0">
              <a:effectLst/>
              <a:latin typeface="+mn-lt"/>
            </a:endParaRPr>
          </a:p>
          <a:p>
            <a:pPr algn="l" fontAlgn="base"/>
            <a:r>
              <a:rPr lang="en-CA" b="0" i="0" u="none" strike="noStrike" dirty="0">
                <a:effectLst/>
                <a:latin typeface="+mn-lt"/>
              </a:rPr>
              <a:t>With these models and watsonx, IBM enables businesses to be AI value creators. Businesses can bring their proprietary data to IBM base models and build a model that is unique to their business and use cases.</a:t>
            </a:r>
          </a:p>
          <a:p>
            <a:pPr algn="l"/>
            <a:endParaRPr lang="en-CA" b="0" i="0" u="none" strike="noStrike" dirty="0">
              <a:effectLst/>
              <a:latin typeface="+mn-lt"/>
            </a:endParaRPr>
          </a:p>
          <a:p>
            <a:pPr algn="l"/>
            <a:r>
              <a:rPr lang="en-US" b="1" dirty="0">
                <a:effectLst/>
                <a:latin typeface="+mn-lt"/>
              </a:rPr>
              <a:t>Datasets the Granite model has been trained on</a:t>
            </a:r>
          </a:p>
          <a:p>
            <a:pPr algn="l"/>
            <a:r>
              <a:rPr lang="en-US" dirty="0">
                <a:effectLst/>
                <a:latin typeface="+mn-lt"/>
              </a:rPr>
              <a:t>Granite models have been trained on diverse business-relevant datasets from five domains: Internet, Academic, Code, Legal, and Finance specifically:</a:t>
            </a:r>
          </a:p>
          <a:p>
            <a:pPr algn="l"/>
            <a:endParaRPr lang="en-US" dirty="0">
              <a:effectLst/>
              <a:latin typeface="+mn-lt"/>
            </a:endParaRPr>
          </a:p>
          <a:p>
            <a:pPr marL="228600" indent="-228600" algn="l">
              <a:buFont typeface="+mj-lt"/>
              <a:buAutoNum type="arabicPeriod"/>
            </a:pPr>
            <a:r>
              <a:rPr lang="en-CA" b="1" i="0" u="none" strike="noStrike" dirty="0">
                <a:effectLst/>
                <a:latin typeface="+mn-lt"/>
              </a:rPr>
              <a:t>Internet</a:t>
            </a:r>
            <a:r>
              <a:rPr lang="en-CA" b="0" i="0" u="none" strike="noStrike" dirty="0">
                <a:effectLst/>
                <a:latin typeface="+mn-lt"/>
              </a:rPr>
              <a:t> — Generic unstructured language data taken from the public internet</a:t>
            </a:r>
          </a:p>
          <a:p>
            <a:pPr marL="228600" indent="-228600" algn="l">
              <a:buFont typeface="+mj-lt"/>
              <a:buAutoNum type="arabicPeriod"/>
            </a:pPr>
            <a:r>
              <a:rPr lang="en-CA" b="1" i="0" u="none" strike="noStrike" dirty="0">
                <a:effectLst/>
                <a:latin typeface="+mn-lt"/>
              </a:rPr>
              <a:t>Academic</a:t>
            </a:r>
            <a:r>
              <a:rPr lang="en-CA" b="0" i="0" u="none" strike="noStrike" dirty="0">
                <a:effectLst/>
                <a:latin typeface="+mn-lt"/>
              </a:rPr>
              <a:t> — Technical unstructured language data, focussed on science and technology</a:t>
            </a:r>
          </a:p>
          <a:p>
            <a:pPr marL="228600" indent="-228600" algn="l">
              <a:buFont typeface="+mj-lt"/>
              <a:buAutoNum type="arabicPeriod"/>
            </a:pPr>
            <a:r>
              <a:rPr lang="en-CA" b="1" i="0" u="none" strike="noStrike" dirty="0">
                <a:effectLst/>
                <a:latin typeface="+mn-lt"/>
              </a:rPr>
              <a:t>Code</a:t>
            </a:r>
            <a:r>
              <a:rPr lang="en-CA" b="0" i="0" u="none" strike="noStrike" dirty="0">
                <a:effectLst/>
                <a:latin typeface="+mn-lt"/>
              </a:rPr>
              <a:t> — Unstructured code data sets covering a variety of coding languages</a:t>
            </a:r>
          </a:p>
          <a:p>
            <a:pPr marL="228600" indent="-228600" algn="l">
              <a:buFont typeface="+mj-lt"/>
              <a:buAutoNum type="arabicPeriod"/>
            </a:pPr>
            <a:r>
              <a:rPr lang="en-CA" b="1" i="0" u="none" strike="noStrike" dirty="0">
                <a:effectLst/>
                <a:latin typeface="+mn-lt"/>
              </a:rPr>
              <a:t>Legal</a:t>
            </a:r>
            <a:r>
              <a:rPr lang="en-CA" b="0" i="0" u="none" strike="noStrike" dirty="0">
                <a:effectLst/>
                <a:latin typeface="+mn-lt"/>
              </a:rPr>
              <a:t> — Enterprise-relevant unstructured language data taken from legal opinions and other public findings</a:t>
            </a:r>
          </a:p>
          <a:p>
            <a:pPr marL="228600" indent="-228600" algn="l">
              <a:buFont typeface="+mj-lt"/>
              <a:buAutoNum type="arabicPeriod"/>
            </a:pPr>
            <a:r>
              <a:rPr lang="en-CA" b="1" i="0" u="none" strike="noStrike" dirty="0">
                <a:effectLst/>
                <a:latin typeface="+mn-lt"/>
              </a:rPr>
              <a:t>Finance</a:t>
            </a:r>
            <a:r>
              <a:rPr lang="en-CA" b="0" i="0" u="none" strike="noStrike" dirty="0">
                <a:effectLst/>
                <a:latin typeface="+mn-lt"/>
              </a:rPr>
              <a:t> — Enterprise-relevant unstructured data taken from publicly posted financial documents and reports</a:t>
            </a: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dirty="0">
              <a:effectLst/>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r>
              <a:rPr lang="en-US" dirty="0">
                <a:effectLst/>
                <a:latin typeface="+mn-lt"/>
              </a:rPr>
              <a:t>The Granite model has three variants: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granite-13b-v2 </a:t>
            </a:r>
            <a:r>
              <a:rPr lang="en-US" sz="1000" kern="0" dirty="0">
                <a:solidFill>
                  <a:srgbClr val="000000"/>
                </a:solidFill>
                <a:latin typeface="+mn-lt"/>
              </a:rPr>
              <a:t>( English LLM ): This model has 13 billion parameters and is trained on 2.5T tokens of data. </a:t>
            </a: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1" kern="0" dirty="0">
                <a:solidFill>
                  <a:srgbClr val="000000">
                    <a:lumMod val="50000"/>
                    <a:lumOff val="50000"/>
                  </a:srgbClr>
                </a:solidFill>
                <a:latin typeface="+mn-lt"/>
              </a:rPr>
              <a:t>-chat-v2.1: </a:t>
            </a:r>
            <a:r>
              <a:rPr lang="en-US" sz="1000" dirty="0">
                <a:solidFill>
                  <a:srgbClr val="000000"/>
                </a:solidFill>
                <a:latin typeface="+mn-lt"/>
                <a:cs typeface="Arial"/>
              </a:rPr>
              <a:t>Chat derivative model is optimized for dialogue use cases and works well with virtual agent and chat applications.​</a:t>
            </a:r>
            <a:endParaRPr lang="en-US" sz="1000" i="1" kern="0" dirty="0">
              <a:solidFill>
                <a:srgbClr val="000000">
                  <a:lumMod val="50000"/>
                  <a:lumOff val="50000"/>
                </a:srgbClr>
              </a:solidFill>
              <a:latin typeface="+mn-lt"/>
            </a:endParaRPr>
          </a:p>
          <a:p>
            <a:pPr marL="637140" marR="0" lvl="1"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i="1" kern="0" dirty="0">
                <a:solidFill>
                  <a:srgbClr val="000000">
                    <a:lumMod val="50000"/>
                    <a:lumOff val="50000"/>
                  </a:srgbClr>
                </a:solidFill>
                <a:latin typeface="+mn-lt"/>
              </a:rPr>
              <a:t>-instruct-v2: </a:t>
            </a:r>
            <a:r>
              <a:rPr lang="en-US" sz="1000" dirty="0">
                <a:solidFill>
                  <a:srgbClr val="000000"/>
                </a:solidFill>
                <a:latin typeface="+mn-lt"/>
                <a:cs typeface="Arial"/>
              </a:rPr>
              <a:t>Instruct derivative model was designed to perform well on natural language tasks and can be customized for specific industries and domains via prompt-tuning.</a:t>
            </a:r>
            <a:endParaRPr lang="en-US" sz="1000" i="1" kern="0" dirty="0">
              <a:solidFill>
                <a:srgbClr val="000000">
                  <a:lumMod val="50000"/>
                  <a:lumOff val="50000"/>
                </a:srgbClr>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granite-20b-multilingual: </a:t>
            </a:r>
            <a:r>
              <a:rPr lang="en-US" sz="1000" kern="0" dirty="0">
                <a:solidFill>
                  <a:srgbClr val="000000"/>
                </a:solidFill>
                <a:latin typeface="+mn-lt"/>
              </a:rPr>
              <a:t>This model has 20 billion parameters and is trained on 2.6T tokens of data. This model provides support for English, French, Spanish, German and </a:t>
            </a:r>
            <a:r>
              <a:rPr lang="en-US" sz="1000" kern="0" dirty="0" err="1">
                <a:solidFill>
                  <a:srgbClr val="000000"/>
                </a:solidFill>
                <a:latin typeface="+mn-lt"/>
              </a:rPr>
              <a:t>Portugese</a:t>
            </a:r>
            <a:r>
              <a:rPr lang="en-US" sz="1000" kern="0" dirty="0">
                <a:solidFill>
                  <a:srgbClr val="000000"/>
                </a:solidFill>
                <a:latin typeface="+mn-lt"/>
              </a:rPr>
              <a:t>. </a:t>
            </a:r>
            <a:endParaRPr lang="en-US" sz="1000" kern="0" dirty="0">
              <a:solidFill>
                <a:srgbClr val="0F62FE"/>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kern="0" dirty="0">
                <a:solidFill>
                  <a:srgbClr val="0F62FE"/>
                </a:solidFill>
                <a:latin typeface="+mn-lt"/>
              </a:rPr>
              <a:t>granite-8b-Japanese: </a:t>
            </a:r>
            <a:r>
              <a:rPr lang="en-US" sz="1000" kern="0" dirty="0">
                <a:solidFill>
                  <a:srgbClr val="000000"/>
                </a:solidFill>
                <a:latin typeface="+mn-lt"/>
              </a:rPr>
              <a:t>This model has 8 billion parameters and is trained on 1.6T tokens of data. This model supports Japanese. Note – this model is only available in the Tokyo data centers.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i="1" kern="0" dirty="0">
              <a:solidFill>
                <a:srgbClr val="000000">
                  <a:lumMod val="50000"/>
                  <a:lumOff val="50000"/>
                </a:srgbClr>
              </a:solidFill>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US" sz="1000" i="1" kern="0" dirty="0">
              <a:solidFill>
                <a:srgbClr val="000000">
                  <a:lumMod val="50000"/>
                  <a:lumOff val="50000"/>
                </a:srgbClr>
              </a:solidFill>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CA" b="0" i="0" u="none" strike="noStrike" dirty="0">
              <a:effectLst/>
              <a:latin typeface="+mn-lt"/>
            </a:endParaRPr>
          </a:p>
          <a:p>
            <a:pPr marL="0" marR="0" lvl="0" indent="0" algn="l" defTabSz="2438522" rtl="0" eaLnBrk="1" fontAlgn="auto" latinLnBrk="0" hangingPunct="1">
              <a:lnSpc>
                <a:spcPct val="110000"/>
              </a:lnSpc>
              <a:spcBef>
                <a:spcPts val="0"/>
              </a:spcBef>
              <a:spcAft>
                <a:spcPts val="0"/>
              </a:spcAft>
              <a:buClrTx/>
              <a:buSzTx/>
              <a:buFont typeface="+mj-lt"/>
              <a:buNone/>
              <a:tabLst/>
              <a:defRPr/>
            </a:pPr>
            <a:endParaRPr lang="en-CA" b="0" i="0" u="none" strike="noStrike" dirty="0">
              <a:effectLst/>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Tree>
    <p:extLst>
      <p:ext uri="{BB962C8B-B14F-4D97-AF65-F5344CB8AC3E}">
        <p14:creationId xmlns:p14="http://schemas.microsoft.com/office/powerpoint/2010/main" val="294778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kern="0" dirty="0">
                <a:latin typeface="+mn-lt"/>
                <a:ea typeface="+mj-ea"/>
                <a:cs typeface="+mj-cs"/>
                <a:sym typeface="IBM Plex Sans Light"/>
              </a:rPr>
              <a:t>IBM watsonx.ai value proposition:</a:t>
            </a:r>
          </a:p>
          <a:p>
            <a:pPr marL="0" indent="0">
              <a:buFont typeface="Arial" panose="020B0604020202020204" pitchFamily="34" charset="0"/>
              <a:buNone/>
            </a:pPr>
            <a:endParaRPr lang="en-US" kern="0" dirty="0">
              <a:latin typeface="+mn-lt"/>
              <a:ea typeface="+mj-ea"/>
              <a:cs typeface="+mj-cs"/>
              <a:sym typeface="IBM Plex Sans Ligh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kern="0" dirty="0">
                <a:latin typeface="+mn-lt"/>
                <a:ea typeface="+mj-ea"/>
                <a:cs typeface="+mj-cs"/>
                <a:sym typeface="IBM Plex Sans Light"/>
              </a:rPr>
              <a:t>Improving Performance. </a:t>
            </a:r>
            <a:r>
              <a:rPr lang="en-US" kern="0" dirty="0">
                <a:latin typeface="+mn-lt"/>
                <a:ea typeface="+mj-ea"/>
                <a:cs typeface="+mj-cs"/>
                <a:sym typeface="IBM Plex Sans Light"/>
              </a:rPr>
              <a:t>Released granite.13b.v2 as a refresh to granite.v1 that is exposed to 2T token vs granite.13b.v1 that was only exposed to 1T tokens. Granite.13b.V2 is priced 3X less at $0.0006/1000 tokens. </a:t>
            </a:r>
          </a:p>
          <a:p>
            <a:pPr marL="171450" indent="-171450">
              <a:buFont typeface="Arial" panose="020B0604020202020204" pitchFamily="34" charset="0"/>
              <a:buChar char="•"/>
            </a:pPr>
            <a:r>
              <a:rPr lang="en-US" b="1" kern="0" dirty="0">
                <a:latin typeface="+mn-lt"/>
                <a:ea typeface="+mj-ea"/>
                <a:cs typeface="+mj-cs"/>
                <a:sym typeface="IBM Plex Sans Light"/>
              </a:rPr>
              <a:t>Expanding beyond English. Expanding </a:t>
            </a:r>
            <a:r>
              <a:rPr lang="en-US" kern="0" dirty="0">
                <a:latin typeface="+mn-lt"/>
                <a:ea typeface="+mj-ea"/>
                <a:cs typeface="+mj-cs"/>
                <a:sym typeface="IBM Plex Sans Light"/>
              </a:rPr>
              <a:t>models to other languages, starting with Japanese and 5 European languages (English, Spanish, French, German, Portuguese) coming up in Q1. Early access in December, granite.8b.japanese (Feb 29 SaaS GA, March 27 on-prem GA), granite.13b.multi-lingual (March 14 SaaS GA, March 27 on-prem). </a:t>
            </a:r>
          </a:p>
          <a:p>
            <a:pPr marL="171450" indent="-171450">
              <a:buFont typeface="Arial" panose="020B0604020202020204" pitchFamily="34" charset="0"/>
              <a:buChar char="•"/>
            </a:pPr>
            <a:r>
              <a:rPr lang="en-US" b="1" kern="0" dirty="0">
                <a:latin typeface="+mn-lt"/>
                <a:ea typeface="+mj-ea"/>
                <a:cs typeface="+mj-cs"/>
                <a:sym typeface="IBM Plex Sans Light"/>
              </a:rPr>
              <a:t>Expanding beyond language. E</a:t>
            </a:r>
            <a:r>
              <a:rPr lang="en-US" kern="0" dirty="0">
                <a:latin typeface="+mn-lt"/>
                <a:ea typeface="+mj-ea"/>
                <a:cs typeface="+mj-cs"/>
                <a:sym typeface="IBM Plex Sans Light"/>
              </a:rPr>
              <a:t>stablishing partnerships to bring multi-modality to the platform for visual QA. </a:t>
            </a:r>
            <a:r>
              <a:rPr lang="en-US" kern="0" dirty="0" err="1">
                <a:latin typeface="+mn-lt"/>
                <a:ea typeface="+mj-ea"/>
                <a:cs typeface="+mj-cs"/>
                <a:sym typeface="IBM Plex Sans Light"/>
              </a:rPr>
              <a:t>Stability.ai</a:t>
            </a:r>
            <a:r>
              <a:rPr lang="en-US" kern="0" dirty="0">
                <a:latin typeface="+mn-lt"/>
                <a:ea typeface="+mj-ea"/>
                <a:cs typeface="+mj-cs"/>
                <a:sym typeface="IBM Plex Sans Light"/>
              </a:rPr>
              <a:t> and Aleph Alpha </a:t>
            </a:r>
            <a:r>
              <a:rPr lang="en-US" kern="0" dirty="0" err="1">
                <a:latin typeface="+mn-lt"/>
                <a:ea typeface="+mj-ea"/>
                <a:cs typeface="+mj-cs"/>
                <a:sym typeface="IBM Plex Sans Light"/>
              </a:rPr>
              <a:t>Luminus</a:t>
            </a:r>
            <a:r>
              <a:rPr lang="en-US" kern="0" dirty="0">
                <a:latin typeface="+mn-lt"/>
                <a:ea typeface="+mj-ea"/>
                <a:cs typeface="+mj-cs"/>
                <a:sym typeface="IBM Plex Sans Light"/>
              </a:rPr>
              <a:t> model are examples.</a:t>
            </a:r>
          </a:p>
          <a:p>
            <a:pPr marL="171450" marR="0" lvl="0" indent="-171450" algn="l" defTabSz="2438522"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sz="1000" kern="0" dirty="0">
                <a:solidFill>
                  <a:srgbClr val="000000"/>
                </a:solidFill>
                <a:latin typeface="+mn-lt"/>
                <a:ea typeface="+mj-ea"/>
                <a:cs typeface="+mj-cs"/>
                <a:sym typeface="IBM Plex Sans Light"/>
              </a:rPr>
              <a:t>Model IP (Intellectual Property) indemnification refers to a legal protection mechanism where the provider of a software or technology model assures the client against legal disputes arising from the use of their intellectual property (IP). </a:t>
            </a:r>
            <a:r>
              <a:rPr lang="en-US" kern="0" dirty="0">
                <a:latin typeface="+mn-lt"/>
                <a:ea typeface="+mj-ea"/>
                <a:cs typeface="+mj-cs"/>
                <a:sym typeface="IBM Plex Sans Light"/>
              </a:rPr>
              <a:t>IBM’s indemnification terms:</a:t>
            </a:r>
          </a:p>
          <a:p>
            <a:pPr marL="628650" lvl="1" indent="-171450">
              <a:buFont typeface="Arial" panose="020B0604020202020204" pitchFamily="34" charset="0"/>
              <a:buChar char="•"/>
            </a:pPr>
            <a:r>
              <a:rPr lang="en-US" kern="0" dirty="0">
                <a:latin typeface="+mn-lt"/>
                <a:ea typeface="+mj-ea"/>
                <a:cs typeface="+mj-cs"/>
                <a:sym typeface="IBM Plex Sans Light"/>
              </a:rPr>
              <a:t>BAU for IBM-developed models, offering the same standard terms and protection that we have been offering for Hardware and Software</a:t>
            </a:r>
          </a:p>
          <a:p>
            <a:pPr marL="628650" lvl="1" indent="-171450">
              <a:buFont typeface="Arial" panose="020B0604020202020204" pitchFamily="34" charset="0"/>
              <a:buChar char="•"/>
            </a:pPr>
            <a:r>
              <a:rPr lang="en-US" kern="0" dirty="0">
                <a:latin typeface="+mn-lt"/>
                <a:ea typeface="+mj-ea"/>
                <a:cs typeface="+mj-cs"/>
                <a:sym typeface="IBM Plex Sans Light"/>
              </a:rPr>
              <a:t>IBM doesn’t require customers to indemnify IBM for the use of the models (IBM is one of the very few, if not the only one)</a:t>
            </a:r>
          </a:p>
          <a:p>
            <a:pPr marL="628650" lvl="1" indent="-171450">
              <a:buFont typeface="Arial" panose="020B0604020202020204" pitchFamily="34" charset="0"/>
              <a:buChar char="•"/>
            </a:pPr>
            <a:r>
              <a:rPr lang="en-US" kern="0" dirty="0">
                <a:latin typeface="+mn-lt"/>
                <a:ea typeface="+mj-ea"/>
                <a:cs typeface="+mj-cs"/>
                <a:sym typeface="IBM Plex Sans Light"/>
              </a:rPr>
              <a:t>No cap on the IP liability and the financial responsibility IBM would take</a:t>
            </a:r>
          </a:p>
          <a:p>
            <a:pPr marL="628650" lvl="1" indent="-171450">
              <a:buFont typeface="Arial" panose="020B0604020202020204" pitchFamily="34" charset="0"/>
              <a:buChar char="•"/>
            </a:pPr>
            <a:r>
              <a:rPr lang="en-US" sz="1000" kern="0" dirty="0">
                <a:solidFill>
                  <a:srgbClr val="000000"/>
                </a:solidFill>
                <a:latin typeface="+mn-lt"/>
                <a:ea typeface="+mj-ea"/>
                <a:cs typeface="+mj-cs"/>
                <a:sym typeface="IBM Plex Sans Light"/>
              </a:rPr>
              <a:t>To learn more about how IBM’s standard IP indemnification methods and where it stands against its competitors check this link - </a:t>
            </a:r>
            <a:r>
              <a:rPr lang="en-US" sz="1000" b="0" i="0" dirty="0">
                <a:solidFill>
                  <a:srgbClr val="333333"/>
                </a:solidFill>
                <a:effectLst/>
                <a:highlight>
                  <a:srgbClr val="FFFFFF"/>
                </a:highlight>
                <a:latin typeface="+mn-lt"/>
              </a:rPr>
              <a:t>https://</a:t>
            </a:r>
            <a:r>
              <a:rPr lang="en-US" sz="1000" b="0" i="0" dirty="0" err="1">
                <a:solidFill>
                  <a:srgbClr val="333333"/>
                </a:solidFill>
                <a:effectLst/>
                <a:highlight>
                  <a:srgbClr val="FFFFFF"/>
                </a:highlight>
                <a:latin typeface="+mn-lt"/>
              </a:rPr>
              <a:t>ibm.seismic.com</a:t>
            </a:r>
            <a:r>
              <a:rPr lang="en-US" sz="1000" b="0" i="0" dirty="0">
                <a:solidFill>
                  <a:srgbClr val="333333"/>
                </a:solidFill>
                <a:effectLst/>
                <a:highlight>
                  <a:srgbClr val="FFFFFF"/>
                </a:highlight>
                <a:latin typeface="+mn-lt"/>
              </a:rPr>
              <a:t>/Link/Content/DChT7j7jjTMCHGMMX3BDfM8qQ6b3</a:t>
            </a:r>
          </a:p>
          <a:p>
            <a:pPr marL="628650" lvl="1" indent="-171450">
              <a:buFont typeface="Arial" panose="020B0604020202020204" pitchFamily="34" charset="0"/>
              <a:buChar char="•"/>
            </a:pPr>
            <a:endParaRPr lang="en-US" sz="1000" b="0" i="0" kern="0" dirty="0">
              <a:solidFill>
                <a:srgbClr val="333333"/>
              </a:solidFill>
              <a:effectLst/>
              <a:highlight>
                <a:srgbClr val="FFFFFF"/>
              </a:highlight>
              <a:latin typeface="+mn-lt"/>
              <a:ea typeface="+mj-ea"/>
              <a:cs typeface="+mj-cs"/>
              <a:sym typeface="IBM Plex Sans Light"/>
            </a:endParaRPr>
          </a:p>
          <a:p>
            <a:pPr marL="0" indent="0">
              <a:buFont typeface="Arial" panose="020B0604020202020204" pitchFamily="34" charset="0"/>
              <a:buNone/>
            </a:pPr>
            <a:r>
              <a:rPr lang="en-US" kern="0" dirty="0">
                <a:latin typeface="+mn-lt"/>
                <a:ea typeface="+mj-ea"/>
                <a:cs typeface="+mj-cs"/>
                <a:sym typeface="IBM Plex Sans Light"/>
              </a:rPr>
              <a:t>IBM’s g</a:t>
            </a:r>
            <a:r>
              <a:rPr lang="en-US" dirty="0">
                <a:latin typeface="+mn-lt"/>
              </a:rPr>
              <a:t>uiding principles:</a:t>
            </a:r>
          </a:p>
          <a:p>
            <a:pPr marL="628650" marR="0" lvl="1" indent="-171450" algn="l" defTabSz="1829379" rtl="0" eaLnBrk="1" fontAlgn="auto" latinLnBrk="0" hangingPunct="1">
              <a:lnSpc>
                <a:spcPct val="100000"/>
              </a:lnSpc>
              <a:spcBef>
                <a:spcPts val="0"/>
              </a:spcBef>
              <a:spcAft>
                <a:spcPts val="0"/>
              </a:spcAft>
              <a:buClrTx/>
              <a:buSzTx/>
              <a:tabLst/>
              <a:defRPr/>
            </a:pPr>
            <a:r>
              <a:rPr lang="en-US" kern="0" dirty="0">
                <a:latin typeface="+mn-lt"/>
                <a:ea typeface="+mj-ea"/>
                <a:cs typeface="+mj-cs"/>
                <a:sym typeface="IBM Plex Sans Light"/>
              </a:rPr>
              <a:t>One model doesn’t fit all</a:t>
            </a:r>
          </a:p>
          <a:p>
            <a:pPr marL="628650" marR="0" lvl="1" indent="-171450" algn="l" defTabSz="1829379" rtl="0" eaLnBrk="1" fontAlgn="auto" latinLnBrk="0" hangingPunct="1">
              <a:lnSpc>
                <a:spcPct val="100000"/>
              </a:lnSpc>
              <a:spcBef>
                <a:spcPts val="0"/>
              </a:spcBef>
              <a:spcAft>
                <a:spcPts val="0"/>
              </a:spcAft>
              <a:buClrTx/>
              <a:buSzTx/>
              <a:tabLst/>
              <a:defRPr/>
            </a:pPr>
            <a:r>
              <a:rPr lang="en-US" kern="0" dirty="0">
                <a:latin typeface="+mn-lt"/>
                <a:ea typeface="+mj-ea"/>
                <a:cs typeface="+mj-cs"/>
                <a:sym typeface="IBM Plex Sans Light"/>
              </a:rPr>
              <a:t>Bigger is not always better</a:t>
            </a:r>
            <a:endParaRPr kumimoji="0" lang="en-US" i="0" u="none" strike="noStrike" kern="1200" cap="none" spc="0" normalizeH="0" baseline="0" noProof="0" dirty="0">
              <a:ln>
                <a:noFill/>
              </a:ln>
              <a:solidFill>
                <a:srgbClr val="000000"/>
              </a:solidFill>
              <a:effectLst/>
              <a:uLnTx/>
              <a:uFillTx/>
              <a:latin typeface="+mn-lt"/>
              <a:ea typeface="+mn-ea"/>
              <a:cs typeface="+mn-cs"/>
            </a:endParaRPr>
          </a:p>
          <a:p>
            <a:pPr marL="628650" marR="0" lvl="1" indent="-171450" algn="l" defTabSz="1829379" rtl="0" eaLnBrk="1" fontAlgn="auto" latinLnBrk="0" hangingPunct="1">
              <a:lnSpc>
                <a:spcPct val="100000"/>
              </a:lnSpc>
              <a:spcBef>
                <a:spcPts val="0"/>
              </a:spcBef>
              <a:spcAft>
                <a:spcPts val="0"/>
              </a:spcAft>
              <a:buClrTx/>
              <a:buSzTx/>
              <a:tabLst/>
              <a:defRPr/>
            </a:pPr>
            <a:r>
              <a:rPr lang="en-US" kern="0" dirty="0">
                <a:latin typeface="+mn-lt"/>
                <a:ea typeface="+mj-ea"/>
                <a:cs typeface="+mj-cs"/>
                <a:sym typeface="IBM Plex Sans Light"/>
              </a:rPr>
              <a:t>Specialized models can produce better results than larger, general-purpose models, and do so with lower infra requirements to achieve improved price-performance</a:t>
            </a:r>
          </a:p>
          <a:p>
            <a:pPr marL="628650" marR="0" lvl="1" indent="-171450" algn="l" defTabSz="1829379" rtl="0" eaLnBrk="1" fontAlgn="auto" latinLnBrk="0" hangingPunct="1">
              <a:lnSpc>
                <a:spcPct val="100000"/>
              </a:lnSpc>
              <a:spcBef>
                <a:spcPts val="0"/>
              </a:spcBef>
              <a:spcAft>
                <a:spcPts val="0"/>
              </a:spcAft>
              <a:buClrTx/>
              <a:buSzTx/>
              <a:tabLst/>
              <a:defRPr/>
            </a:pPr>
            <a:endParaRPr lang="en-US" kern="0" dirty="0">
              <a:latin typeface="+mn-lt"/>
              <a:ea typeface="+mj-ea"/>
              <a:cs typeface="+mj-cs"/>
              <a:sym typeface="IBM Plex Sans Light"/>
            </a:endParaRPr>
          </a:p>
          <a:p>
            <a:pPr marL="0" marR="0" lvl="0" indent="-8490" algn="l" defTabSz="1829379" rtl="0" eaLnBrk="1" fontAlgn="auto" latinLnBrk="0" hangingPunct="1">
              <a:lnSpc>
                <a:spcPct val="100000"/>
              </a:lnSpc>
              <a:spcBef>
                <a:spcPts val="0"/>
              </a:spcBef>
              <a:spcAft>
                <a:spcPts val="0"/>
              </a:spcAft>
              <a:buClrTx/>
              <a:buSzTx/>
              <a:buNone/>
              <a:tabLst/>
              <a:defRPr/>
            </a:pPr>
            <a:r>
              <a:rPr lang="en-US" kern="0" dirty="0">
                <a:latin typeface="+mn-lt"/>
                <a:ea typeface="+mj-ea"/>
                <a:cs typeface="+mj-cs"/>
                <a:sym typeface="IBM Plex Sans Light"/>
              </a:rPr>
              <a:t>Notes:</a:t>
            </a:r>
          </a:p>
          <a:p>
            <a:pPr marL="0" marR="0" lvl="0" indent="-8490" algn="l" defTabSz="1829379" rtl="0" eaLnBrk="1" fontAlgn="auto" latinLnBrk="0" hangingPunct="1">
              <a:lnSpc>
                <a:spcPct val="100000"/>
              </a:lnSpc>
              <a:spcBef>
                <a:spcPts val="0"/>
              </a:spcBef>
              <a:spcAft>
                <a:spcPts val="0"/>
              </a:spcAft>
              <a:buClrTx/>
              <a:buSzTx/>
              <a:buNone/>
              <a:tabLst/>
              <a:defRPr/>
            </a:pPr>
            <a:r>
              <a:rPr lang="en-US" kern="0" dirty="0">
                <a:latin typeface="+mn-lt"/>
                <a:ea typeface="+mj-ea"/>
                <a:cs typeface="+mj-cs"/>
                <a:sym typeface="IBM Plex Sans Light"/>
              </a:rPr>
              <a:t>Link for pricing information - https://</a:t>
            </a:r>
            <a:r>
              <a:rPr lang="en-US" kern="0" dirty="0" err="1">
                <a:latin typeface="+mn-lt"/>
                <a:ea typeface="+mj-ea"/>
                <a:cs typeface="+mj-cs"/>
                <a:sym typeface="IBM Plex Sans Light"/>
              </a:rPr>
              <a:t>www.ibm.com</a:t>
            </a:r>
            <a:r>
              <a:rPr lang="en-US" kern="0" dirty="0">
                <a:latin typeface="+mn-lt"/>
                <a:ea typeface="+mj-ea"/>
                <a:cs typeface="+mj-cs"/>
                <a:sym typeface="IBM Plex Sans Light"/>
              </a:rPr>
              <a:t>/products/watsonx-ai/foundation-models</a:t>
            </a:r>
          </a:p>
          <a:p>
            <a:pPr marL="457200" lvl="1" indent="0">
              <a:buFont typeface="Arial" panose="020B0604020202020204" pitchFamily="34" charset="0"/>
              <a:buNone/>
            </a:pPr>
            <a:endParaRPr lang="en-US" kern="0" dirty="0">
              <a:latin typeface="+mn-lt"/>
              <a:ea typeface="+mj-ea"/>
              <a:cs typeface="+mj-cs"/>
              <a:sym typeface="IBM Plex Sans Ligh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982889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self-explanatory slide revisits an earlier slide on the key factors that drive a successful generative AI platform and shows the </a:t>
            </a:r>
            <a:r>
              <a:rPr lang="en-US" b="1" dirty="0">
                <a:latin typeface="+mn-lt"/>
              </a:rPr>
              <a:t>watsonx.ai </a:t>
            </a:r>
            <a:r>
              <a:rPr lang="en-US" dirty="0">
                <a:latin typeface="+mn-lt"/>
              </a:rPr>
              <a:t>differentiators. To recap that slide, this slide shows some more details clients should know about </a:t>
            </a:r>
            <a:r>
              <a:rPr lang="en-US" b="1" dirty="0">
                <a:latin typeface="+mn-lt"/>
              </a:rPr>
              <a:t>watsonx.ai.</a:t>
            </a:r>
            <a:r>
              <a:rPr lang="en-US" b="0" dirty="0">
                <a:latin typeface="+mn-lt"/>
              </a:rPr>
              <a:t> </a:t>
            </a:r>
            <a:endParaRPr lang="en-US" dirty="0">
              <a:latin typeface="+mn-lt"/>
            </a:endParaRPr>
          </a:p>
          <a:p>
            <a:endParaRPr lang="en-US" dirty="0">
              <a:latin typeface="+mn-lt"/>
            </a:endParaRPr>
          </a:p>
          <a:p>
            <a:pPr marL="171450" indent="-171450">
              <a:buFont typeface="Arial" panose="020B0604020202020204" pitchFamily="34" charset="0"/>
              <a:buChar char="•"/>
            </a:pPr>
            <a:r>
              <a:rPr lang="en-US" b="1" dirty="0">
                <a:latin typeface="+mn-lt"/>
              </a:rPr>
              <a:t>Open</a:t>
            </a:r>
            <a:r>
              <a:rPr lang="en-US" dirty="0">
                <a:latin typeface="+mn-lt"/>
              </a:rPr>
              <a:t> </a:t>
            </a:r>
          </a:p>
          <a:p>
            <a:pPr marL="345600" lvl="1" indent="-171450">
              <a:buFont typeface="Arial" panose="020B0604020202020204" pitchFamily="34" charset="0"/>
              <a:buChar char="•"/>
            </a:pPr>
            <a:r>
              <a:rPr lang="en-US" dirty="0">
                <a:latin typeface="+mn-lt"/>
              </a:rPr>
              <a:t>IBM’s </a:t>
            </a:r>
            <a:r>
              <a:rPr lang="en-US" b="1" dirty="0">
                <a:latin typeface="+mn-lt"/>
              </a:rPr>
              <a:t>watsonx.ai</a:t>
            </a:r>
            <a:r>
              <a:rPr lang="en-US" dirty="0">
                <a:latin typeface="+mn-lt"/>
              </a:rPr>
              <a:t> is a hybrid cloud-native stack built on Red Hat OpenShift. This allows </a:t>
            </a:r>
            <a:r>
              <a:rPr lang="en-US" b="1" dirty="0">
                <a:latin typeface="+mn-lt"/>
              </a:rPr>
              <a:t>watsonx</a:t>
            </a:r>
            <a:r>
              <a:rPr lang="en-US" dirty="0">
                <a:latin typeface="+mn-lt"/>
              </a:rPr>
              <a:t> to integrate easily with other IBM cloud services such as IBM Watson Studio, IBM Watson Knowledge Catalog, IBM Watson Query, etc. It also means </a:t>
            </a:r>
            <a:r>
              <a:rPr lang="en-US" b="1" dirty="0">
                <a:latin typeface="+mn-lt"/>
              </a:rPr>
              <a:t>watsonx.ai</a:t>
            </a:r>
            <a:r>
              <a:rPr lang="en-US" dirty="0">
                <a:latin typeface="+mn-lt"/>
              </a:rPr>
              <a:t> is hybrid and multicloud enabled. IBM’s partnership with Hugging Face provides clients with access to the best collection of open-source models available. </a:t>
            </a:r>
            <a:br>
              <a:rPr lang="en-US" dirty="0">
                <a:latin typeface="+mn-lt"/>
              </a:rPr>
            </a:br>
            <a:endParaRPr lang="en-US" dirty="0">
              <a:latin typeface="+mn-lt"/>
            </a:endParaRPr>
          </a:p>
          <a:p>
            <a:pPr marL="171450" indent="-171450">
              <a:buFont typeface="Arial" panose="020B0604020202020204" pitchFamily="34" charset="0"/>
              <a:buChar char="•"/>
            </a:pPr>
            <a:r>
              <a:rPr lang="en-US" b="1" dirty="0">
                <a:latin typeface="+mn-lt"/>
              </a:rPr>
              <a:t>Trusted </a:t>
            </a:r>
          </a:p>
          <a:p>
            <a:pPr marL="345600" lvl="1" indent="-171450">
              <a:buFont typeface="Arial" panose="020B0604020202020204" pitchFamily="34" charset="0"/>
              <a:buChar char="•"/>
            </a:pPr>
            <a:r>
              <a:rPr lang="en-US" b="0" dirty="0">
                <a:latin typeface="+mn-lt"/>
              </a:rPr>
              <a:t>IBM has a long history of building secure AI and data platforms. This focus is carried over to </a:t>
            </a:r>
            <a:r>
              <a:rPr lang="en-US" b="1" dirty="0">
                <a:latin typeface="+mn-lt"/>
              </a:rPr>
              <a:t>watsonx.ai </a:t>
            </a:r>
            <a:r>
              <a:rPr lang="en-US" b="0" dirty="0">
                <a:latin typeface="+mn-lt"/>
              </a:rPr>
              <a:t>to ensure IBM’s suite of foundation models is built on the principle of trust, making them ready for business applications. As a start, IBM’s models are trained on highly curated, scrutinized, and copyright-free data that was also filtered to weed out inappropriate content. The integration with </a:t>
            </a:r>
            <a:r>
              <a:rPr lang="en-US" b="1" dirty="0">
                <a:latin typeface="+mn-lt"/>
              </a:rPr>
              <a:t>watsonx.governance </a:t>
            </a:r>
            <a:r>
              <a:rPr lang="en-US" b="0" dirty="0">
                <a:latin typeface="+mn-lt"/>
              </a:rPr>
              <a:t>provides a trusted pathway to operationalize AI confidently and at scale. </a:t>
            </a:r>
            <a:r>
              <a:rPr lang="en-US" b="1" dirty="0">
                <a:latin typeface="+mn-lt"/>
              </a:rPr>
              <a:t>Watsonx.ai</a:t>
            </a:r>
            <a:r>
              <a:rPr lang="en-US" dirty="0">
                <a:latin typeface="+mn-lt"/>
              </a:rPr>
              <a:t> </a:t>
            </a:r>
            <a:r>
              <a:rPr lang="en-US" b="0" dirty="0">
                <a:latin typeface="+mn-lt"/>
              </a:rPr>
              <a:t>is an AI platform that lets clients run responsible, transparent, and explainable AI.</a:t>
            </a:r>
          </a:p>
          <a:p>
            <a:pPr marL="637140" lvl="1" indent="-171450">
              <a:buFont typeface="Arial" panose="020B0604020202020204" pitchFamily="34" charset="0"/>
              <a:buChar char="•"/>
            </a:pPr>
            <a:endParaRPr lang="en-US" b="1" dirty="0">
              <a:latin typeface="+mn-lt"/>
            </a:endParaRPr>
          </a:p>
          <a:p>
            <a:pPr marL="171450" indent="-171450">
              <a:buFont typeface="Arial" panose="020B0604020202020204" pitchFamily="34" charset="0"/>
              <a:buChar char="•"/>
            </a:pPr>
            <a:r>
              <a:rPr lang="en-US" b="1" dirty="0">
                <a:latin typeface="+mn-lt"/>
              </a:rPr>
              <a:t>Targeted </a:t>
            </a:r>
          </a:p>
          <a:p>
            <a:pPr marL="345600" lvl="1" indent="-171450">
              <a:buFont typeface="Arial" panose="020B0604020202020204" pitchFamily="34" charset="0"/>
              <a:buChar char="•"/>
            </a:pPr>
            <a:r>
              <a:rPr lang="en-US" b="1" dirty="0">
                <a:latin typeface="+mn-lt"/>
              </a:rPr>
              <a:t>Watsonx.ai </a:t>
            </a:r>
            <a:r>
              <a:rPr lang="en-US" b="0" dirty="0">
                <a:latin typeface="+mn-lt"/>
              </a:rPr>
              <a:t>is designed for targeted business use cases to unlock new value for customers. Specifically:</a:t>
            </a:r>
          </a:p>
          <a:p>
            <a:pPr marL="518400" lvl="2" indent="-171450">
              <a:buFont typeface="Arial" panose="020B0604020202020204" pitchFamily="34" charset="0"/>
              <a:buChar char="•"/>
            </a:pPr>
            <a:r>
              <a:rPr lang="en-US" b="0" dirty="0">
                <a:latin typeface="+mn-lt"/>
              </a:rPr>
              <a:t>It can be on-premises, hybrid cloud, IBM cloud, or on the edge.</a:t>
            </a:r>
          </a:p>
          <a:p>
            <a:pPr marL="518400" lvl="2" indent="-171450">
              <a:buFont typeface="Arial" panose="020B0604020202020204" pitchFamily="34" charset="0"/>
              <a:buChar char="•"/>
            </a:pPr>
            <a:r>
              <a:rPr lang="en-US" b="0" dirty="0">
                <a:latin typeface="+mn-lt"/>
              </a:rPr>
              <a:t>It is designed to be scalable – matching the needs of clients</a:t>
            </a:r>
          </a:p>
          <a:p>
            <a:pPr marL="518400" lvl="2" indent="-171450">
              <a:buFont typeface="Arial" panose="020B0604020202020204" pitchFamily="34" charset="0"/>
              <a:buChar char="•"/>
            </a:pPr>
            <a:r>
              <a:rPr lang="en-US" b="0" dirty="0">
                <a:latin typeface="+mn-lt"/>
              </a:rPr>
              <a:t>Supports various models of different sizes and different architectures (encoder, decoder, and encoder-decoder) and domain-specific models (finance, cybersecurity, etc.) will be available for clients to pick the best model to use or tune for their business use cases. Industry-leading support to help clients to implement their use cases.</a:t>
            </a:r>
          </a:p>
          <a:p>
            <a:pPr marL="637140" lvl="1"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Empowered</a:t>
            </a:r>
          </a:p>
          <a:p>
            <a:pPr marL="345600" lvl="1" indent="-171450">
              <a:buFont typeface="Arial" panose="020B0604020202020204" pitchFamily="34" charset="0"/>
              <a:buChar char="•"/>
            </a:pPr>
            <a:r>
              <a:rPr lang="en-US" b="1" dirty="0">
                <a:latin typeface="+mn-lt"/>
              </a:rPr>
              <a:t>Watsonx.ai </a:t>
            </a:r>
            <a:r>
              <a:rPr lang="en-US" b="0" dirty="0">
                <a:latin typeface="+mn-lt"/>
              </a:rPr>
              <a:t>is designed for AI value creators, not just users. Models can be tuned at a fraction of the cost (clients pick the right size, architecture, and domain) and they can be deployed anywhere. What’s more, the </a:t>
            </a:r>
            <a:r>
              <a:rPr lang="en-US" b="1" dirty="0">
                <a:latin typeface="+mn-lt"/>
              </a:rPr>
              <a:t>Watsonx.ai </a:t>
            </a:r>
            <a:r>
              <a:rPr lang="en-US" b="0" dirty="0">
                <a:latin typeface="+mn-lt"/>
              </a:rPr>
              <a:t>console allows clients to build, tune, and deploy their models. Clients can use their own data to create differentiated AI assets. </a:t>
            </a:r>
            <a:endParaRPr lang="en-US" b="1" dirty="0">
              <a:latin typeface="+mn-lt"/>
            </a:endParaRPr>
          </a:p>
          <a:p>
            <a:pPr marL="0" indent="0">
              <a:buFont typeface="Arial" panose="020B0604020202020204" pitchFamily="34" charset="0"/>
              <a:buNone/>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3210941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600"/>
              </a:spcBef>
              <a:spcAft>
                <a:spcPts val="0"/>
              </a:spcAft>
            </a:pPr>
            <a:r>
              <a:rPr lang="en-US" sz="1000" kern="100" dirty="0">
                <a:effectLst/>
                <a:latin typeface="+mn-lt"/>
                <a:ea typeface="Calibri" panose="020F0502020204030204" pitchFamily="34" charset="0"/>
                <a:cs typeface="Times New Roman (Body CS)"/>
              </a:rPr>
              <a:t>Trust is an enterprise’s ultimate license to operate. The benefits of AI are moot if enterprises do not have confidence in the predictions and content generated by their models.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must (and they will want to) build responsibly, and transparently, and put governance into the heart of their AI lifecycle. Today, most AI models offered are trained on datasets of unknown quality and provenance. This can represent legal, regulatory, ethical, and inaccuracy nightmares. Data provenance and quality matter.</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pPr marL="0" marR="0">
              <a:spcBef>
                <a:spcPts val="0"/>
              </a:spcBef>
              <a:spcAft>
                <a:spcPts val="0"/>
              </a:spcAft>
            </a:pPr>
            <a:r>
              <a:rPr lang="en-US" sz="1000" kern="100" dirty="0">
                <a:effectLst/>
                <a:latin typeface="+mn-lt"/>
                <a:ea typeface="Calibri" panose="020F0502020204030204" pitchFamily="34" charset="0"/>
                <a:cs typeface="Times New Roman (Body CS)"/>
              </a:rPr>
              <a:t>Besides bringing their own curated datasets to </a:t>
            </a:r>
            <a:r>
              <a:rPr lang="en-US" sz="1000" b="1" kern="100" dirty="0">
                <a:effectLst/>
                <a:latin typeface="+mn-lt"/>
                <a:ea typeface="Calibri" panose="020F0502020204030204" pitchFamily="34" charset="0"/>
                <a:cs typeface="Times New Roman (Body CS)"/>
              </a:rPr>
              <a:t>watsonx.data</a:t>
            </a:r>
            <a:r>
              <a:rPr lang="en-US" sz="1000" kern="100" dirty="0">
                <a:effectLst/>
                <a:latin typeface="+mn-lt"/>
                <a:ea typeface="Calibri" panose="020F0502020204030204" pitchFamily="34" charset="0"/>
                <a:cs typeface="Times New Roman (Body CS)"/>
              </a:rPr>
              <a:t>, clients will want to know that IBM is carefully curating domain-specific and internet datasets as a first step to training trustworthy models. </a:t>
            </a:r>
            <a:r>
              <a:rPr lang="en-US" kern="100" dirty="0">
                <a:latin typeface="+mn-lt"/>
                <a:ea typeface="Calibri" panose="020F0502020204030204" pitchFamily="34" charset="0"/>
                <a:cs typeface="Times New Roman (Body CS)"/>
              </a:rPr>
              <a:t>IBM</a:t>
            </a:r>
            <a:r>
              <a:rPr lang="en-US" sz="1000" kern="100" dirty="0">
                <a:effectLst/>
                <a:latin typeface="+mn-lt"/>
                <a:ea typeface="Calibri" panose="020F0502020204030204" pitchFamily="34" charset="0"/>
                <a:cs typeface="Times New Roman (Body CS)"/>
              </a:rPr>
              <a:t> cleans those datasets and filters them for hate, profanity, biased language, licensing restrictions, and copyright information before training. And IBM continues to develop and refine new methods to improve data quality and controls. Leveraging </a:t>
            </a:r>
            <a:r>
              <a:rPr lang="en-US" sz="1000" b="1" kern="100" dirty="0">
                <a:effectLst/>
                <a:latin typeface="+mn-lt"/>
                <a:ea typeface="Calibri" panose="020F0502020204030204" pitchFamily="34" charset="0"/>
                <a:cs typeface="Times New Roman (Body CS)"/>
              </a:rPr>
              <a:t>watsonx.data </a:t>
            </a:r>
            <a:r>
              <a:rPr lang="en-US" sz="1000" kern="100" dirty="0">
                <a:effectLst/>
                <a:latin typeface="+mn-lt"/>
                <a:ea typeface="Calibri" panose="020F0502020204030204" pitchFamily="34" charset="0"/>
                <a:cs typeface="Times New Roman (Body CS)"/>
              </a:rPr>
              <a:t>capabilities, IBM tracks and manages every step of the process from data acquisition to cleansing, filtering, processing, and training that helps clients to react and meet an evolving set of legal and regulatory requirements.</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pPr marL="0" marR="0">
              <a:spcBef>
                <a:spcPts val="0"/>
              </a:spcBef>
              <a:spcAft>
                <a:spcPts val="0"/>
              </a:spcAft>
            </a:pPr>
            <a:r>
              <a:rPr lang="en-US" sz="1000" kern="100" dirty="0">
                <a:effectLst/>
                <a:latin typeface="+mn-lt"/>
                <a:ea typeface="Calibri" panose="020F0502020204030204" pitchFamily="34" charset="0"/>
                <a:cs typeface="Times New Roman (Body CS)"/>
              </a:rPr>
              <a:t>In </a:t>
            </a:r>
            <a:r>
              <a:rPr lang="en-US" sz="1000" b="1" kern="100" dirty="0">
                <a:effectLst/>
                <a:latin typeface="+mn-lt"/>
                <a:ea typeface="Calibri" panose="020F0502020204030204" pitchFamily="34" charset="0"/>
                <a:cs typeface="Times New Roman (Body CS)"/>
              </a:rPr>
              <a:t>watsonx.governance</a:t>
            </a:r>
            <a:r>
              <a:rPr lang="en-US" sz="1000" kern="100" dirty="0">
                <a:effectLst/>
                <a:latin typeface="+mn-lt"/>
                <a:ea typeface="Calibri" panose="020F0502020204030204" pitchFamily="34" charset="0"/>
                <a:cs typeface="Times New Roman (Body CS)"/>
              </a:rPr>
              <a:t>, </a:t>
            </a:r>
            <a:r>
              <a:rPr lang="en-US" kern="100" dirty="0">
                <a:latin typeface="+mn-lt"/>
                <a:ea typeface="Calibri" panose="020F0502020204030204" pitchFamily="34" charset="0"/>
                <a:cs typeface="Times New Roman (Body CS)"/>
              </a:rPr>
              <a:t>IBM</a:t>
            </a:r>
            <a:r>
              <a:rPr lang="en-US" sz="1000" kern="100" dirty="0">
                <a:effectLst/>
                <a:latin typeface="+mn-lt"/>
                <a:ea typeface="Calibri" panose="020F0502020204030204" pitchFamily="34" charset="0"/>
                <a:cs typeface="Times New Roman (Body CS)"/>
              </a:rPr>
              <a:t> tracks the curated data, the methods used to curate it, and the models that each data point has touched so if anything changes in the future, it is easier to identify affected models and any data that may need to be removed, remove it, retrain the models, and repeat the lifecycle. Simply put, </a:t>
            </a:r>
            <a:r>
              <a:rPr lang="en-US" sz="1000" b="1" kern="100" dirty="0">
                <a:effectLst/>
                <a:latin typeface="+mn-lt"/>
                <a:ea typeface="Calibri" panose="020F0502020204030204" pitchFamily="34" charset="0"/>
                <a:cs typeface="Times New Roman (Body CS)"/>
              </a:rPr>
              <a:t>watsonx.governance </a:t>
            </a:r>
            <a:r>
              <a:rPr lang="en-US" sz="1000" kern="100" dirty="0">
                <a:effectLst/>
                <a:latin typeface="+mn-lt"/>
                <a:ea typeface="Calibri" panose="020F0502020204030204" pitchFamily="34" charset="0"/>
                <a:cs typeface="Times New Roman (Body CS)"/>
              </a:rPr>
              <a:t>helps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govern the training data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use and the AI </a:t>
            </a:r>
            <a:r>
              <a:rPr lang="en-US" kern="100" dirty="0">
                <a:latin typeface="+mn-lt"/>
                <a:ea typeface="Calibri" panose="020F0502020204030204" pitchFamily="34" charset="0"/>
                <a:cs typeface="Times New Roman (Body CS)"/>
              </a:rPr>
              <a:t>clients</a:t>
            </a:r>
            <a:r>
              <a:rPr lang="en-US" sz="1000" kern="100" dirty="0">
                <a:effectLst/>
                <a:latin typeface="+mn-lt"/>
                <a:ea typeface="Calibri" panose="020F0502020204030204" pitchFamily="34" charset="0"/>
                <a:cs typeface="Times New Roman (Body CS)"/>
              </a:rPr>
              <a:t> deploy so that </a:t>
            </a:r>
            <a:r>
              <a:rPr lang="en-US" kern="100" dirty="0">
                <a:latin typeface="+mn-lt"/>
                <a:ea typeface="Calibri" panose="020F0502020204030204" pitchFamily="34" charset="0"/>
                <a:cs typeface="Times New Roman (Body CS)"/>
              </a:rPr>
              <a:t>they</a:t>
            </a:r>
            <a:r>
              <a:rPr lang="en-US" sz="1000" kern="100" dirty="0">
                <a:effectLst/>
                <a:latin typeface="+mn-lt"/>
                <a:ea typeface="Calibri" panose="020F0502020204030204" pitchFamily="34" charset="0"/>
                <a:cs typeface="Times New Roman (Body CS)"/>
              </a:rPr>
              <a:t> can operate, scale, and succeed with trust as </a:t>
            </a:r>
            <a:r>
              <a:rPr lang="en-US" kern="100" dirty="0">
                <a:latin typeface="+mn-lt"/>
                <a:ea typeface="Calibri" panose="020F0502020204030204" pitchFamily="34" charset="0"/>
                <a:cs typeface="Times New Roman (Body CS)"/>
              </a:rPr>
              <a:t>their</a:t>
            </a:r>
            <a:r>
              <a:rPr lang="en-US" sz="1000" kern="100" dirty="0">
                <a:effectLst/>
                <a:latin typeface="+mn-lt"/>
                <a:ea typeface="Calibri" panose="020F0502020204030204" pitchFamily="34" charset="0"/>
                <a:cs typeface="Times New Roman (Body CS)"/>
              </a:rPr>
              <a:t> insurance.</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pPr marL="0" marR="0">
              <a:spcBef>
                <a:spcPts val="0"/>
              </a:spcBef>
              <a:spcAft>
                <a:spcPts val="0"/>
              </a:spcAft>
            </a:pPr>
            <a:r>
              <a:rPr lang="en-US" sz="1000" kern="100" dirty="0">
                <a:effectLst/>
                <a:latin typeface="+mn-lt"/>
                <a:ea typeface="Calibri" panose="020F0502020204030204" pitchFamily="34" charset="0"/>
                <a:cs typeface="Times New Roman (Body CS)"/>
              </a:rPr>
              <a:t>IBM is developing and applying techniques in reinforcement learning from human feedback (RLHF) to align models with human values, reduce hallucinations, and build AI guardrails. Finally, for machine learning, IBM has developed methods to find and fix AI biases before AI models are tuned and deployed for enterprise tasks. </a:t>
            </a:r>
          </a:p>
          <a:p>
            <a:pPr marL="0" marR="0">
              <a:spcBef>
                <a:spcPts val="0"/>
              </a:spcBef>
              <a:spcAft>
                <a:spcPts val="0"/>
              </a:spcAft>
            </a:pPr>
            <a:r>
              <a:rPr lang="en-US" sz="1000" kern="100" dirty="0">
                <a:effectLst/>
                <a:latin typeface="+mn-lt"/>
                <a:ea typeface="Calibri" panose="020F0502020204030204" pitchFamily="34" charset="0"/>
                <a:cs typeface="Times New Roman (Body CS)"/>
              </a:rPr>
              <a:t> </a:t>
            </a:r>
          </a:p>
          <a:p>
            <a:r>
              <a:rPr lang="en-US" sz="1000" dirty="0">
                <a:effectLst/>
                <a:latin typeface="+mn-lt"/>
                <a:ea typeface="Calibri" panose="020F0502020204030204" pitchFamily="34" charset="0"/>
                <a:cs typeface="Times New Roman (Body CS)"/>
              </a:rPr>
              <a:t>IBM’s Center of Excellence (CoE) for generative AI—with its 1000’s of consultants specialized in generative AI—is not only ready to actively build and deploy </a:t>
            </a:r>
            <a:r>
              <a:rPr lang="en-US" sz="1000" b="1" dirty="0">
                <a:effectLst/>
                <a:latin typeface="+mn-lt"/>
                <a:ea typeface="Calibri" panose="020F0502020204030204" pitchFamily="34" charset="0"/>
                <a:cs typeface="Times New Roman (Body CS)"/>
              </a:rPr>
              <a:t>watsonx </a:t>
            </a:r>
            <a:r>
              <a:rPr lang="en-US" sz="1000" dirty="0">
                <a:effectLst/>
                <a:latin typeface="+mn-lt"/>
                <a:ea typeface="Calibri" panose="020F0502020204030204" pitchFamily="34" charset="0"/>
                <a:cs typeface="Times New Roman (Body CS)"/>
              </a:rPr>
              <a:t>for clients, helping them implement enterprise-grade foundation models and generative AI in their operations but also helps clients operationalize AI governance. IBM’s CoE for generative AI can bring solutions and services that help </a:t>
            </a:r>
            <a:r>
              <a:rPr lang="en-US" dirty="0">
                <a:latin typeface="+mn-lt"/>
                <a:ea typeface="Calibri" panose="020F0502020204030204" pitchFamily="34" charset="0"/>
                <a:cs typeface="Times New Roman (Body CS)"/>
              </a:rPr>
              <a:t>clients</a:t>
            </a:r>
            <a:r>
              <a:rPr lang="en-US" sz="1000" dirty="0">
                <a:effectLst/>
                <a:latin typeface="+mn-lt"/>
                <a:ea typeface="Calibri" panose="020F0502020204030204" pitchFamily="34" charset="0"/>
                <a:cs typeface="Times New Roman (Body CS)"/>
              </a:rPr>
              <a:t> establish the organizational structure to adopt and scale AI safely, detect and mitigate risks, and provide education and guidance while developing new solutions and assets that leverage the pipeline of innovations in </a:t>
            </a:r>
            <a:r>
              <a:rPr lang="en-US" sz="1000" b="1" dirty="0">
                <a:effectLst/>
                <a:latin typeface="+mn-lt"/>
                <a:ea typeface="Calibri" panose="020F0502020204030204" pitchFamily="34" charset="0"/>
                <a:cs typeface="Times New Roman (Body CS)"/>
              </a:rPr>
              <a:t>watsonx</a:t>
            </a:r>
            <a:r>
              <a:rPr lang="en-US" sz="1000" dirty="0">
                <a:effectLst/>
                <a:latin typeface="+mn-lt"/>
                <a:ea typeface="Calibri" panose="020F0502020204030204" pitchFamily="34" charset="0"/>
                <a:cs typeface="Times New Roman (Body CS)"/>
              </a:rPr>
              <a:t>. The CoE’s consultants have also developed an open, collaborative approach to quickly ideate and prioritize use cases, plan, build, implement, operate, and scale ethically responsible generative AI solutions, leveraging multiple models on multiple clouds to best meet </a:t>
            </a:r>
            <a:r>
              <a:rPr lang="en-US" dirty="0">
                <a:latin typeface="+mn-lt"/>
                <a:ea typeface="Calibri" panose="020F0502020204030204" pitchFamily="34" charset="0"/>
                <a:cs typeface="Times New Roman (Body CS)"/>
              </a:rPr>
              <a:t>clients’’</a:t>
            </a:r>
            <a:r>
              <a:rPr lang="en-US" sz="1000" dirty="0">
                <a:effectLst/>
                <a:latin typeface="+mn-lt"/>
                <a:ea typeface="Calibri" panose="020F0502020204030204" pitchFamily="34" charset="0"/>
                <a:cs typeface="Times New Roman (Body CS)"/>
              </a:rPr>
              <a:t> unique business needs.</a:t>
            </a:r>
            <a:r>
              <a:rPr lang="en-US" sz="1000" dirty="0">
                <a:effectLst/>
                <a:latin typeface="+mn-lt"/>
              </a:rPr>
              <a:t> </a:t>
            </a:r>
            <a:endParaRPr lang="en-US" sz="1000" kern="100" dirty="0">
              <a:effectLst/>
              <a:latin typeface="+mn-lt"/>
              <a:ea typeface="Calibri" panose="020F0502020204030204" pitchFamily="34" charset="0"/>
              <a:cs typeface="Times New Roman (Body CS)"/>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4161148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is self-explanatory and provides a number of client responses with the </a:t>
            </a:r>
            <a:r>
              <a:rPr lang="en-US" b="1" dirty="0">
                <a:latin typeface="+mn-lt"/>
              </a:rPr>
              <a:t>watsonx.ai </a:t>
            </a:r>
            <a:r>
              <a:rPr lang="en-US" dirty="0">
                <a:latin typeface="+mn-lt"/>
              </a:rPr>
              <a:t>early access program</a:t>
            </a:r>
          </a:p>
          <a:p>
            <a:endParaRPr lang="en-US" b="1" dirty="0">
              <a:latin typeface="+mn-lt"/>
            </a:endParaRPr>
          </a:p>
          <a:p>
            <a:r>
              <a:rPr lang="en-US" dirty="0">
                <a:latin typeface="+mn-lt"/>
              </a:rPr>
              <a:t>Sources: </a:t>
            </a:r>
          </a:p>
          <a:p>
            <a:pPr marL="171450" indent="-171450">
              <a:buFont typeface="Arial" panose="020B0604020202020204" pitchFamily="34" charset="0"/>
              <a:buChar char="•"/>
            </a:pPr>
            <a:r>
              <a:rPr lang="en-US" b="0" i="0" dirty="0">
                <a:solidFill>
                  <a:srgbClr val="000000"/>
                </a:solidFill>
                <a:effectLst/>
                <a:highlight>
                  <a:srgbClr val="FFFFFF"/>
                </a:highlight>
                <a:latin typeface="+mn-lt"/>
              </a:rPr>
              <a:t>watsonx.ai Enablement - </a:t>
            </a:r>
            <a:r>
              <a:rPr lang="en-US" b="0" i="0" u="sng" dirty="0">
                <a:solidFill>
                  <a:srgbClr val="0D62FE"/>
                </a:solidFill>
                <a:effectLst/>
                <a:highlight>
                  <a:srgbClr val="FFFFFF"/>
                </a:highlight>
                <a:latin typeface="+mn-lt"/>
              </a:rPr>
              <a:t>https://</a:t>
            </a:r>
            <a:r>
              <a:rPr lang="en-US" b="0" i="0" u="sng" dirty="0" err="1">
                <a:solidFill>
                  <a:srgbClr val="0D62FE"/>
                </a:solidFill>
                <a:effectLst/>
                <a:highlight>
                  <a:srgbClr val="FFFFFF"/>
                </a:highlight>
                <a:latin typeface="+mn-lt"/>
              </a:rPr>
              <a:t>ibm.seismic.com</a:t>
            </a:r>
            <a:r>
              <a:rPr lang="en-US" b="0" i="0" u="sng" dirty="0">
                <a:solidFill>
                  <a:srgbClr val="0D62FE"/>
                </a:solidFill>
                <a:effectLst/>
                <a:highlight>
                  <a:srgbClr val="FFFFFF"/>
                </a:highlight>
                <a:latin typeface="+mn-lt"/>
              </a:rPr>
              <a:t>/Link/Content/DCp9PcDHB6TCHGhXP3VfVBMT4FMB</a:t>
            </a:r>
            <a:endParaRPr lang="en-US" u="sng" dirty="0">
              <a:solidFill>
                <a:srgbClr val="0D62FE"/>
              </a:solidFill>
              <a:latin typeface="+mn-lt"/>
            </a:endParaRPr>
          </a:p>
          <a:p>
            <a:pPr marL="171450" indent="-171450">
              <a:buFont typeface="Arial" panose="020B0604020202020204" pitchFamily="34" charset="0"/>
              <a:buChar char="•"/>
            </a:pPr>
            <a:r>
              <a:rPr lang="en-US" u="none" dirty="0">
                <a:latin typeface="+mn-lt"/>
              </a:rPr>
              <a:t>Information for other clients is from the early access program.  </a:t>
            </a:r>
          </a:p>
          <a:p>
            <a:endParaRPr lang="en-US" dirty="0">
              <a:latin typeface="+mn-lt"/>
            </a:endParaRPr>
          </a:p>
          <a:p>
            <a:r>
              <a:rPr lang="en-US" dirty="0">
                <a:latin typeface="+mn-lt"/>
              </a:rPr>
              <a:t>Acronym:</a:t>
            </a:r>
          </a:p>
          <a:p>
            <a:pPr marL="171450" indent="-171450">
              <a:buFont typeface="Arial" panose="020B0604020202020204" pitchFamily="34" charset="0"/>
              <a:buChar char="•"/>
            </a:pPr>
            <a:r>
              <a:rPr lang="en-US" b="0" dirty="0">
                <a:latin typeface="+mn-lt"/>
              </a:rPr>
              <a:t>SDS: Samsung Data Service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242109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lgn="l" defTabSz="2438400">
              <a:buSzPct val="100000"/>
              <a:buFont typeface="Arial" panose="020B0604020202020204" pitchFamily="34" charset="0"/>
              <a:buNone/>
            </a:pPr>
            <a:r>
              <a:rPr lang="en-US" sz="1000" dirty="0">
                <a:latin typeface="+mn-lt"/>
                <a:cs typeface="Arial" panose="020B0604020202020204" pitchFamily="34" charset="0"/>
              </a:rPr>
              <a:t>IBM is recognized as a leader in artificial intelligence (AI) in the marketplace according to International Data Corporation (IDC), Gartner, Inc., and Forrester Research.</a:t>
            </a:r>
          </a:p>
          <a:p>
            <a:pPr marL="0" indent="0" algn="l" defTabSz="2438400">
              <a:buSzPct val="100000"/>
              <a:buFont typeface="Arial" panose="020B0604020202020204" pitchFamily="34" charset="0"/>
              <a:buNone/>
            </a:pPr>
            <a:endParaRPr lang="en-US" sz="1000" dirty="0">
              <a:latin typeface="+mn-lt"/>
              <a:cs typeface="Arial" panose="020B0604020202020204" pitchFamily="34" charset="0"/>
            </a:endParaRPr>
          </a:p>
          <a:p>
            <a:pPr marL="0" indent="0" algn="l" defTabSz="2438400">
              <a:buSzPct val="100000"/>
              <a:buFont typeface="Arial" panose="020B0604020202020204" pitchFamily="34" charset="0"/>
              <a:buNone/>
            </a:pPr>
            <a:r>
              <a:rPr lang="en-US" sz="1000" dirty="0">
                <a:latin typeface="+mn-lt"/>
                <a:cs typeface="Arial" panose="020B0604020202020204" pitchFamily="34" charset="0"/>
              </a:rPr>
              <a:t>The Gartner Magic Quadrant (MQ) for AI includes the following:</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MQ for Cloud AI Developer Services</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MQ for Insight Engines</a:t>
            </a:r>
          </a:p>
          <a:p>
            <a:pPr marL="171450" indent="-171450" algn="l" defTabSz="2438400">
              <a:buSzPct val="100000"/>
              <a:buFont typeface="Arial" panose="020B0604020202020204" pitchFamily="34" charset="0"/>
              <a:buChar char="•"/>
            </a:pPr>
            <a:r>
              <a:rPr lang="en-US" sz="1000" dirty="0">
                <a:latin typeface="+mn-lt"/>
                <a:cs typeface="Arial" panose="020B0604020202020204" pitchFamily="34" charset="0"/>
              </a:rPr>
              <a:t>MQ for Conversational AI</a:t>
            </a:r>
          </a:p>
          <a:p>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Sources: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latin typeface="+mn-lt"/>
              </a:rPr>
              <a:t>IDC Marketscape: Leader in Worldwide Machine Learning Operations Platforms 2022 Vendor Assessment</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3"/>
              </a:rPr>
              <a:t>https://www.ibm.com/account/reg/us-en/signup?formid=urx-51950</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Forrester Wave 2023: Data Management For Analytics: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4"/>
              </a:rPr>
              <a:t>https://www.ibm.com/blog/ibm-named-a-leader-in-the-forrester-wave-data-management-for-analytics-q1-2023</a:t>
            </a: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Forrester TEI for IBM Data Management: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5"/>
              </a:rPr>
              <a:t>https://www.ibm.com/downloads/cas/9X4AX5WK</a:t>
            </a: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latin typeface="+mn-lt"/>
                <a:ea typeface="IBM Plex Sans" charset="0"/>
                <a:cs typeface="Arial" panose="020B0604020202020204" pitchFamily="34" charset="0"/>
              </a:rPr>
              <a:t>Gartner MQ for Cloud AI Developer Services: </a:t>
            </a:r>
            <a:r>
              <a:rPr lang="en-US" dirty="0">
                <a:latin typeface="+mn-lt"/>
                <a:ea typeface="IBM Plex Sans" charset="0"/>
                <a:cs typeface="Arial" panose="020B0604020202020204" pitchFamily="34" charset="0"/>
                <a:hlinkClick r:id="rId6"/>
              </a:rPr>
              <a:t>https://www.gartner.com/document/4372099?ref=solrAll&amp;refval=378158450&amp;</a:t>
            </a:r>
            <a:r>
              <a:rPr lang="en-US" dirty="0">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Gartner MQ for Conversational AI: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7"/>
              </a:rPr>
              <a:t>https://www.gartner.com/document/4154599?ref=solrAll&amp;refval=367313557</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endParaRPr lang="en-US" dirty="0">
              <a:latin typeface="+mn-lt"/>
              <a:ea typeface="IBM Plex Sans" charset="0"/>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Gartner MQ for Insight Engines: </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hlinkClick r:id="rId8"/>
              </a:rPr>
              <a:t>https://www.gartner.com/document/4022148?ref=solrAll&amp;refval=367313691</a:t>
            </a:r>
            <a:r>
              <a:rPr kumimoji="0" lang="en-US" sz="1000" u="none" strike="noStrike" kern="1200" cap="none" spc="0" normalizeH="0" baseline="0" noProof="0" dirty="0">
                <a:ln>
                  <a:noFill/>
                </a:ln>
                <a:effectLst/>
                <a:uLnTx/>
                <a:uFillTx/>
                <a:latin typeface="+mn-lt"/>
                <a:ea typeface="IBM Plex Sans" charset="0"/>
                <a:cs typeface="Arial" panose="020B0604020202020204" pitchFamily="34" charset="0"/>
              </a:rPr>
              <a:t>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u="none" strike="noStrike" kern="1200" cap="none" spc="0" normalizeH="0" baseline="0" noProof="0" dirty="0">
              <a:ln>
                <a:noFill/>
              </a:ln>
              <a:effectLst/>
              <a:uLnTx/>
              <a:uFillTx/>
              <a:latin typeface="+mn-lt"/>
              <a:ea typeface="IBM Plex Sans"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490884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kern="100" dirty="0">
                <a:effectLst/>
                <a:latin typeface="+mn-lt"/>
                <a:ea typeface="Calibri" panose="020F0502020204030204" pitchFamily="34" charset="0"/>
                <a:cs typeface="Calibri"/>
              </a:rPr>
              <a:t>This self-explanatory slide provides information on how clients can get started with the </a:t>
            </a:r>
            <a:r>
              <a:rPr lang="en-US" b="1" kern="100" dirty="0">
                <a:effectLst/>
                <a:latin typeface="+mn-lt"/>
                <a:ea typeface="Calibri" panose="020F0502020204030204" pitchFamily="34" charset="0"/>
                <a:cs typeface="Calibri"/>
              </a:rPr>
              <a:t>watsonx</a:t>
            </a:r>
            <a:r>
              <a:rPr lang="en-US" kern="100" dirty="0">
                <a:effectLst/>
                <a:latin typeface="+mn-lt"/>
                <a:ea typeface="Calibri" panose="020F0502020204030204" pitchFamily="34" charset="0"/>
                <a:cs typeface="Calibri"/>
              </a:rPr>
              <a:t> platform and </a:t>
            </a:r>
            <a:r>
              <a:rPr lang="en-US" b="1" kern="100" dirty="0">
                <a:effectLst/>
                <a:latin typeface="+mn-lt"/>
                <a:ea typeface="Calibri" panose="020F0502020204030204" pitchFamily="34" charset="0"/>
                <a:cs typeface="Calibri"/>
              </a:rPr>
              <a:t>watsonx.ai. </a:t>
            </a:r>
            <a:r>
              <a:rPr lang="en-US" b="0" kern="100" dirty="0">
                <a:effectLst/>
                <a:latin typeface="+mn-lt"/>
                <a:ea typeface="Calibri" panose="020F0502020204030204" pitchFamily="34" charset="0"/>
                <a:cs typeface="Calibri"/>
              </a:rPr>
              <a:t>Clients can try out the platform for free, request a client briefing, and join the pilot program. </a:t>
            </a:r>
            <a:endParaRPr lang="en-US" b="1" kern="100" dirty="0">
              <a:effectLst/>
              <a:latin typeface="+mn-lt"/>
              <a:ea typeface="Calibri" panose="020F0502020204030204" pitchFamily="34" charset="0"/>
              <a:cs typeface="Calibri"/>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b="1" kern="100" dirty="0">
              <a:effectLst/>
              <a:latin typeface="+mn-lt"/>
              <a:ea typeface="Calibri" panose="020F0502020204030204" pitchFamily="34" charset="0"/>
              <a:cs typeface="Calibri"/>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effectLst/>
                <a:latin typeface="+mn-lt"/>
                <a:ea typeface="Calibri" panose="020F0502020204030204" pitchFamily="34" charset="0"/>
                <a:cs typeface="Calibri"/>
              </a:rPr>
              <a:t>Pilot program </a:t>
            </a:r>
            <a:r>
              <a:rPr lang="en-US" b="0" kern="100" dirty="0">
                <a:effectLst/>
                <a:latin typeface="+mn-lt"/>
                <a:ea typeface="Calibri" panose="020F0502020204030204" pitchFamily="34" charset="0"/>
                <a:cs typeface="Calibri"/>
              </a:rPr>
              <a:t>details can be found here: </a:t>
            </a:r>
            <a:r>
              <a:rPr lang="en-US" u="none" strike="noStrike" dirty="0">
                <a:effectLst/>
                <a:latin typeface="+mn-lt"/>
                <a:hlinkClick r:id="rId3"/>
              </a:rPr>
              <a:t>https://ibm.biz/watsonxPilotProgram</a:t>
            </a:r>
            <a:endParaRPr lang="en-US" kern="0" dirty="0">
              <a:solidFill>
                <a:srgbClr val="000000"/>
              </a:solidFill>
              <a:latin typeface="+mn-lt"/>
              <a:ea typeface="+mj-ea"/>
              <a:cs typeface="+mj-cs"/>
              <a:sym typeface="IBM Plex Sans Ligh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0" kern="100" dirty="0">
              <a:effectLst/>
              <a:latin typeface="+mn-lt"/>
              <a:ea typeface="Calibri" panose="020F0502020204030204" pitchFamily="34" charset="0"/>
              <a:cs typeface="Calibri"/>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595915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section contains backup slides.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436910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34445" y="4086000"/>
            <a:ext cx="6418799" cy="4320000"/>
          </a:xfrm>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breakthrough with large language models (LLMs) is the ability for the AI to do self-supervised learning and </a:t>
            </a:r>
            <a:r>
              <a:rPr lang="en-US" b="1" dirty="0">
                <a:latin typeface="+mn-lt"/>
              </a:rPr>
              <a:t>this changes the game when it comes to AI</a:t>
            </a:r>
            <a:r>
              <a:rPr lang="en-US" b="0" dirty="0">
                <a:latin typeface="+mn-lt"/>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This</a:t>
            </a:r>
            <a:r>
              <a:rPr lang="en-US" dirty="0">
                <a:latin typeface="+mn-lt"/>
              </a:rPr>
              <a:t> slide shows the difference between supervised learning (the slow and expensive way of yesteryear’s AI) and self-supervised learning (the breakthrough that’s behind foundation models (FM)).</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Supervised learning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With supervised learning, humans are in the loop… labeling data. For example, if someone was building a speech translation AI that could translate English to French, that labeled data would include English sentences and their French equivalents (referred to as ‘pairs’) that a human would verify was true. An insurance adjuster would assert that a broken headlight picture was indeed a broken headlight, or a cat was a cat, and so on. This is the most trusted form of data (since a human labelled it). But it’s also very expensive to do and labor intensive; and since AI needs lots of data to build robust predictions, getting accurate labeled data really steepens the time to value curve. To help in this area, various companies have created out-sourced labeling (like Amazon’s </a:t>
            </a:r>
            <a:r>
              <a:rPr lang="en-US" dirty="0">
                <a:latin typeface="+mn-lt"/>
              </a:rPr>
              <a:t>Mechanical Turk) that would get people to do these tasks at a lower cost… but this still costs money and takes time. The bottom of the supervised learning column perfectly summarizes this process: </a:t>
            </a:r>
            <a:r>
              <a:rPr lang="en-US" b="1" dirty="0">
                <a:latin typeface="+mn-lt"/>
              </a:rPr>
              <a:t>long, hard, and expensive. (Note: The hard part isn’t really training the AI, it’s getting all the labeled data.)</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Self-supervised learning</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FMs</a:t>
            </a:r>
            <a:r>
              <a:rPr lang="en-US" dirty="0">
                <a:latin typeface="+mn-lt"/>
              </a:rPr>
              <a:t> </a:t>
            </a:r>
            <a:r>
              <a:rPr lang="en-US" b="0" dirty="0">
                <a:latin typeface="+mn-lt"/>
              </a:rPr>
              <a:t>used self-supervised learning. In this case, the labels are machine generated and </a:t>
            </a:r>
            <a:r>
              <a:rPr lang="en-US" dirty="0">
                <a:latin typeface="+mn-lt"/>
              </a:rPr>
              <a:t>machine is making the decisions about the labels. In this case, AI is used to make decisions about data (so AI is helping create new AI).</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process lets a practitioner take large amounts of data without a whole lot of pre-processing work (they still must collect the required data and deal with sparsity and such, but it requires very little, or next to no labeling)… it’s all AI-computer powered! There’s obviously a human in the loop as it refers to the overall process (training the model, getting the data, testing accuracy and bias, and so on), but the human is pretty much out of the loop on the labeling part.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Obviously, self-supervised learning makes the whole process much more efficient, reduces cost (it’s still expensive to train these models because of the sheer mass amount of data and compute that’s required), and accelerates time to market (because humans aren’t doing the labor-intensive task of labeling in the pre-processing phase). </a:t>
            </a:r>
            <a:br>
              <a:rPr lang="en-US" dirty="0">
                <a:latin typeface="+mn-lt"/>
              </a:rPr>
            </a:br>
            <a:br>
              <a:rPr lang="en-US" dirty="0">
                <a:latin typeface="+mn-lt"/>
              </a:rPr>
            </a:br>
            <a:r>
              <a:rPr lang="en-US" dirty="0">
                <a:latin typeface="+mn-lt"/>
              </a:rPr>
              <a:t>It’s easy to see how self-supervised learning opens-up the world of AI to more people (kind of …. the true value will be in the fine-tuning phase that most clients will likely do on top of these models).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959759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10026"/>
            <a:ext cx="6419088" cy="4397374"/>
          </a:xfrm>
        </p:spPr>
        <p:txBody>
          <a:bodyPr/>
          <a:lstStyle/>
          <a:p>
            <a:r>
              <a:rPr lang="en-US" dirty="0">
                <a:latin typeface="+mn-lt"/>
              </a:rPr>
              <a:t>This self-explanatory slide details how clients can leverage foundation models (and generative AI) to support these five popular use cases:</a:t>
            </a:r>
          </a:p>
          <a:p>
            <a:pPr marL="171450" indent="-171450">
              <a:buFont typeface="Arial" panose="020B0604020202020204" pitchFamily="34" charset="0"/>
              <a:buChar char="•"/>
            </a:pPr>
            <a:r>
              <a:rPr lang="en-US" dirty="0">
                <a:latin typeface="+mn-lt"/>
              </a:rPr>
              <a:t>Summarization</a:t>
            </a:r>
          </a:p>
          <a:p>
            <a:pPr marL="171450" indent="-171450">
              <a:buFont typeface="Arial" panose="020B0604020202020204" pitchFamily="34" charset="0"/>
              <a:buChar char="•"/>
            </a:pPr>
            <a:r>
              <a:rPr lang="en-US" dirty="0">
                <a:latin typeface="+mn-lt"/>
              </a:rPr>
              <a:t>Extraction</a:t>
            </a:r>
          </a:p>
          <a:p>
            <a:pPr marL="171450" indent="-171450">
              <a:buFont typeface="Arial" panose="020B0604020202020204" pitchFamily="34" charset="0"/>
              <a:buChar char="•"/>
            </a:pPr>
            <a:r>
              <a:rPr lang="en-US" dirty="0">
                <a:latin typeface="+mn-lt"/>
              </a:rPr>
              <a:t>Generate</a:t>
            </a:r>
          </a:p>
          <a:p>
            <a:pPr marL="171450" indent="-171450">
              <a:buFont typeface="Arial" panose="020B0604020202020204" pitchFamily="34" charset="0"/>
              <a:buChar char="•"/>
            </a:pPr>
            <a:r>
              <a:rPr lang="en-US" dirty="0">
                <a:latin typeface="+mn-lt"/>
              </a:rPr>
              <a:t>Classify</a:t>
            </a:r>
          </a:p>
          <a:p>
            <a:pPr marL="171450" indent="-171450">
              <a:buFont typeface="Arial" panose="020B0604020202020204" pitchFamily="34" charset="0"/>
              <a:buChar char="•"/>
            </a:pPr>
            <a:r>
              <a:rPr lang="en-US" dirty="0">
                <a:latin typeface="+mn-lt"/>
              </a:rPr>
              <a:t>Question answering</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Use cases are described for 4 business areas: customer care, digital labor, IT operations, and cybersecurity. Of course, there are other opportunities not detailed on this slide.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136188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contrasts traditional AI with generative AI.  </a:t>
            </a:r>
          </a:p>
          <a:p>
            <a:endParaRPr lang="en-US" b="1" dirty="0">
              <a:latin typeface="+mn-lt"/>
            </a:endParaRPr>
          </a:p>
          <a:p>
            <a:pPr marL="0" indent="0">
              <a:buFont typeface="Arial" panose="020B0604020202020204" pitchFamily="34" charset="0"/>
              <a:buNone/>
            </a:pPr>
            <a:r>
              <a:rPr lang="en-US" b="0" dirty="0">
                <a:latin typeface="+mn-lt"/>
              </a:rPr>
              <a:t>First – it is important to point out that generative AI and traditional AI are both useful for companies. Clients do not have to choose between generative AI and traditional AI – both have their place and are useful for enterprise use cases. Clients do not need to give up their existing investment in traditional AI. Generative AI simply opens-up new possibilities for clients.</a:t>
            </a:r>
            <a:endParaRPr lang="en-US" b="1" dirty="0">
              <a:latin typeface="+mn-lt"/>
            </a:endParaRPr>
          </a:p>
          <a:p>
            <a:pPr marL="171450" indent="-171450">
              <a:buFont typeface="Arial" panose="020B0604020202020204" pitchFamily="34" charset="0"/>
              <a:buChar char="•"/>
            </a:pPr>
            <a:endParaRPr lang="en-US" b="0" dirty="0">
              <a:latin typeface="+mn-lt"/>
            </a:endParaRPr>
          </a:p>
          <a:p>
            <a:pPr marL="0" indent="0">
              <a:buFont typeface="Arial" panose="020B0604020202020204" pitchFamily="34" charset="0"/>
              <a:buNone/>
            </a:pPr>
            <a:r>
              <a:rPr lang="en-US" b="1" dirty="0">
                <a:latin typeface="+mn-lt"/>
              </a:rPr>
              <a:t>Generative AI</a:t>
            </a:r>
          </a:p>
          <a:p>
            <a:pPr marL="0" indent="0">
              <a:buFont typeface="Arial" panose="020B0604020202020204" pitchFamily="34" charset="0"/>
              <a:buNone/>
            </a:pPr>
            <a:endParaRPr lang="en-US" b="1" dirty="0">
              <a:latin typeface="+mn-lt"/>
            </a:endParaRPr>
          </a:p>
          <a:p>
            <a:pPr marL="171450" indent="-171450">
              <a:buFont typeface="Arial" panose="020B0604020202020204" pitchFamily="34" charset="0"/>
              <a:buChar char="•"/>
            </a:pPr>
            <a:r>
              <a:rPr lang="en-US" b="0" dirty="0">
                <a:latin typeface="+mn-lt"/>
              </a:rPr>
              <a:t>Generative AI is built on a foundation model (FM). For example, ChatGPT is trained on a large language model (LLM) which is a particular type of FM specialized for natural language processing (NLP). The difference is that </a:t>
            </a:r>
            <a:r>
              <a:rPr lang="en-US" dirty="0">
                <a:latin typeface="+mn-lt"/>
              </a:rPr>
              <a:t>FMs</a:t>
            </a:r>
            <a:r>
              <a:rPr lang="en-US" b="0" dirty="0">
                <a:latin typeface="+mn-lt"/>
              </a:rPr>
              <a:t> do not require labeled data to train. </a:t>
            </a:r>
          </a:p>
          <a:p>
            <a:pPr marL="171450" indent="-171450">
              <a:buFont typeface="Arial" panose="020B0604020202020204" pitchFamily="34" charset="0"/>
              <a:buChar char="•"/>
            </a:pPr>
            <a:r>
              <a:rPr lang="en-US" b="0" dirty="0">
                <a:latin typeface="+mn-lt"/>
              </a:rPr>
              <a:t>Generative AI uses unsupervised learning.</a:t>
            </a:r>
          </a:p>
          <a:p>
            <a:pPr marL="171450" indent="-171450">
              <a:buFont typeface="Arial" panose="020B0604020202020204" pitchFamily="34" charset="0"/>
              <a:buChar char="•"/>
            </a:pPr>
            <a:r>
              <a:rPr lang="en-US" b="0" dirty="0">
                <a:latin typeface="+mn-lt"/>
              </a:rPr>
              <a:t>Training an FM requires a huge amount of data (think of traditional AI as training a person to be a biologist, or a chemist, whereas a </a:t>
            </a:r>
            <a:r>
              <a:rPr lang="en-US" dirty="0">
                <a:latin typeface="+mn-lt"/>
              </a:rPr>
              <a:t>FM</a:t>
            </a:r>
            <a:r>
              <a:rPr lang="en-US" b="0" dirty="0">
                <a:latin typeface="+mn-lt"/>
              </a:rPr>
              <a:t> would be like training someone to be a scientist who knows something about many scientific areas). This is why generative AI is difficult – it requires a massive amount of data and resources to train as the number of parameters is easily into hundreds of billions. </a:t>
            </a:r>
          </a:p>
          <a:p>
            <a:pPr marL="171450" indent="-171450">
              <a:buFont typeface="Arial" panose="020B0604020202020204" pitchFamily="34" charset="0"/>
              <a:buChar char="•"/>
            </a:pPr>
            <a:r>
              <a:rPr lang="en-US" b="0" dirty="0">
                <a:latin typeface="+mn-lt"/>
              </a:rPr>
              <a:t>Most of these models are not trained for any specific tasks. Generative AI has what is referred to as emergent behaviors – a property of </a:t>
            </a:r>
            <a:r>
              <a:rPr lang="en-US" dirty="0">
                <a:latin typeface="+mn-lt"/>
              </a:rPr>
              <a:t>FMs</a:t>
            </a:r>
            <a:r>
              <a:rPr lang="en-US" b="0" dirty="0">
                <a:latin typeface="+mn-lt"/>
              </a:rPr>
              <a:t> in which the model exhibits behaviors there were not explicitly constructed. </a:t>
            </a:r>
          </a:p>
          <a:p>
            <a:pPr marL="171450" indent="-171450">
              <a:buFont typeface="Arial" panose="020B0604020202020204" pitchFamily="34" charset="0"/>
              <a:buChar char="•"/>
            </a:pPr>
            <a:r>
              <a:rPr lang="en-US" b="0" dirty="0">
                <a:latin typeface="+mn-lt"/>
              </a:rPr>
              <a:t>FMs are therefore “general models” and are easily transferrable among different tasks as it has a very broad base. This broad base training allows generative AI models to work fairly well with general tasks. They do not work as well for specific tasks as traditional AI models (that were trained for specific task or tasks). However, they can be further trained with a much smaller set of labeled data for it to improve. </a:t>
            </a:r>
          </a:p>
          <a:p>
            <a:pPr marL="171450" indent="-171450">
              <a:buFont typeface="Arial" panose="020B0604020202020204" pitchFamily="34" charset="0"/>
              <a:buChar char="•"/>
            </a:pPr>
            <a:r>
              <a:rPr lang="en-US" b="0" dirty="0">
                <a:latin typeface="+mn-lt"/>
              </a:rPr>
              <a:t>An enterprise can take an existing FM (such as GPT) and specialize it for their use with much less effort. However, it is also more important to monitor for bias and drift as there is a huge base model that is much harder to understand, control, or govern. </a:t>
            </a:r>
          </a:p>
          <a:p>
            <a:pPr marL="0" indent="0">
              <a:buFont typeface="Arial" panose="020B0604020202020204" pitchFamily="34" charset="0"/>
              <a:buNone/>
            </a:pPr>
            <a:endParaRPr lang="en-US" b="0" dirty="0">
              <a:latin typeface="+mn-lt"/>
            </a:endParaRPr>
          </a:p>
          <a:p>
            <a:r>
              <a:rPr lang="en-US" b="1" dirty="0">
                <a:latin typeface="+mn-lt"/>
              </a:rPr>
              <a:t>Traditional AI</a:t>
            </a:r>
          </a:p>
          <a:p>
            <a:endParaRPr lang="en-US" b="1" dirty="0">
              <a:latin typeface="+mn-lt"/>
            </a:endParaRPr>
          </a:p>
          <a:p>
            <a:pPr marL="171450" indent="-171450">
              <a:buFont typeface="Arial" panose="020B0604020202020204" pitchFamily="34" charset="0"/>
              <a:buChar char="•"/>
            </a:pPr>
            <a:r>
              <a:rPr lang="en-US" b="0" dirty="0">
                <a:latin typeface="+mn-lt"/>
              </a:rPr>
              <a:t>These are typical machine learning (ML) and AI  models trained with a lot of labeled data. This is a human-intensive and time-consuming task.</a:t>
            </a:r>
          </a:p>
          <a:p>
            <a:pPr marL="171450" indent="-171450">
              <a:buFont typeface="Arial" panose="020B0604020202020204" pitchFamily="34" charset="0"/>
              <a:buChar char="•"/>
            </a:pPr>
            <a:r>
              <a:rPr lang="en-US" b="0" dirty="0">
                <a:latin typeface="+mn-lt"/>
              </a:rPr>
              <a:t>Training is typically supervised for best results. Users must constantly monitor, feedback, and retrain.</a:t>
            </a:r>
          </a:p>
          <a:p>
            <a:pPr marL="171450" indent="-171450">
              <a:buFont typeface="Arial" panose="020B0604020202020204" pitchFamily="34" charset="0"/>
              <a:buChar char="•"/>
            </a:pPr>
            <a:r>
              <a:rPr lang="en-US" b="0" dirty="0">
                <a:latin typeface="+mn-lt"/>
              </a:rPr>
              <a:t>Typically trained on large data sets – and they will need to be properly labeled.</a:t>
            </a:r>
          </a:p>
          <a:p>
            <a:pPr marL="171450" indent="-171450">
              <a:buFont typeface="Arial" panose="020B0604020202020204" pitchFamily="34" charset="0"/>
              <a:buChar char="•"/>
            </a:pPr>
            <a:r>
              <a:rPr lang="en-US" b="0" dirty="0">
                <a:latin typeface="+mn-lt"/>
              </a:rPr>
              <a:t>Traditional AI with labeled data is targeted for a specific task – summarizing log records to catch specific items, responding to human resource queries, and others.</a:t>
            </a:r>
          </a:p>
          <a:p>
            <a:pPr marL="171450" indent="-171450">
              <a:buFont typeface="Arial" panose="020B0604020202020204" pitchFamily="34" charset="0"/>
              <a:buChar char="•"/>
            </a:pPr>
            <a:r>
              <a:rPr lang="en-US" dirty="0">
                <a:latin typeface="+mn-lt"/>
              </a:rPr>
              <a:t>With traditional AI, clients can get transferability with their models (through a process called</a:t>
            </a:r>
            <a:r>
              <a:rPr lang="en-US" i="1" dirty="0">
                <a:latin typeface="+mn-lt"/>
              </a:rPr>
              <a:t> transfer learning</a:t>
            </a:r>
            <a:r>
              <a:rPr lang="en-US" dirty="0">
                <a:latin typeface="+mn-lt"/>
              </a:rPr>
              <a:t>) but this is a tedious task that involves re-training the entire and using newly labelled data it has not seen before. </a:t>
            </a:r>
            <a:r>
              <a:rPr lang="en-US" b="0" dirty="0">
                <a:latin typeface="+mn-lt"/>
              </a:rPr>
              <a:t>Traditional AI models, therefore, do not transfer well/easily to work with other tasks. </a:t>
            </a:r>
          </a:p>
          <a:p>
            <a:pPr marL="171450" indent="-171450">
              <a:buFont typeface="Arial" panose="020B0604020202020204" pitchFamily="34" charset="0"/>
              <a:buChar char="•"/>
            </a:pPr>
            <a:r>
              <a:rPr lang="en-US" b="0" dirty="0">
                <a:latin typeface="+mn-lt"/>
              </a:rPr>
              <a:t>For the task, the model was trained on (and for the particular enterprise) these AI models work very efficiently.</a:t>
            </a:r>
          </a:p>
          <a:p>
            <a:pPr marL="171450" indent="-171450">
              <a:buFont typeface="Arial" panose="020B0604020202020204" pitchFamily="34" charset="0"/>
              <a:buChar char="•"/>
            </a:pPr>
            <a:r>
              <a:rPr lang="en-US" b="0" dirty="0">
                <a:latin typeface="+mn-lt"/>
              </a:rPr>
              <a:t>AI model needs to be monitored for bias and drift to ensure that the model remains relevant.</a:t>
            </a:r>
          </a:p>
          <a:p>
            <a:pPr marL="0" indent="0">
              <a:buFont typeface="Arial" panose="020B0604020202020204" pitchFamily="34" charset="0"/>
              <a:buNone/>
            </a:pPr>
            <a:endParaRPr lang="en-US" b="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81446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i="0" dirty="0">
                <a:effectLst/>
                <a:latin typeface="+mn-lt"/>
              </a:rPr>
              <a:t>Fusion HCI (Hyper-Converged Infrastructure) is a system </a:t>
            </a:r>
            <a:r>
              <a:rPr lang="en-US" b="0" i="0" kern="1200" dirty="0">
                <a:effectLst/>
                <a:latin typeface="+mn-lt"/>
                <a:ea typeface="+mn-ea"/>
                <a:cs typeface="+mn-cs"/>
              </a:rPr>
              <a:t>that provides an appliance-like experience specially tailored for watsonx. Fusion HCI offers dramatic performance gain over commodity hardware and can </a:t>
            </a:r>
            <a:r>
              <a:rPr lang="en-US" b="0" i="0" kern="1200" dirty="0">
                <a:effectLst/>
                <a:latin typeface="+mn-lt"/>
                <a:ea typeface="+mn-ea"/>
                <a:cs typeface="+mn-cs"/>
                <a:sym typeface="IBM Plex Sans Light"/>
              </a:rPr>
              <a:t> accelerate queries for remote data sources.</a:t>
            </a:r>
          </a:p>
          <a:p>
            <a:endParaRPr lang="en-US" b="0" i="0" kern="1200" dirty="0">
              <a:effectLst/>
              <a:latin typeface="+mn-lt"/>
              <a:ea typeface="+mn-ea"/>
              <a:cs typeface="+mn-cs"/>
            </a:endParaRPr>
          </a:p>
          <a:p>
            <a:pPr algn="l"/>
            <a:r>
              <a:rPr lang="en-US" b="0" i="0" kern="1200" dirty="0">
                <a:effectLst/>
                <a:latin typeface="+mn-lt"/>
                <a:ea typeface="+mn-ea"/>
                <a:cs typeface="+mn-cs"/>
              </a:rPr>
              <a:t>Fusion HCI harnesses </a:t>
            </a:r>
            <a:r>
              <a:rPr lang="en-US" b="0" i="0" kern="1200" dirty="0" err="1">
                <a:effectLst/>
                <a:latin typeface="+mn-lt"/>
                <a:ea typeface="+mn-ea"/>
                <a:cs typeface="+mn-cs"/>
              </a:rPr>
              <a:t>watsonx.data's</a:t>
            </a:r>
            <a:r>
              <a:rPr lang="en-US" b="0" i="0" kern="1200" dirty="0">
                <a:effectLst/>
                <a:latin typeface="+mn-lt"/>
                <a:ea typeface="+mn-ea"/>
                <a:cs typeface="+mn-cs"/>
              </a:rPr>
              <a:t> capabilities, including databases like DB2, Netezza, and data processing tools such as Presto and Spark. It offers high-speed cache operations and up to 7x faster query performance for hybrid-cloud data sources. It also offers robust data services and backup solutions.</a:t>
            </a:r>
          </a:p>
          <a:p>
            <a:pPr algn="l"/>
            <a:endParaRPr lang="en-US" b="0" i="0" kern="1200" dirty="0">
              <a:effectLst/>
              <a:latin typeface="+mn-lt"/>
              <a:ea typeface="+mn-ea"/>
              <a:cs typeface="+mn-cs"/>
            </a:endParaRPr>
          </a:p>
          <a:p>
            <a:pPr marL="0" algn="l" defTabSz="2438522" rtl="0" eaLnBrk="1" latinLnBrk="0" hangingPunct="1">
              <a:lnSpc>
                <a:spcPct val="110000"/>
              </a:lnSpc>
              <a:spcBef>
                <a:spcPts val="0"/>
              </a:spcBef>
            </a:pPr>
            <a:r>
              <a:rPr lang="en-US" b="0" i="0" kern="1200" dirty="0">
                <a:effectLst/>
                <a:latin typeface="+mn-lt"/>
                <a:ea typeface="+mn-ea"/>
                <a:cs typeface="+mn-cs"/>
              </a:rPr>
              <a:t>The chosen storage solution is </a:t>
            </a:r>
            <a:r>
              <a:rPr lang="en-US" b="0" i="0" kern="1200" dirty="0" err="1">
                <a:effectLst/>
                <a:latin typeface="+mn-lt"/>
                <a:ea typeface="+mn-ea"/>
                <a:cs typeface="+mn-cs"/>
              </a:rPr>
              <a:t>Ceph</a:t>
            </a:r>
            <a:r>
              <a:rPr lang="en-US" b="0" i="0" kern="1200" dirty="0">
                <a:effectLst/>
                <a:latin typeface="+mn-lt"/>
                <a:ea typeface="+mn-ea"/>
                <a:cs typeface="+mn-cs"/>
              </a:rPr>
              <a:t> which is pivotal for on-premises object store data lakes. </a:t>
            </a:r>
            <a:r>
              <a:rPr lang="en-US" b="0" i="0" kern="1200" dirty="0" err="1">
                <a:effectLst/>
                <a:latin typeface="+mn-lt"/>
                <a:ea typeface="+mn-ea"/>
                <a:cs typeface="+mn-cs"/>
              </a:rPr>
              <a:t>Ceph's</a:t>
            </a:r>
            <a:r>
              <a:rPr lang="en-US" b="0" i="0" kern="1200" dirty="0">
                <a:effectLst/>
                <a:latin typeface="+mn-lt"/>
                <a:ea typeface="+mn-ea"/>
                <a:cs typeface="+mn-cs"/>
              </a:rPr>
              <a:t> design is cloud-native, self-healing, on-demand, secure, and cost-effective. It scales smoothly to meet any enterprise's growing data demands with a performance-ready setup that's easy to manage through the </a:t>
            </a:r>
            <a:r>
              <a:rPr lang="en-US" b="0" i="0" kern="1200" dirty="0" err="1">
                <a:effectLst/>
                <a:latin typeface="+mn-lt"/>
                <a:ea typeface="+mn-ea"/>
                <a:cs typeface="+mn-cs"/>
              </a:rPr>
              <a:t>Ceph</a:t>
            </a:r>
            <a:r>
              <a:rPr lang="en-US" b="0" i="0" kern="1200" dirty="0">
                <a:effectLst/>
                <a:latin typeface="+mn-lt"/>
                <a:ea typeface="+mn-ea"/>
                <a:cs typeface="+mn-cs"/>
              </a:rPr>
              <a:t> Dashboard.</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2960185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0" i="0" kern="1200" dirty="0">
                <a:solidFill>
                  <a:schemeClr val="bg1"/>
                </a:solidFill>
                <a:latin typeface="+mn-lt"/>
                <a:ea typeface="+mn-ea"/>
                <a:cs typeface="+mn-cs"/>
              </a:rPr>
              <a:t>Fusion HCI value proposition:</a:t>
            </a:r>
          </a:p>
          <a:p>
            <a:pPr marL="228600" indent="-228600">
              <a:buAutoNum type="arabicPeriod"/>
            </a:pPr>
            <a:r>
              <a:rPr lang="en-US" b="0" i="0" kern="1200" dirty="0">
                <a:solidFill>
                  <a:schemeClr val="bg1"/>
                </a:solidFill>
                <a:latin typeface="+mn-lt"/>
                <a:ea typeface="+mn-ea"/>
                <a:cs typeface="+mn-cs"/>
              </a:rPr>
              <a:t>Watsonx in a box - Fusion HCI provides a hardware architecture that is fully optimized for Watsonx. It eliminates the need for to design, prove, maintain, or even think about custom architectures and deployment models. IBM delivers a turnkey solution that just works. </a:t>
            </a:r>
          </a:p>
          <a:p>
            <a:pPr marL="228600" indent="-228600">
              <a:buAutoNum type="arabicPeriod"/>
            </a:pPr>
            <a:r>
              <a:rPr lang="en-US" b="0" i="0" kern="1200" dirty="0">
                <a:solidFill>
                  <a:schemeClr val="bg1"/>
                </a:solidFill>
                <a:latin typeface="+mn-lt"/>
                <a:ea typeface="+mn-ea"/>
                <a:cs typeface="+mn-cs"/>
              </a:rPr>
              <a:t>Time to value – With Fusion HCI clients can deploy the full solution in under a week with an automated OpenShift install. The storage comes pre-configured for running Cloud Pak for Data, streamlining the entire setup process.</a:t>
            </a:r>
          </a:p>
          <a:p>
            <a:pPr marL="228600" indent="-228600">
              <a:buAutoNum type="arabicPeriod"/>
            </a:pPr>
            <a:r>
              <a:rPr lang="en-US" b="0" i="0" kern="1200" dirty="0">
                <a:solidFill>
                  <a:schemeClr val="bg1"/>
                </a:solidFill>
                <a:latin typeface="+mn-lt"/>
                <a:ea typeface="+mn-ea"/>
                <a:cs typeface="+mn-cs"/>
              </a:rPr>
              <a:t>Simplified Day 2 UX - The platform simplifies the complexities of post-deployment with orchestrated firmware upgrades and scalable solutions, both out and up. Fusion HCI ensures an integrated experience for appliance monitoring and management, making day-to-day operations smoother and more efficient.</a:t>
            </a:r>
          </a:p>
          <a:p>
            <a:pPr marL="228600" indent="-228600">
              <a:buAutoNum type="arabicPeriod"/>
            </a:pPr>
            <a:r>
              <a:rPr lang="en-US" b="0" i="0" kern="1200" dirty="0">
                <a:solidFill>
                  <a:schemeClr val="bg1"/>
                </a:solidFill>
                <a:latin typeface="+mn-lt"/>
                <a:ea typeface="+mn-ea"/>
                <a:cs typeface="+mn-cs"/>
              </a:rPr>
              <a:t>High performance - Watsonx data storage acceleration dramatically improves query times, boosting them by 7 to 90 times the standard rate. This is supported by </a:t>
            </a:r>
            <a:r>
              <a:rPr lang="en-US" b="0" i="0" kern="1200" dirty="0" err="1">
                <a:solidFill>
                  <a:schemeClr val="bg1"/>
                </a:solidFill>
                <a:latin typeface="+mn-lt"/>
                <a:ea typeface="+mn-ea"/>
                <a:cs typeface="+mn-cs"/>
              </a:rPr>
              <a:t>NVMe</a:t>
            </a:r>
            <a:r>
              <a:rPr lang="en-US" b="0" i="0" kern="1200" dirty="0">
                <a:solidFill>
                  <a:schemeClr val="bg1"/>
                </a:solidFill>
                <a:latin typeface="+mn-lt"/>
                <a:ea typeface="+mn-ea"/>
                <a:cs typeface="+mn-cs"/>
              </a:rPr>
              <a:t> cache shared across all query engines and nodes, with a dedicated 100 GbE storage network, ensuring that your data handling is not just fast, but lightning-fast.</a:t>
            </a:r>
          </a:p>
          <a:p>
            <a:pPr marL="228600" indent="-228600">
              <a:buAutoNum type="arabicPeriod"/>
            </a:pPr>
            <a:r>
              <a:rPr lang="en-US" b="0" i="0" kern="1200" dirty="0">
                <a:solidFill>
                  <a:schemeClr val="bg1"/>
                </a:solidFill>
                <a:latin typeface="+mn-lt"/>
                <a:ea typeface="+mn-ea"/>
                <a:cs typeface="+mn-cs"/>
              </a:rPr>
              <a:t>Enterprise ready – Fusion HCI offers highly available storage and networking, robust backup and restore capabilities, and comprehensive disaster recovery options. </a:t>
            </a:r>
          </a:p>
          <a:p>
            <a:pPr marL="228600" indent="-228600">
              <a:buAutoNum type="arabicPeriod"/>
            </a:pPr>
            <a:r>
              <a:rPr lang="en-US" b="0" i="0" kern="1200" dirty="0">
                <a:solidFill>
                  <a:schemeClr val="bg1"/>
                </a:solidFill>
                <a:latin typeface="+mn-lt"/>
                <a:ea typeface="+mn-ea"/>
                <a:cs typeface="+mn-cs"/>
              </a:rPr>
              <a:t>Service and Support – IBM provides with Expert Labs installation, a dedicated technical account manager, and a concierge service that aids in the adoption and ongoing management of the solution. It's a comprehensive package providing a single point of entry into IBM for the entire solution.</a:t>
            </a:r>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DF811066-0135-4CAA-8AD4-89A97190AC00}"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372378"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312763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Link - </a:t>
            </a:r>
            <a:r>
              <a:rPr lang="en-US" sz="1000" b="0" i="0" u="sng" dirty="0">
                <a:solidFill>
                  <a:srgbClr val="0D62FE"/>
                </a:solidFill>
                <a:effectLst/>
                <a:highlight>
                  <a:srgbClr val="FFFFFF"/>
                </a:highlight>
                <a:latin typeface="+mn-lt"/>
              </a:rPr>
              <a:t>https://</a:t>
            </a:r>
            <a:r>
              <a:rPr lang="en-US" sz="1000" b="0" i="0" u="sng" dirty="0" err="1">
                <a:solidFill>
                  <a:srgbClr val="0D62FE"/>
                </a:solidFill>
                <a:effectLst/>
                <a:highlight>
                  <a:srgbClr val="FFFFFF"/>
                </a:highlight>
                <a:latin typeface="+mn-lt"/>
              </a:rPr>
              <a:t>ibm.seismic.com</a:t>
            </a:r>
            <a:r>
              <a:rPr lang="en-US" sz="1000" b="0" i="0" u="sng" dirty="0">
                <a:solidFill>
                  <a:srgbClr val="0D62FE"/>
                </a:solidFill>
                <a:effectLst/>
                <a:highlight>
                  <a:srgbClr val="FFFFFF"/>
                </a:highlight>
                <a:latin typeface="+mn-lt"/>
              </a:rPr>
              <a:t>/Link/Content/DChT7j7jjTMCHGMMX3BDfM8qQ6b3</a:t>
            </a:r>
            <a:endParaRPr lang="en-US" sz="1000" u="sng" dirty="0">
              <a:solidFill>
                <a:srgbClr val="0D62FE"/>
              </a:solidFill>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dirty="0"/>
          </a:p>
        </p:txBody>
      </p:sp>
    </p:spTree>
    <p:extLst>
      <p:ext uri="{BB962C8B-B14F-4D97-AF65-F5344CB8AC3E}">
        <p14:creationId xmlns:p14="http://schemas.microsoft.com/office/powerpoint/2010/main" val="2395694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This self-explanatory slide does not require speaker notes.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3575681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This slide illustrates why generative AI built on foundation models provide advantages over traditional AI.</a:t>
            </a:r>
          </a:p>
          <a:p>
            <a:endParaRPr lang="en-US" dirty="0">
              <a:latin typeface="+mn-lt"/>
            </a:endParaRPr>
          </a:p>
          <a:p>
            <a:r>
              <a:rPr lang="en-US" b="1" dirty="0">
                <a:latin typeface="+mn-lt"/>
              </a:rPr>
              <a:t>On the left is how traditional AI is built.</a:t>
            </a:r>
          </a:p>
          <a:p>
            <a:endParaRPr lang="en-US" b="1" dirty="0">
              <a:latin typeface="+mn-lt"/>
            </a:endParaRPr>
          </a:p>
          <a:p>
            <a:pPr marL="0" indent="0">
              <a:buFont typeface="Arial" panose="020B0604020202020204" pitchFamily="34" charset="0"/>
              <a:buNone/>
            </a:pPr>
            <a:r>
              <a:rPr lang="en-US" dirty="0">
                <a:latin typeface="+mn-lt"/>
              </a:rPr>
              <a:t>Traditional Ai requires:</a:t>
            </a:r>
            <a:br>
              <a:rPr lang="en-US" dirty="0">
                <a:latin typeface="+mn-lt"/>
              </a:rPr>
            </a:br>
            <a:endParaRPr lang="en-US" dirty="0">
              <a:latin typeface="+mn-lt"/>
            </a:endParaRPr>
          </a:p>
          <a:p>
            <a:pPr marL="171450" indent="-171450">
              <a:buFont typeface="Arial" panose="020B0604020202020204" pitchFamily="34" charset="0"/>
              <a:buChar char="•"/>
            </a:pPr>
            <a:r>
              <a:rPr lang="en-US" dirty="0">
                <a:latin typeface="+mn-lt"/>
              </a:rPr>
              <a:t>Individual siloed models. For every task, a particular AI model is typically built on a particular set of labeled data. </a:t>
            </a:r>
          </a:p>
          <a:p>
            <a:pPr marL="171450" indent="-171450">
              <a:buFont typeface="Arial" panose="020B0604020202020204" pitchFamily="34" charset="0"/>
              <a:buChar char="•"/>
            </a:pPr>
            <a:r>
              <a:rPr lang="en-US" dirty="0">
                <a:latin typeface="+mn-lt"/>
              </a:rPr>
              <a:t>Task-specific training for each model and its training is not generally transferable (at least not easily without re-training with a completely different set of data). It can be very time-consuming when there are a lot of tasks (even if they are somewhat similar)</a:t>
            </a:r>
          </a:p>
          <a:p>
            <a:pPr marL="171450" indent="-171450">
              <a:buFont typeface="Arial" panose="020B0604020202020204" pitchFamily="34" charset="0"/>
              <a:buChar char="•"/>
            </a:pPr>
            <a:r>
              <a:rPr lang="en-US" dirty="0">
                <a:latin typeface="+mn-lt"/>
              </a:rPr>
              <a:t>Lots of human effort and cost is spent on labeling data alone.</a:t>
            </a:r>
          </a:p>
          <a:p>
            <a:pPr marL="171450" indent="-171450">
              <a:buFont typeface="Arial" panose="020B0604020202020204" pitchFamily="34" charset="0"/>
              <a:buChar cha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latin typeface="+mn-lt"/>
              </a:rPr>
              <a:t>Given that an enterprise will require hundreds to thousands of automated tasks, this is very expensive and is often why AI adoption stalls from incubation to production.</a:t>
            </a:r>
          </a:p>
          <a:p>
            <a:pPr marL="171450" indent="-171450">
              <a:buFont typeface="Arial" panose="020B0604020202020204" pitchFamily="34" charset="0"/>
              <a:buChar char="•"/>
            </a:pPr>
            <a:endParaRPr lang="en-US" dirty="0">
              <a:latin typeface="+mn-lt"/>
            </a:endParaRPr>
          </a:p>
          <a:p>
            <a:pPr marL="0" indent="0">
              <a:buFont typeface="Arial" panose="020B0604020202020204" pitchFamily="34" charset="0"/>
              <a:buNone/>
            </a:pPr>
            <a:r>
              <a:rPr lang="en-US" b="1" dirty="0">
                <a:latin typeface="+mn-lt"/>
              </a:rPr>
              <a:t>On the right is how generative AI is built.</a:t>
            </a:r>
          </a:p>
          <a:p>
            <a:pPr marL="171450" indent="-171450">
              <a:buFont typeface="Arial" panose="020B0604020202020204" pitchFamily="34" charset="0"/>
              <a:buChar char="•"/>
            </a:pPr>
            <a:endParaRPr lang="en-US" b="1" dirty="0">
              <a:latin typeface="+mn-lt"/>
            </a:endParaRPr>
          </a:p>
          <a:p>
            <a:pPr marL="0" indent="0">
              <a:buFont typeface="Arial" panose="020B0604020202020204" pitchFamily="34" charset="0"/>
              <a:buNone/>
            </a:pPr>
            <a:r>
              <a:rPr lang="en-US" b="0" dirty="0">
                <a:latin typeface="+mn-lt"/>
              </a:rPr>
              <a:t>Unlike traditional AI, foundation </a:t>
            </a:r>
            <a:r>
              <a:rPr lang="en-US" dirty="0">
                <a:latin typeface="+mn-lt"/>
              </a:rPr>
              <a:t>m</a:t>
            </a:r>
            <a:r>
              <a:rPr lang="en-US" b="0" dirty="0">
                <a:latin typeface="+mn-lt"/>
              </a:rPr>
              <a:t>odels (FMs) do not begin with labeled data but are pre-trained on massive amounts of data. Specifically:</a:t>
            </a:r>
            <a:br>
              <a:rPr lang="en-US" b="0" dirty="0">
                <a:latin typeface="+mn-lt"/>
              </a:rPr>
            </a:br>
            <a:endParaRPr lang="en-US" b="0" dirty="0">
              <a:latin typeface="+mn-lt"/>
            </a:endParaRPr>
          </a:p>
          <a:p>
            <a:pPr marL="171450" indent="-171450">
              <a:buFont typeface="Arial" panose="020B0604020202020204" pitchFamily="34" charset="0"/>
              <a:buChar char="•"/>
            </a:pPr>
            <a:r>
              <a:rPr lang="en-US" b="0" dirty="0">
                <a:latin typeface="+mn-lt"/>
              </a:rPr>
              <a:t>Instead of building each model for a specific task, FMs are massive multi-tasking models that can be applied to many different tasks. </a:t>
            </a:r>
          </a:p>
          <a:p>
            <a:pPr marL="171450" indent="-171450">
              <a:buFont typeface="Arial" panose="020B0604020202020204" pitchFamily="34" charset="0"/>
              <a:buChar char="•"/>
            </a:pPr>
            <a:r>
              <a:rPr lang="en-US" b="0" dirty="0">
                <a:latin typeface="+mn-lt"/>
              </a:rPr>
              <a:t>FMs are adaptable with little or no training to support a multitude of different tasks.</a:t>
            </a:r>
          </a:p>
          <a:p>
            <a:pPr marL="171450" indent="-171450">
              <a:buFont typeface="Arial" panose="020B0604020202020204" pitchFamily="34" charset="0"/>
              <a:buChar char="•"/>
            </a:pPr>
            <a:r>
              <a:rPr lang="en-US" b="0" dirty="0">
                <a:latin typeface="+mn-lt"/>
              </a:rPr>
              <a:t>These models are pre-trained and require no supervision. Due to the amount of data used, training massive FMs may require a lot of Graphical Processing Units (GPUs) and memory, but FMs do not need the large and costly human capital required to come up with specific labeled data for various tasks.</a:t>
            </a:r>
          </a:p>
          <a:p>
            <a:pPr marL="171450" indent="-171450">
              <a:buFont typeface="Arial" panose="020B0604020202020204" pitchFamily="34" charset="0"/>
              <a:buChar char="•"/>
            </a:pPr>
            <a:r>
              <a:rPr lang="en-US" b="0" dirty="0">
                <a:latin typeface="+mn-lt"/>
              </a:rPr>
              <a:t>FM models:</a:t>
            </a:r>
            <a:br>
              <a:rPr lang="en-US" b="0" dirty="0">
                <a:latin typeface="+mn-lt"/>
              </a:rPr>
            </a:br>
            <a:endParaRPr lang="en-US" b="0" dirty="0">
              <a:latin typeface="+mn-lt"/>
            </a:endParaRPr>
          </a:p>
          <a:p>
            <a:pPr marL="637140" lvl="1" indent="-171450">
              <a:buFont typeface="Arial" panose="020B0604020202020204" pitchFamily="34" charset="0"/>
              <a:buChar char="•"/>
            </a:pPr>
            <a:r>
              <a:rPr lang="en-US" b="0" dirty="0">
                <a:latin typeface="+mn-lt"/>
              </a:rPr>
              <a:t>Are built to be very capable as is. These can be used to support many lower-level, less specific AI tasks.</a:t>
            </a:r>
          </a:p>
          <a:p>
            <a:pPr marL="637140" lvl="1" indent="-171450">
              <a:buFont typeface="Arial" panose="020B0604020202020204" pitchFamily="34" charset="0"/>
              <a:buChar char="•"/>
            </a:pPr>
            <a:r>
              <a:rPr lang="en-US" b="0" dirty="0">
                <a:latin typeface="+mn-lt"/>
              </a:rPr>
              <a:t>Allow clients to modify the prompt to optimize and train the model on desired behavior and output</a:t>
            </a:r>
          </a:p>
          <a:p>
            <a:pPr marL="637140" lvl="1" indent="-171450">
              <a:buFont typeface="Arial" panose="020B0604020202020204" pitchFamily="34" charset="0"/>
              <a:buChar char="•"/>
            </a:pPr>
            <a:r>
              <a:rPr lang="en-US" b="0" dirty="0">
                <a:latin typeface="+mn-lt"/>
              </a:rPr>
              <a:t>Can also be domain-specific, such as models built on financial data, cybersecurity data, geospatial data, etc. These are much more capable of supporting more specific tasks – again, without much intervention or input. IBM plans to provide these domain-specific models based on the best sets of data available. </a:t>
            </a:r>
          </a:p>
          <a:p>
            <a:pPr marL="637140" lvl="1" indent="-171450">
              <a:buFont typeface="Arial" panose="020B0604020202020204" pitchFamily="34" charset="0"/>
              <a:buChar char="•"/>
            </a:pPr>
            <a:r>
              <a:rPr lang="en-US" b="0" dirty="0">
                <a:latin typeface="+mn-lt"/>
              </a:rPr>
              <a:t>Generative AI platforms (such as IBM </a:t>
            </a:r>
            <a:r>
              <a:rPr lang="en-US" b="1" dirty="0">
                <a:latin typeface="+mn-lt"/>
              </a:rPr>
              <a:t>watsonx.ai</a:t>
            </a:r>
            <a:r>
              <a:rPr lang="en-US" dirty="0">
                <a:latin typeface="+mn-lt"/>
              </a:rPr>
              <a:t>) </a:t>
            </a:r>
            <a:r>
              <a:rPr lang="en-US" b="0" dirty="0">
                <a:latin typeface="+mn-lt"/>
              </a:rPr>
              <a:t>typically offer a </a:t>
            </a:r>
            <a:r>
              <a:rPr lang="en-US" dirty="0">
                <a:latin typeface="+mn-lt"/>
              </a:rPr>
              <a:t>selection of FMs (open-source and proprietary)</a:t>
            </a:r>
            <a:br>
              <a:rPr lang="en-US" dirty="0">
                <a:latin typeface="+mn-lt"/>
              </a:rPr>
            </a:br>
            <a:endParaRPr lang="en-US" dirty="0">
              <a:latin typeface="+mn-lt"/>
            </a:endParaRPr>
          </a:p>
          <a:p>
            <a:pPr marL="171450" indent="-171450">
              <a:buFont typeface="Arial" panose="020B0604020202020204" pitchFamily="34" charset="0"/>
              <a:buChar char="•"/>
            </a:pPr>
            <a:r>
              <a:rPr lang="en-US" b="0" dirty="0">
                <a:latin typeface="+mn-lt"/>
              </a:rPr>
              <a:t>FM models support many tasks that are either not possible or much more difficult to achieve with traditional AI. They provide enhanced capabilities for many Natural Language Processing (NLP) tasks (up to 70% reduction </a:t>
            </a:r>
            <a:r>
              <a:rPr lang="en-US" dirty="0">
                <a:latin typeface="+mn-lt"/>
              </a:rPr>
              <a:t>in certain tasks)</a:t>
            </a:r>
            <a:r>
              <a:rPr lang="en-US" b="0" dirty="0">
                <a:latin typeface="+mn-lt"/>
              </a:rPr>
              <a:t> such as:</a:t>
            </a:r>
            <a:br>
              <a:rPr lang="en-US" b="0" dirty="0">
                <a:latin typeface="+mn-lt"/>
              </a:rPr>
            </a:br>
            <a:endParaRPr lang="en-US" b="0" dirty="0">
              <a:latin typeface="+mn-lt"/>
            </a:endParaRPr>
          </a:p>
          <a:p>
            <a:pPr marL="637140" lvl="1" indent="-171450"/>
            <a:r>
              <a:rPr lang="en-US" dirty="0">
                <a:latin typeface="+mn-lt"/>
              </a:rPr>
              <a:t>Summarization of text</a:t>
            </a:r>
          </a:p>
          <a:p>
            <a:pPr marL="637140" lvl="1" indent="-171450"/>
            <a:r>
              <a:rPr lang="en-US" b="0" dirty="0">
                <a:latin typeface="+mn-lt"/>
              </a:rPr>
              <a:t>Conversational knowledge</a:t>
            </a:r>
          </a:p>
          <a:p>
            <a:pPr marL="637140" lvl="1" indent="-171450"/>
            <a:r>
              <a:rPr lang="en-US" dirty="0">
                <a:latin typeface="+mn-lt"/>
              </a:rPr>
              <a:t>Content generation (email, etc.).</a:t>
            </a:r>
          </a:p>
          <a:p>
            <a:pPr marL="637140" lvl="1" indent="-171450"/>
            <a:r>
              <a:rPr lang="en-US" b="0" dirty="0">
                <a:latin typeface="+mn-lt"/>
              </a:rPr>
              <a:t>Question answering</a:t>
            </a:r>
          </a:p>
          <a:p>
            <a:pPr marL="0" indent="0">
              <a:buFont typeface="Arial" panose="020B0604020202020204" pitchFamily="34" charset="0"/>
              <a:buNone/>
            </a:pPr>
            <a:endParaRPr lang="en-US" b="0" dirty="0">
              <a:latin typeface="+mn-lt"/>
            </a:endParaRPr>
          </a:p>
          <a:p>
            <a:pPr marL="0" indent="0">
              <a:buFont typeface="Arial" panose="020B0604020202020204" pitchFamily="34" charset="0"/>
              <a:buNone/>
            </a:pPr>
            <a:r>
              <a:rPr lang="en-US" b="0" dirty="0">
                <a:latin typeface="+mn-lt"/>
              </a:rPr>
              <a:t>Clients can customize and train their FMs with their own data to support the specifics they require (for example, unique business terms and proprietary data). </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b="0" dirty="0">
                <a:latin typeface="+mn-lt"/>
              </a:rPr>
              <a:t>With IBM </a:t>
            </a:r>
            <a:r>
              <a:rPr lang="en-US" b="1" dirty="0">
                <a:latin typeface="+mn-lt"/>
              </a:rPr>
              <a:t>watsonx.ai</a:t>
            </a:r>
            <a:r>
              <a:rPr lang="en-US" b="0" dirty="0">
                <a:latin typeface="+mn-lt"/>
              </a:rPr>
              <a:t>, clients always own the data and any model they train. The key takeaways are that FMs:</a:t>
            </a:r>
            <a:br>
              <a:rPr lang="en-US" b="0" dirty="0">
                <a:latin typeface="+mn-lt"/>
              </a:rPr>
            </a:br>
            <a:endParaRPr lang="en-US" b="0" dirty="0">
              <a:latin typeface="+mn-lt"/>
            </a:endParaRPr>
          </a:p>
          <a:p>
            <a:pPr marL="637140" lvl="1" indent="-171450">
              <a:buFont typeface="Arial" panose="020B0604020202020204" pitchFamily="34" charset="0"/>
              <a:buChar char="•"/>
            </a:pPr>
            <a:r>
              <a:rPr lang="en-US" b="0" dirty="0">
                <a:latin typeface="+mn-lt"/>
              </a:rPr>
              <a:t>Take </a:t>
            </a:r>
            <a:r>
              <a:rPr lang="en-US" b="1" dirty="0">
                <a:latin typeface="+mn-lt"/>
              </a:rPr>
              <a:t>much fewer </a:t>
            </a:r>
            <a:r>
              <a:rPr lang="en-US" b="0" dirty="0">
                <a:latin typeface="+mn-lt"/>
              </a:rPr>
              <a:t>resources and labeled data to train (versus traditional AI)</a:t>
            </a:r>
          </a:p>
          <a:p>
            <a:pPr marL="637140" lvl="1" indent="-171450">
              <a:buFont typeface="Arial" panose="020B0604020202020204" pitchFamily="34" charset="0"/>
              <a:buChar char="•"/>
            </a:pPr>
            <a:r>
              <a:rPr lang="en-US" b="0" dirty="0">
                <a:latin typeface="+mn-lt"/>
              </a:rPr>
              <a:t>Can be easily used for multiple, similar tasks with no training, or with very little training, via a different set of labeled data.</a:t>
            </a:r>
          </a:p>
          <a:p>
            <a:pPr marL="637140" lvl="1" indent="-171450">
              <a:buFont typeface="Arial" panose="020B0604020202020204" pitchFamily="34" charset="0"/>
              <a:buChar char="•"/>
            </a:pPr>
            <a:r>
              <a:rPr lang="en-US" b="0" dirty="0">
                <a:latin typeface="+mn-lt"/>
              </a:rPr>
              <a:t>Help clients turn around new AI models based much quicker, with a lot less overhead than ever before.</a:t>
            </a:r>
          </a:p>
          <a:p>
            <a:pPr marL="637140" lvl="1" indent="-171450">
              <a:buFont typeface="Arial" panose="020B0604020202020204" pitchFamily="34" charset="0"/>
              <a:buChar char="•"/>
            </a:pPr>
            <a:r>
              <a:rPr lang="en-US" dirty="0">
                <a:latin typeface="+mn-lt"/>
              </a:rPr>
              <a:t>C</a:t>
            </a:r>
            <a:r>
              <a:rPr lang="en-US" b="0" dirty="0">
                <a:latin typeface="+mn-lt"/>
              </a:rPr>
              <a:t>an be trained with the business’s data, and </a:t>
            </a:r>
            <a:r>
              <a:rPr lang="en-US" dirty="0">
                <a:latin typeface="+mn-lt"/>
              </a:rPr>
              <a:t>they</a:t>
            </a:r>
            <a:r>
              <a:rPr lang="en-US" b="0" dirty="0">
                <a:latin typeface="+mn-lt"/>
              </a:rPr>
              <a:t> can provide true differentiation based on the quality of domain-specific data. </a:t>
            </a: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4156433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Even though generative AI is relatively new, the widespread popularity of </a:t>
            </a:r>
            <a:r>
              <a:rPr lang="en-US" b="0" dirty="0" err="1">
                <a:latin typeface="+mn-lt"/>
              </a:rPr>
              <a:t>ChatGPT</a:t>
            </a:r>
            <a:r>
              <a:rPr lang="en-US" b="0" dirty="0">
                <a:latin typeface="+mn-lt"/>
              </a:rPr>
              <a:t> has </a:t>
            </a:r>
            <a:r>
              <a:rPr lang="en-US" kern="100" dirty="0">
                <a:effectLst/>
                <a:latin typeface="+mn-lt"/>
                <a:ea typeface="Calibri" panose="020F0502020204030204" pitchFamily="34" charset="0"/>
                <a:cs typeface="Times New Roman" panose="02020603050405020304" pitchFamily="18" charset="0"/>
              </a:rPr>
              <a:t>created significant interest in the notion of large language models (LLMs) and foundation </a:t>
            </a:r>
            <a:r>
              <a:rPr lang="en-US" kern="100" dirty="0">
                <a:latin typeface="+mn-lt"/>
                <a:ea typeface="Calibri" panose="020F0502020204030204" pitchFamily="34" charset="0"/>
                <a:cs typeface="Times New Roman" panose="02020603050405020304" pitchFamily="18" charset="0"/>
              </a:rPr>
              <a:t>m</a:t>
            </a:r>
            <a:r>
              <a:rPr lang="en-US" kern="100" dirty="0">
                <a:effectLst/>
                <a:latin typeface="+mn-lt"/>
                <a:ea typeface="Calibri" panose="020F0502020204030204" pitchFamily="34" charset="0"/>
                <a:cs typeface="Times New Roman" panose="02020603050405020304" pitchFamily="18" charset="0"/>
              </a:rPr>
              <a:t>odels (FM) and what they can do. It took quite some time for enterprises to start moving towards traditional AI. In contrast, generative AI has a massive early adoption: 81% of enterprises are already working with, or planning to leverage, FM and to adopt generative AI in their use cases and workflow.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100" dirty="0">
                <a:effectLst/>
                <a:latin typeface="+mn-lt"/>
                <a:ea typeface="Calibri" panose="020F0502020204030204" pitchFamily="34" charset="0"/>
                <a:cs typeface="Times New Roman" panose="02020603050405020304" pitchFamily="18" charset="0"/>
              </a:rPr>
              <a:t>Moreover:</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i="0" kern="100" dirty="0" err="1">
                <a:solidFill>
                  <a:schemeClr val="bg1"/>
                </a:solidFill>
                <a:effectLst/>
                <a:latin typeface="+mn-lt"/>
                <a:ea typeface="Calibri" panose="020F0502020204030204" pitchFamily="34" charset="0"/>
                <a:cs typeface="Times New Roman" panose="02020603050405020304" pitchFamily="18" charset="0"/>
              </a:rPr>
              <a:t>Mckinsey’s</a:t>
            </a:r>
            <a:r>
              <a:rPr lang="en-US" b="0" i="0" kern="100" dirty="0">
                <a:solidFill>
                  <a:schemeClr val="bg1"/>
                </a:solidFill>
                <a:effectLst/>
                <a:latin typeface="+mn-lt"/>
                <a:ea typeface="Calibri" panose="020F0502020204030204" pitchFamily="34" charset="0"/>
                <a:cs typeface="Times New Roman" panose="02020603050405020304" pitchFamily="18" charset="0"/>
              </a:rPr>
              <a:t> latest research has indicated </a:t>
            </a:r>
            <a:r>
              <a:rPr lang="en-US" b="0" i="0" kern="100" dirty="0">
                <a:solidFill>
                  <a:schemeClr val="bg1"/>
                </a:solidFill>
                <a:effectLst/>
                <a:latin typeface="+mn-lt"/>
                <a:cs typeface="Times New Roman" panose="02020603050405020304" pitchFamily="18" charset="0"/>
              </a:rPr>
              <a:t>that generative AI could add the equivalent of $2.6 trillion to $4.4 trillion annually across the 63 use cases they analyzed.</a:t>
            </a:r>
            <a:endParaRPr lang="en-US" b="0" i="0" kern="100" dirty="0">
              <a:solidFill>
                <a:schemeClr val="bg1"/>
              </a:solidFill>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kern="100" dirty="0">
                <a:effectLst/>
                <a:latin typeface="+mn-lt"/>
                <a:ea typeface="Calibri" panose="020F0502020204030204" pitchFamily="34" charset="0"/>
                <a:cs typeface="Times New Roman" panose="02020603050405020304" pitchFamily="18" charset="0"/>
              </a:rPr>
              <a:t>Scale Zeitgeist 2023 AI Readiness Report shows that with the companies they reviewed, 21% have generative AI models in production; 29% are experimenting with generative AI and another 31% planning to work with generative AI models; a total of 81% are either working with or planning to work with generative AI models.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Goldman Sachs has estimated that generative AI will have a very deep economical impact – raising global Gross Domestic Product (GDP) by 7% within 10 years – which reflects its huge potential.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effectLst/>
                <a:latin typeface="+mn-lt"/>
                <a:ea typeface="Calibri" panose="020F0502020204030204" pitchFamily="34" charset="0"/>
                <a:cs typeface="Times New Roman" panose="02020603050405020304" pitchFamily="18" charset="0"/>
              </a:rPr>
              <a:t>Gartner predicts that around 70% </a:t>
            </a:r>
            <a:r>
              <a:rPr lang="en-US" b="0" i="0" dirty="0">
                <a:solidFill>
                  <a:srgbClr val="1F1F1F"/>
                </a:solidFill>
                <a:effectLst/>
                <a:highlight>
                  <a:srgbClr val="FFFFFF"/>
                </a:highlight>
                <a:latin typeface="+mn-lt"/>
              </a:rPr>
              <a:t>of independent software vendors (ISVs) will have embedded </a:t>
            </a:r>
            <a:r>
              <a:rPr lang="en-US" b="0" i="0" dirty="0" err="1">
                <a:solidFill>
                  <a:srgbClr val="1F1F1F"/>
                </a:solidFill>
                <a:effectLst/>
                <a:highlight>
                  <a:srgbClr val="FFFFFF"/>
                </a:highlight>
                <a:latin typeface="+mn-lt"/>
              </a:rPr>
              <a:t>GenAI</a:t>
            </a:r>
            <a:r>
              <a:rPr lang="en-US" b="0" i="0" dirty="0">
                <a:solidFill>
                  <a:srgbClr val="1F1F1F"/>
                </a:solidFill>
                <a:effectLst/>
                <a:highlight>
                  <a:srgbClr val="FFFFFF"/>
                </a:highlight>
                <a:latin typeface="+mn-lt"/>
              </a:rPr>
              <a:t> capabilities in their enterprise applications </a:t>
            </a:r>
            <a:r>
              <a:rPr lang="en-US" b="0" i="0" dirty="0">
                <a:solidFill>
                  <a:srgbClr val="040C28"/>
                </a:solidFill>
                <a:effectLst/>
                <a:latin typeface="+mn-lt"/>
              </a:rPr>
              <a:t>by 2026</a:t>
            </a:r>
            <a:r>
              <a:rPr lang="en-US" b="0" i="0" dirty="0">
                <a:solidFill>
                  <a:srgbClr val="1F1F1F"/>
                </a:solidFill>
                <a:effectLst/>
                <a:highlight>
                  <a:srgbClr val="FFFFFF"/>
                </a:highlight>
                <a:latin typeface="+mn-lt"/>
              </a:rPr>
              <a:t>, a major jump from fewer than 1% today</a:t>
            </a:r>
            <a:endParaRPr lang="en-US" kern="100" dirty="0">
              <a:effectLst/>
              <a:latin typeface="+mn-lt"/>
              <a:ea typeface="Calibri" panose="020F0502020204030204" pitchFamily="34" charset="0"/>
              <a:cs typeface="Times New Roman" panose="02020603050405020304" pitchFamily="18" charset="0"/>
            </a:endParaRPr>
          </a:p>
          <a:p>
            <a:endParaRPr lang="en-US" kern="100" dirty="0">
              <a:effectLst/>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0000"/>
                </a:solidFill>
                <a:latin typeface="+mn-lt"/>
                <a:ea typeface="+mn-ea"/>
                <a:cs typeface="+mn-cs"/>
              </a:rPr>
              <a:t>All these data point to the extremely high adoption trend for generative AI.</a:t>
            </a:r>
            <a:endParaRPr lang="en-US" kern="0" dirty="0">
              <a:latin typeface="+mn-lt"/>
            </a:endParaRPr>
          </a:p>
          <a:p>
            <a:endParaRPr lang="en-US" kern="100" dirty="0">
              <a:effectLst/>
              <a:latin typeface="+mn-lt"/>
              <a:ea typeface="Calibri" panose="020F0502020204030204" pitchFamily="34" charset="0"/>
              <a:cs typeface="Times New Roman" panose="02020603050405020304" pitchFamily="18" charset="0"/>
            </a:endParaRPr>
          </a:p>
          <a:p>
            <a:r>
              <a:rPr lang="en-US" kern="100" dirty="0">
                <a:effectLst/>
                <a:latin typeface="+mn-lt"/>
                <a:ea typeface="Calibri" panose="020F0502020204030204" pitchFamily="34" charset="0"/>
                <a:cs typeface="Times New Roman" panose="02020603050405020304" pitchFamily="18" charset="0"/>
              </a:rPr>
              <a:t>It’s great for consumer applications and there are some business applications it will help too, but </a:t>
            </a:r>
            <a:r>
              <a:rPr lang="en-US" kern="100" dirty="0">
                <a:latin typeface="+mn-lt"/>
                <a:ea typeface="Calibri" panose="020F0502020204030204" pitchFamily="34" charset="0"/>
                <a:cs typeface="Times New Roman" panose="02020603050405020304" pitchFamily="18" charset="0"/>
              </a:rPr>
              <a:t>the discussion should</a:t>
            </a:r>
            <a:r>
              <a:rPr lang="en-US" kern="100" dirty="0">
                <a:effectLst/>
                <a:latin typeface="+mn-lt"/>
                <a:ea typeface="Calibri" panose="020F0502020204030204" pitchFamily="34" charset="0"/>
                <a:cs typeface="Times New Roman" panose="02020603050405020304" pitchFamily="18" charset="0"/>
              </a:rPr>
              <a:t> really be about what is the technology that's going to help businesses move forward.</a:t>
            </a:r>
          </a:p>
          <a:p>
            <a:endParaRPr lang="en-US" b="1" dirty="0">
              <a:latin typeface="+mn-lt"/>
            </a:endParaRPr>
          </a:p>
          <a:p>
            <a:r>
              <a:rPr lang="en-US" b="1" dirty="0">
                <a:latin typeface="+mn-lt"/>
              </a:rPr>
              <a:t>Sources:</a:t>
            </a:r>
          </a:p>
          <a:p>
            <a:endParaRPr lang="en-US" b="1" dirty="0">
              <a:latin typeface="+mn-lt"/>
            </a:endParaRPr>
          </a:p>
          <a:p>
            <a:pPr marL="171450" indent="-171450">
              <a:buFont typeface="Arial" panose="020B0604020202020204" pitchFamily="34" charset="0"/>
              <a:buChar char="•"/>
            </a:pPr>
            <a:r>
              <a:rPr lang="en-US" b="0" i="0" kern="1200" dirty="0">
                <a:solidFill>
                  <a:srgbClr val="000000"/>
                </a:solidFill>
                <a:effectLst/>
                <a:latin typeface="+mn-lt"/>
                <a:ea typeface="+mn-ea"/>
                <a:cs typeface="+mn-cs"/>
              </a:rPr>
              <a:t>Mckinsey on generative AI’s trillion-dollar contribution: </a:t>
            </a:r>
            <a:r>
              <a:rPr lang="en-US" b="0" i="0" u="sng" kern="1200" dirty="0">
                <a:solidFill>
                  <a:srgbClr val="0D62FE"/>
                </a:solidFill>
                <a:effectLst/>
                <a:latin typeface="+mn-lt"/>
                <a:ea typeface="+mn-ea"/>
                <a:cs typeface="+mn-cs"/>
              </a:rPr>
              <a:t>https://</a:t>
            </a:r>
            <a:r>
              <a:rPr lang="en-US" b="0" i="0" u="sng" kern="1200" dirty="0" err="1">
                <a:solidFill>
                  <a:srgbClr val="0D62FE"/>
                </a:solidFill>
                <a:effectLst/>
                <a:latin typeface="+mn-lt"/>
                <a:ea typeface="+mn-ea"/>
                <a:cs typeface="+mn-cs"/>
              </a:rPr>
              <a:t>www.mckinsey.com</a:t>
            </a:r>
            <a:r>
              <a:rPr lang="en-US" b="0" i="0" u="sng" kern="1200" dirty="0">
                <a:solidFill>
                  <a:srgbClr val="0D62FE"/>
                </a:solidFill>
                <a:effectLst/>
                <a:latin typeface="+mn-lt"/>
                <a:ea typeface="+mn-ea"/>
                <a:cs typeface="+mn-cs"/>
              </a:rPr>
              <a:t>/capabilities/</a:t>
            </a:r>
            <a:r>
              <a:rPr lang="en-US" b="0" i="0" u="sng" kern="1200" dirty="0" err="1">
                <a:solidFill>
                  <a:srgbClr val="0D62FE"/>
                </a:solidFill>
                <a:effectLst/>
                <a:latin typeface="+mn-lt"/>
                <a:ea typeface="+mn-ea"/>
                <a:cs typeface="+mn-cs"/>
              </a:rPr>
              <a:t>mckinsey</a:t>
            </a:r>
            <a:r>
              <a:rPr lang="en-US" b="0" i="0" u="sng" kern="1200" dirty="0">
                <a:solidFill>
                  <a:srgbClr val="0D62FE"/>
                </a:solidFill>
                <a:effectLst/>
                <a:latin typeface="+mn-lt"/>
                <a:ea typeface="+mn-ea"/>
                <a:cs typeface="+mn-cs"/>
              </a:rPr>
              <a:t>-digital/our-insights/the-economic-potential-of-generative-ai-the-next-productivity-frontier#key-insights</a:t>
            </a:r>
          </a:p>
          <a:p>
            <a:pPr marL="171450" indent="-171450">
              <a:buFont typeface="Arial" panose="020B0604020202020204" pitchFamily="34" charset="0"/>
              <a:buChar char="•"/>
            </a:pPr>
            <a:r>
              <a:rPr lang="en-US" dirty="0">
                <a:latin typeface="+mn-lt"/>
              </a:rPr>
              <a:t>Goldman Sacks on </a:t>
            </a:r>
            <a:r>
              <a:rPr lang="en-CA" b="0" i="0" dirty="0">
                <a:solidFill>
                  <a:srgbClr val="000000"/>
                </a:solidFill>
                <a:effectLst/>
                <a:latin typeface="+mn-lt"/>
              </a:rPr>
              <a:t>generative AI could raise global GDP by 7%: </a:t>
            </a:r>
            <a:r>
              <a:rPr lang="en-US" dirty="0">
                <a:latin typeface="+mn-lt"/>
                <a:hlinkClick r:id="rId3"/>
              </a:rPr>
              <a:t>https://www.goldmansachs.com/insights/pages/generative-ai-could-raise-global-gdp-by-7-percent.html</a:t>
            </a:r>
            <a:endParaRPr lang="en-US" dirty="0">
              <a:solidFill>
                <a:schemeClr val="tx1"/>
              </a:solidFill>
              <a:latin typeface="+mn-lt"/>
              <a:ea typeface="IBM Plex Sans" charset="0"/>
              <a:cs typeface="IBM Plex Sans" charset="0"/>
            </a:endParaRPr>
          </a:p>
          <a:p>
            <a:pPr marL="171450" indent="-171450">
              <a:buFont typeface="Arial" panose="020B0604020202020204" pitchFamily="34" charset="0"/>
              <a:buChar char="•"/>
            </a:pPr>
            <a:r>
              <a:rPr lang="en-US" dirty="0">
                <a:latin typeface="+mn-lt"/>
              </a:rPr>
              <a:t>Gartner on generative AI: </a:t>
            </a:r>
            <a:r>
              <a:rPr lang="en-US" dirty="0">
                <a:latin typeface="+mn-lt"/>
                <a:hlinkClick r:id="rId4"/>
              </a:rPr>
              <a:t>https://www.gartner.com/en/topics/generative-ai#:~:text=We%20predict%20that%20by%202025,marketing%20copy%20and%20personalized%20advertising</a:t>
            </a:r>
            <a:r>
              <a:rPr lang="en-US" dirty="0">
                <a:latin typeface="+mn-lt"/>
              </a:rPr>
              <a:t>.</a:t>
            </a:r>
          </a:p>
          <a:p>
            <a:pPr marL="171450" indent="-171450">
              <a:buFont typeface="Arial" panose="020B0604020202020204" pitchFamily="34" charset="0"/>
              <a:buChar char="•"/>
            </a:pPr>
            <a:r>
              <a:rPr lang="en-US" dirty="0">
                <a:solidFill>
                  <a:srgbClr val="000000"/>
                </a:solidFill>
                <a:latin typeface="+mn-lt"/>
                <a:ea typeface="Calibri" panose="020F0502020204030204" pitchFamily="34" charset="0"/>
                <a:cs typeface="Times New Roman" panose="02020603050405020304" pitchFamily="18" charset="0"/>
              </a:rPr>
              <a:t>Scale Zeitgeist: AI Readiness Report, a survey of more than 1,600 executives and ML practitioners: </a:t>
            </a:r>
            <a:r>
              <a:rPr lang="en-US" dirty="0">
                <a:solidFill>
                  <a:srgbClr val="000000"/>
                </a:solidFill>
                <a:latin typeface="+mn-lt"/>
                <a:ea typeface="Calibri" panose="020F0502020204030204" pitchFamily="34" charset="0"/>
                <a:cs typeface="Times New Roman" panose="02020603050405020304" pitchFamily="18" charset="0"/>
                <a:hlinkClick r:id="rId5"/>
              </a:rPr>
              <a:t>https://go.scale.com/hubfs/Scale-Zeitgeist-AI-Readiness-Report-2023.pdf</a:t>
            </a:r>
            <a:endParaRPr lang="en-US" dirty="0">
              <a:solidFill>
                <a:srgbClr val="000000"/>
              </a:solidFill>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8838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The five truths of generative AI:</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AutoNum type="arabicPeriod"/>
            </a:pPr>
            <a:r>
              <a:rPr lang="en-US" b="0" i="0" kern="100" dirty="0">
                <a:effectLst/>
                <a:latin typeface="+mn-lt"/>
                <a:ea typeface="Calibri" panose="020F0502020204030204" pitchFamily="34" charset="0"/>
                <a:cs typeface="Times New Roman" panose="02020603050405020304" pitchFamily="18" charset="0"/>
              </a:rPr>
              <a:t>Multi-model</a:t>
            </a:r>
            <a:r>
              <a:rPr lang="en-US" kern="100" dirty="0">
                <a:effectLst/>
                <a:latin typeface="+mn-lt"/>
                <a:ea typeface="Calibri" panose="020F0502020204030204" pitchFamily="34" charset="0"/>
                <a:cs typeface="Times New Roman" panose="02020603050405020304" pitchFamily="18" charset="0"/>
              </a:rPr>
              <a:t> - </a:t>
            </a:r>
            <a:r>
              <a:rPr lang="en-US" b="0" i="0" kern="100" dirty="0">
                <a:effectLst/>
                <a:latin typeface="+mn-lt"/>
                <a:cs typeface="Times New Roman" panose="02020603050405020304" pitchFamily="18" charset="0"/>
              </a:rPr>
              <a:t>In a survey of more than 150 enterprises, it was found that a significant majority (two-thirds) are adopting a multi-model approach, blending various types of business models. A notable 60% of these companies are not only experimenting with this strategy but are also integrating a mix of commercial and open-source models. The focus for these enterprises is on fostering innovation through this hybrid approach and quickly identifying use cases that will provide long-term value, regardless of prevailing trends. These efforts are not limited to single-mode operations but span across multiple modalities, including text, image, and audio technologies, highlighting a recognition that no single model will be universally superior or applicable across different business scenarios.</a:t>
            </a:r>
            <a:endParaRPr lang="en-US" b="0" i="0"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AutoNum type="arabicPeriod"/>
            </a:pPr>
            <a:r>
              <a:rPr lang="en-US" kern="100" dirty="0">
                <a:effectLst/>
                <a:latin typeface="+mn-lt"/>
                <a:ea typeface="Calibri" panose="020F0502020204030204" pitchFamily="34" charset="0"/>
                <a:cs typeface="Times New Roman" panose="02020603050405020304" pitchFamily="18" charset="0"/>
              </a:rPr>
              <a:t>Multi/Hybrid cloud – </a:t>
            </a:r>
            <a:r>
              <a:rPr lang="en-US" b="0" i="0" dirty="0">
                <a:effectLst/>
                <a:latin typeface="+mn-lt"/>
              </a:rPr>
              <a:t>Gartner’s reports have indicated that most businesses are likely to implement generative AI technologies within hybrid and </a:t>
            </a:r>
            <a:r>
              <a:rPr lang="en-US" b="0" i="0" dirty="0" err="1">
                <a:effectLst/>
                <a:latin typeface="+mn-lt"/>
              </a:rPr>
              <a:t>multicloud</a:t>
            </a:r>
            <a:r>
              <a:rPr lang="en-US" b="0" i="0" dirty="0">
                <a:effectLst/>
                <a:latin typeface="+mn-lt"/>
              </a:rPr>
              <a:t> frameworks. This strategic deployment is aimed at executing AI processes directly where the essential workflows, applications, and data reside. The objective is to perform AI inference at the heart of business operations to optimize performance, manage costs, and simplify processes. Additionally, data location is becoming increasingly strategic for enhancing security measures. Furthermore, the choice of data location is being influenced by regulatory compliance demands, suggesting that legal and privacy considerations are key factors in deciding where to physically or virtually house business data and AI operations.</a:t>
            </a: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AutoNum type="arabicPeriod"/>
            </a:pPr>
            <a:r>
              <a:rPr lang="en-US" kern="100" dirty="0">
                <a:effectLst/>
                <a:latin typeface="+mn-lt"/>
                <a:ea typeface="Calibri" panose="020F0502020204030204" pitchFamily="34" charset="0"/>
                <a:cs typeface="Times New Roman" panose="02020603050405020304" pitchFamily="18" charset="0"/>
              </a:rPr>
              <a:t>Governance - </a:t>
            </a:r>
            <a:r>
              <a:rPr lang="en-US" b="0" i="0" dirty="0">
                <a:effectLst/>
                <a:latin typeface="+mn-lt"/>
              </a:rPr>
              <a:t>The surveyed companies recognize governance as a crucial element when deploying generative AI, although the complex nature of generative AI makes establishing effective governance more challenging. To address this, businesses must implement measures to mitigate bias and continuously monitor for model drift to ensure the AI's decisions remain valid over time. Furthermore, organizations are tasked with vigilantly detecting any 'hallucinations'—instances where AI generates false or nonsensical information—and to prioritize the explainability of their AI models. This includes the ability to trace the reasoning behind decisions and predictions. Leadership within these companies is urged to adopt practices and tools that verify the origins and history of both the data and the models (provenance) to maintain transparency and accountability.</a:t>
            </a: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AutoNum type="arabicPeriod"/>
            </a:pPr>
            <a:r>
              <a:rPr lang="en-US" kern="100" dirty="0">
                <a:effectLst/>
                <a:latin typeface="+mn-lt"/>
                <a:ea typeface="Calibri" panose="020F0502020204030204" pitchFamily="34" charset="0"/>
                <a:cs typeface="Times New Roman" panose="02020603050405020304" pitchFamily="18" charset="0"/>
              </a:rPr>
              <a:t>Scale for value - </a:t>
            </a:r>
            <a:r>
              <a:rPr lang="en-US" b="0" i="0" dirty="0">
                <a:effectLst/>
                <a:latin typeface="+mn-lt"/>
              </a:rPr>
              <a:t>Selecting the appropriate use cases and deployment strategies is essential for maximizing return on investment (ROI) with generative AI. The impact on ROI varies greatly depending on the work tasks automated by generative AI—some tasks yield a substantial positive ROI, while others may have a negative impact. For instance, leveraging generative AI can lead to a 40% increase in time saved when it comes to meaningful product innovation, whereas time needed for business problem-solving can be reduced by 23%. The variance in value generated by different work tasks can exceed 60 points, indicating a significant disparity in potential benefits. Moreover, the cost per inference can vary by up to 25 times, which is influenced by the choice of model and the specific deployment approach. This highlights the importance of strategic decision-making in the application of generative AI to ensure cost-efficiency and value creation.</a:t>
            </a: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AutoNum type="arabicPeriod"/>
            </a:pPr>
            <a:r>
              <a:rPr lang="en-US" kern="100" dirty="0">
                <a:effectLst/>
                <a:latin typeface="+mn-lt"/>
                <a:ea typeface="Calibri" panose="020F0502020204030204" pitchFamily="34" charset="0"/>
                <a:cs typeface="Times New Roman" panose="02020603050405020304" pitchFamily="18" charset="0"/>
              </a:rPr>
              <a:t>Data matters - </a:t>
            </a:r>
            <a:r>
              <a:rPr lang="en-US" b="0" i="0" dirty="0">
                <a:effectLst/>
                <a:latin typeface="+mn-lt"/>
              </a:rPr>
              <a:t>The transition from generative AI pilot programs to full production has been hindered by issues concerning data quality, accessibility, and security. In the short term, the innovative capabilities of generative AI models are recognized for their potential to create immediate value for enterprises. However, in the long term, it's the quality of data that is projected to be the determining factor for success. This suggests that those enterprises which can ensure high standards of data quality, making it both robust and reliable, are the ones most likely to reap the benefits and 'win' with generative AI technologies.</a:t>
            </a: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r>
              <a:rPr lang="en-US" b="1" kern="100" dirty="0">
                <a:latin typeface="+mn-lt"/>
                <a:ea typeface="Calibri" panose="020F0502020204030204" pitchFamily="34" charset="0"/>
                <a:cs typeface="Times New Roman" panose="02020603050405020304" pitchFamily="18" charset="0"/>
              </a:rPr>
              <a:t>Acronym:</a:t>
            </a:r>
          </a:p>
          <a:p>
            <a:endParaRPr lang="en-US" b="1" kern="100" dirty="0">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Sources: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1:</a:t>
            </a:r>
            <a:r>
              <a:rPr lang="en-US" kern="100" dirty="0">
                <a:effectLst/>
                <a:latin typeface="+mn-lt"/>
                <a:ea typeface="Calibri" panose="020F0502020204030204" pitchFamily="34" charset="0"/>
                <a:cs typeface="Times New Roman" panose="02020603050405020304" pitchFamily="18" charset="0"/>
              </a:rPr>
              <a:t> Source: IBM conducted primary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2: </a:t>
            </a:r>
            <a:r>
              <a:rPr lang="en-US" kern="100" dirty="0">
                <a:effectLst/>
                <a:latin typeface="+mn-lt"/>
                <a:ea typeface="Calibri" panose="020F0502020204030204" pitchFamily="34" charset="0"/>
                <a:cs typeface="Times New Roman" panose="02020603050405020304" pitchFamily="18" charset="0"/>
              </a:rPr>
              <a:t>Source: Cisco and Gartner</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3: </a:t>
            </a:r>
            <a:r>
              <a:rPr lang="en-US" kern="100" dirty="0">
                <a:effectLst/>
                <a:latin typeface="+mn-lt"/>
                <a:ea typeface="Calibri" panose="020F0502020204030204" pitchFamily="34" charset="0"/>
                <a:cs typeface="Times New Roman" panose="02020603050405020304" pitchFamily="18" charset="0"/>
              </a:rPr>
              <a:t>IBM Institute of Business Value</a:t>
            </a: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Truth 4: </a:t>
            </a:r>
            <a:r>
              <a:rPr lang="en-US" kern="100" dirty="0">
                <a:effectLst/>
                <a:latin typeface="+mn-lt"/>
                <a:ea typeface="Calibri" panose="020F0502020204030204" pitchFamily="34" charset="0"/>
                <a:cs typeface="Times New Roman" panose="02020603050405020304" pitchFamily="18" charset="0"/>
              </a:rPr>
              <a:t>Source: Human-Generative AI Collaboration Experiment (May-June 2023); BCG analysis, Decoding the True Cost of Generative AI for Your Enterprise by Maryam Ashoori, PhD</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53734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Generative AI has a lot of applications, this self-explanatory slide shows some of the most common ones encountered today.</a:t>
            </a:r>
          </a:p>
          <a:p>
            <a:endParaRPr lang="en-US" dirty="0">
              <a:latin typeface="+mn-lt"/>
            </a:endParaRPr>
          </a:p>
          <a:p>
            <a:pPr marL="228600" indent="-228600">
              <a:buFont typeface="+mj-lt"/>
              <a:buAutoNum type="arabicPeriod"/>
            </a:pPr>
            <a:r>
              <a:rPr lang="en-US" b="1" dirty="0">
                <a:latin typeface="+mn-lt"/>
              </a:rPr>
              <a:t>Summarization – </a:t>
            </a:r>
            <a:r>
              <a:rPr lang="en-US" b="0" dirty="0">
                <a:latin typeface="+mn-lt"/>
              </a:rPr>
              <a:t>Take a large body of text (such as meeting minutes, contract documents, etc.) and summarize the key points.</a:t>
            </a:r>
            <a:endParaRPr lang="en-US" b="1" dirty="0">
              <a:latin typeface="+mn-lt"/>
            </a:endParaRPr>
          </a:p>
          <a:p>
            <a:pPr marL="228600" indent="-228600">
              <a:buFont typeface="+mj-lt"/>
              <a:buAutoNum type="arabicPeriod"/>
            </a:pPr>
            <a:r>
              <a:rPr lang="en-US" b="1" dirty="0">
                <a:latin typeface="+mn-lt"/>
              </a:rPr>
              <a:t>Classification </a:t>
            </a:r>
            <a:r>
              <a:rPr lang="en-US" b="0" dirty="0">
                <a:latin typeface="+mn-lt"/>
              </a:rPr>
              <a:t>– Read an input and provide classification based on business terminologies and specific categories. This can apply to sentiment analysis, security vulnerability classification, and more.</a:t>
            </a:r>
            <a:endParaRPr lang="en-US" b="1" dirty="0">
              <a:latin typeface="+mn-lt"/>
            </a:endParaRPr>
          </a:p>
          <a:p>
            <a:pPr marL="228600" indent="-228600">
              <a:buFont typeface="+mj-lt"/>
              <a:buAutoNum type="arabicPeriod"/>
            </a:pPr>
            <a:r>
              <a:rPr lang="en-US" b="1" dirty="0">
                <a:latin typeface="+mn-lt"/>
              </a:rPr>
              <a:t>Generation </a:t>
            </a:r>
            <a:r>
              <a:rPr lang="en-US" b="0" dirty="0">
                <a:latin typeface="+mn-lt"/>
              </a:rPr>
              <a:t>– The main capability of </a:t>
            </a:r>
            <a:r>
              <a:rPr lang="en-US" b="0" dirty="0" err="1">
                <a:latin typeface="+mn-lt"/>
              </a:rPr>
              <a:t>ChatGPT</a:t>
            </a:r>
            <a:r>
              <a:rPr lang="en-US" b="0" dirty="0">
                <a:latin typeface="+mn-lt"/>
              </a:rPr>
              <a:t> type chatbot – this generates text content for specific purposes. In the business context, this can be for email drafting, marketing material creation, job posting, etc. </a:t>
            </a:r>
            <a:endParaRPr lang="en-US" b="1" dirty="0">
              <a:latin typeface="+mn-lt"/>
            </a:endParaRPr>
          </a:p>
          <a:p>
            <a:pPr marL="228600" indent="-228600">
              <a:buFont typeface="+mj-lt"/>
              <a:buAutoNum type="arabicPeriod"/>
            </a:pPr>
            <a:r>
              <a:rPr lang="en-US" b="1" dirty="0">
                <a:latin typeface="+mn-lt"/>
              </a:rPr>
              <a:t>Extraction</a:t>
            </a:r>
            <a:r>
              <a:rPr lang="en-US" b="0" dirty="0">
                <a:latin typeface="+mn-lt"/>
              </a:rPr>
              <a:t> – Use to analyze and extract essential information. Enterprises now have lots of unstructured data from PDF, Parquet, JSON and other open sources. Generative AI can be used to extract information.</a:t>
            </a:r>
            <a:endParaRPr lang="en-US" b="1" dirty="0">
              <a:latin typeface="+mn-lt"/>
            </a:endParaRP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1" dirty="0">
                <a:latin typeface="+mn-lt"/>
              </a:rPr>
              <a:t>Question answering</a:t>
            </a:r>
            <a:r>
              <a:rPr lang="en-US" b="0" dirty="0">
                <a:latin typeface="+mn-lt"/>
              </a:rPr>
              <a:t> – generative AI will search documents or other dynamic input to support question and answer applications such as chatbots. This is useful for building a question and answer (Q&amp;A) platform for both external (to find out about specific products or processes to join an early preview) and internal customers (for example, for looking up company policies or processes).</a:t>
            </a:r>
            <a:endParaRPr lang="en-US" b="1"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22506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This slide shows some major factors that are inhibiting the adoption of generative AI for business. While businesses recognize its power, about 80% of business leaders do see that there are ethical concerns with adopting generative AI. As a general rule, enterprise concerns can be broken down into the following categories: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Explainability</a:t>
            </a: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b="0" kern="100" dirty="0">
                <a:effectLst/>
                <a:latin typeface="+mn-lt"/>
                <a:ea typeface="Calibri" panose="020F0502020204030204" pitchFamily="34" charset="0"/>
                <a:cs typeface="Times New Roman" panose="02020603050405020304" pitchFamily="18" charset="0"/>
              </a:rPr>
              <a:t>How to understand and explain a model’s output? This requires an understanding of how the model was created, the training data that was used to fine-tune the model, and who has control and access to update the model. Who might have changed the model for what reasons? There is also the need to understand the type of data used to train the model.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Ethics</a:t>
            </a: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b="0" kern="100" dirty="0">
                <a:effectLst/>
                <a:latin typeface="+mn-lt"/>
                <a:ea typeface="Calibri" panose="020F0502020204030204" pitchFamily="34" charset="0"/>
                <a:cs typeface="Times New Roman" panose="02020603050405020304" pitchFamily="18" charset="0"/>
              </a:rPr>
              <a:t>There are lots of concerns over ethical issues with generative AI and for good reasons. Companies need to uphold their hard-earned reputation and protect themselves from generative AI models that output hateful, biased, or unethical behavior which would be very damaging to the company, not to mention legal ramifications.</a:t>
            </a:r>
          </a:p>
          <a:p>
            <a:pPr marL="171450" indent="-171450">
              <a:buFont typeface="Arial" panose="020B0604020202020204" pitchFamily="34" charset="0"/>
              <a:buChar char="•"/>
              <a:defRPr/>
            </a:pPr>
            <a:r>
              <a:rPr lang="en-US" b="0" dirty="0">
                <a:latin typeface="+mn-lt"/>
              </a:rPr>
              <a:t>Just because something “works” does not mean it is compliant with many ethics standards (corporate and government), and various government regulations, for example on data privacy. </a:t>
            </a:r>
          </a:p>
          <a:p>
            <a:pPr marL="171450" indent="-171450">
              <a:buFont typeface="Arial" panose="020B0604020202020204" pitchFamily="34" charset="0"/>
              <a:buChar char="•"/>
              <a:defRPr/>
            </a:pPr>
            <a:r>
              <a:rPr lang="en-US" b="0" dirty="0">
                <a:latin typeface="+mn-lt"/>
              </a:rPr>
              <a:t>As generative AI becomes more prevalent, there are likely to be increasingly more regulations. Clients want to work with vendors committed to the highest level of accountability, and responsibility in complying with regulations, and in upholding high ethical standards. </a:t>
            </a:r>
            <a:endParaRPr lang="en-US" b="0"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Bias</a:t>
            </a: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b="0" kern="100" dirty="0">
                <a:effectLst/>
                <a:latin typeface="+mn-lt"/>
                <a:ea typeface="Calibri" panose="020F0502020204030204" pitchFamily="34" charset="0"/>
                <a:cs typeface="Times New Roman" panose="02020603050405020304" pitchFamily="18" charset="0"/>
              </a:rPr>
              <a:t>This is a general issue with all artificial intelligence (AI) models and generative AI is not immune from it. Indeed, because of the way generative AI models are trained and used, it is even more important and at the same time more difficult. There is a fear that generative AI will simply propagate established bias, or even magnify it. </a:t>
            </a:r>
          </a:p>
          <a:p>
            <a:pPr marL="171450" indent="-171450">
              <a:buFont typeface="Arial" panose="020B0604020202020204" pitchFamily="34" charset="0"/>
              <a:buChar char="•"/>
              <a:defRPr/>
            </a:pPr>
            <a:r>
              <a:rPr lang="en-US" b="0" kern="100" dirty="0">
                <a:effectLst/>
                <a:latin typeface="+mn-lt"/>
                <a:ea typeface="Calibri" panose="020F0502020204030204" pitchFamily="34" charset="0"/>
                <a:cs typeface="Times New Roman" panose="02020603050405020304" pitchFamily="18" charset="0"/>
              </a:rPr>
              <a:t>There is a strong requirement that the models must be checked for bias before being released and automatically monitored for bias once released.</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Trust</a:t>
            </a: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b="0" dirty="0">
                <a:latin typeface="+mn-lt"/>
              </a:rPr>
              <a:t>Can generative AI models be trusted? There are two aspects:</a:t>
            </a:r>
          </a:p>
          <a:p>
            <a:pPr marL="637140" lvl="1" indent="-171450">
              <a:buClrTx/>
              <a:defRPr/>
            </a:pPr>
            <a:r>
              <a:rPr lang="en-US" b="0" dirty="0">
                <a:latin typeface="+mn-lt"/>
              </a:rPr>
              <a:t>Data being entered into generative AI must not be used for any other purpose aside from prompting/training the model.</a:t>
            </a:r>
          </a:p>
          <a:p>
            <a:pPr marL="637140" lvl="1" indent="-171450">
              <a:buClrTx/>
              <a:defRPr/>
            </a:pPr>
            <a:r>
              <a:rPr lang="en-US" b="0" dirty="0">
                <a:latin typeface="+mn-lt"/>
              </a:rPr>
              <a:t>Outcomes from the model need to be trusted – trained on curated data, explainable, transparent, and monitored. </a:t>
            </a:r>
          </a:p>
          <a:p>
            <a:pPr marL="171450" indent="-171450">
              <a:buFont typeface="Arial" panose="020B0604020202020204" pitchFamily="34" charset="0"/>
              <a:buChar char="•"/>
              <a:defRPr/>
            </a:pPr>
            <a:r>
              <a:rPr lang="en-US" b="0" dirty="0">
                <a:latin typeface="+mn-lt"/>
              </a:rPr>
              <a:t>Without trust, generative AI can be no more than a powerful and interesting chatbot.</a:t>
            </a:r>
            <a:endParaRPr lang="en-US" b="1"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1"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sz="1000" b="1" kern="100" dirty="0">
                <a:effectLst/>
                <a:latin typeface="+mn-lt"/>
                <a:ea typeface="Calibri" panose="020F0502020204030204" pitchFamily="34" charset="0"/>
                <a:cs typeface="Times New Roman" panose="02020603050405020304" pitchFamily="18" charset="0"/>
              </a:rPr>
              <a:t>Other issues</a:t>
            </a:r>
          </a:p>
          <a:p>
            <a:pPr marR="0" lvl="0" algn="l" defTabSz="2438522" rtl="0" eaLnBrk="1" fontAlgn="auto" latinLnBrk="0" hangingPunct="1">
              <a:lnSpc>
                <a:spcPct val="110000"/>
              </a:lnSpc>
              <a:spcBef>
                <a:spcPts val="0"/>
              </a:spcBef>
              <a:spcAft>
                <a:spcPts val="0"/>
              </a:spcAft>
              <a:buClrTx/>
              <a:buSzTx/>
              <a:tabLst/>
              <a:defRPr/>
            </a:pPr>
            <a:endParaRPr lang="en-US" sz="1000" b="1"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b="1" dirty="0">
                <a:latin typeface="+mn-lt"/>
              </a:rPr>
              <a:t>Hybrid and multicloud capabilities: </a:t>
            </a:r>
            <a:r>
              <a:rPr lang="en-US" b="0" dirty="0">
                <a:latin typeface="+mn-lt"/>
              </a:rPr>
              <a:t>Clients that need to observe straight data/application locality will need a hybrid platform, and multi-cloud options to avoid vendor lock-in.</a:t>
            </a:r>
            <a:br>
              <a:rPr lang="en-US" b="0" dirty="0">
                <a:latin typeface="+mn-lt"/>
              </a:rPr>
            </a:br>
            <a:endParaRPr lang="en-US" b="0" dirty="0">
              <a:latin typeface="+mn-lt"/>
            </a:endParaRPr>
          </a:p>
          <a:p>
            <a:pPr marL="171450" indent="-171450">
              <a:buFont typeface="Arial" panose="020B0604020202020204" pitchFamily="34" charset="0"/>
              <a:buChar char="•"/>
              <a:defRPr/>
            </a:pPr>
            <a:r>
              <a:rPr lang="en-US" b="1" dirty="0">
                <a:latin typeface="+mn-lt"/>
              </a:rPr>
              <a:t>Customization: </a:t>
            </a:r>
            <a:r>
              <a:rPr lang="en-US" b="0" dirty="0">
                <a:latin typeface="+mn-lt"/>
              </a:rPr>
              <a:t>generative AI on foundation models work reasonably well, but not for specific enterprise tasks as enterprises have very specific data, business terms, business processes, and other in-house rules. The first question clients must ask is: “How can the model be adapted to support specific enterprise use cases?” The second question clients must ask is: “What tools are available for the enterprise to hone/train the model?” The AI tools a company depends on must have guardrails, traceability, and transparency.</a:t>
            </a:r>
          </a:p>
          <a:p>
            <a:pPr marL="0" indent="0">
              <a:buFont typeface="Arial" panose="020B0604020202020204" pitchFamily="34" charset="0"/>
              <a:buNone/>
            </a:pPr>
            <a:endParaRPr lang="en-US" b="0" dirty="0">
              <a:latin typeface="+mn-lt"/>
            </a:endParaRPr>
          </a:p>
          <a:p>
            <a:pPr marL="0" indent="0">
              <a:buFont typeface="Arial" panose="020B0604020202020204" pitchFamily="34" charset="0"/>
              <a:buNone/>
            </a:pPr>
            <a:r>
              <a:rPr lang="en-US" b="0" dirty="0">
                <a:latin typeface="+mn-lt"/>
              </a:rPr>
              <a:t>Clients cannot just simply adopt foundation models that cannot do what they need. Clients need to be able to trust an AI company with their data, reputation, customers, and above all, their businesses. </a:t>
            </a: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kern="100" dirty="0">
              <a:solidFill>
                <a:schemeClr val="bg1"/>
              </a:solidFill>
              <a:effectLst/>
              <a:latin typeface="+mn-lt"/>
              <a:ea typeface="IBM Plex Sans"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b="1" dirty="0">
                <a:solidFill>
                  <a:srgbClr val="000000"/>
                </a:solidFill>
                <a:latin typeface="+mn-lt"/>
                <a:ea typeface="IBM Plex Sans" charset="0"/>
                <a:cs typeface="IBM Plex Sans" charset="0"/>
              </a:rPr>
              <a:t>Source: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b="1" dirty="0">
              <a:solidFill>
                <a:srgbClr val="000000"/>
              </a:solidFill>
              <a:latin typeface="+mn-lt"/>
              <a:ea typeface="IBM Plex Sans" charset="0"/>
              <a:cs typeface="IBM Plex Sans"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ea typeface="IBM Plex Sans" charset="0"/>
                <a:cs typeface="IBM Plex Sans" charset="0"/>
              </a:rPr>
              <a:t>IBM IBV “Generative AI: The state of the market”, June 2023</a:t>
            </a:r>
            <a:endParaRPr lang="en-US" sz="1000" b="1"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46093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576072"/>
            <a:ext cx="4949826" cy="152558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6"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1" y="3429000"/>
            <a:ext cx="4959350" cy="8572501"/>
          </a:xfrm>
        </p:spPr>
        <p:txBody>
          <a:bodyPr/>
          <a:lstStyle>
            <a:lvl1pPr>
              <a:spcBef>
                <a:spcPts val="0"/>
              </a:spcBef>
              <a:defRPr sz="2000" b="0" i="0">
                <a:solidFill>
                  <a:schemeClr val="tx1"/>
                </a:solidFill>
                <a:latin typeface="IBM Plex Sans" panose="020B0503050203000203" pitchFamily="34" charset="0"/>
              </a:defRPr>
            </a:lvl1pPr>
            <a:lvl2pPr marL="182882" indent="-182882">
              <a:spcBef>
                <a:spcPts val="0"/>
              </a:spcBef>
              <a:defRPr sz="2000" b="0" i="0">
                <a:solidFill>
                  <a:schemeClr val="tx1"/>
                </a:solidFill>
                <a:latin typeface="IBM Plex Sans" panose="020B0503050203000203" pitchFamily="34" charset="0"/>
              </a:defRPr>
            </a:lvl2pPr>
            <a:lvl3pPr marL="365765" indent="-182882">
              <a:spcBef>
                <a:spcPts val="0"/>
              </a:spcBef>
              <a:defRPr sz="2000" b="0" i="0">
                <a:solidFill>
                  <a:schemeClr val="tx1"/>
                </a:solidFill>
                <a:latin typeface="IBM Plex Sans" panose="020B0503050203000203" pitchFamily="34" charset="0"/>
              </a:defRPr>
            </a:lvl3pPr>
            <a:lvl4pPr marL="548647" indent="-182882">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6" cy="381000"/>
          </a:xfrm>
          <a:prstGeom prst="rect">
            <a:avLst/>
          </a:prstGeo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2817685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9"/>
            <a:ext cx="4956176"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6"/>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4" y="12938839"/>
            <a:ext cx="27090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2" y="569913"/>
            <a:ext cx="4953000" cy="11431587"/>
          </a:xfrm>
          <a:prstGeom prst="rect">
            <a:avLst/>
          </a:prstGeom>
        </p:spPr>
        <p:txBody>
          <a:bodyPr/>
          <a:lstStyle>
            <a:lvl1pPr defTabSz="1161303">
              <a:lnSpc>
                <a:spcPct val="100000"/>
              </a:lnSpc>
              <a:spcBef>
                <a:spcPts val="0"/>
              </a:spcBef>
              <a:defRPr b="0" i="0">
                <a:solidFill>
                  <a:schemeClr val="tx1"/>
                </a:solidFill>
                <a:latin typeface="IBM Plex Sans Light" panose="020B0403050203000203" pitchFamily="34" charset="0"/>
              </a:defRPr>
            </a:lvl1pPr>
            <a:lvl2pPr marL="327604"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8"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13" indent="-327604" defTabSz="1161303">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30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06663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5" y="384051"/>
            <a:ext cx="11039475" cy="3413125"/>
          </a:xfrm>
        </p:spPr>
        <p:txBody>
          <a:bodyPr rIns="457200"/>
          <a:lstStyle>
            <a:lvl1pPr>
              <a:lnSpc>
                <a:spcPct val="100000"/>
              </a:lnSpc>
              <a:defRPr sz="6391">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499" y="576074"/>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4"/>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499" y="6667503"/>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3"/>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8"/>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3"/>
            <a:ext cx="4953002" cy="4954590"/>
          </a:xfrm>
        </p:spPr>
        <p:txBody>
          <a:bodyPr/>
          <a:lstStyle>
            <a:lvl1pPr>
              <a:spcBef>
                <a:spcPts val="0"/>
              </a:spcBef>
              <a:defRPr sz="2797">
                <a:solidFill>
                  <a:schemeClr val="tx1"/>
                </a:solidFill>
              </a:defRPr>
            </a:lvl1pPr>
            <a:lvl2pPr marL="255747" indent="-255747">
              <a:spcBef>
                <a:spcPts val="0"/>
              </a:spcBef>
              <a:defRPr sz="2797">
                <a:solidFill>
                  <a:schemeClr val="tx1"/>
                </a:solidFill>
              </a:defRPr>
            </a:lvl2pPr>
            <a:lvl3pPr marL="511494" indent="-255747">
              <a:spcBef>
                <a:spcPts val="0"/>
              </a:spcBef>
              <a:defRPr sz="2797">
                <a:solidFill>
                  <a:schemeClr val="tx1"/>
                </a:solidFill>
              </a:defRPr>
            </a:lvl3pPr>
            <a:lvl4pPr marL="767242" indent="-255747">
              <a:spcBef>
                <a:spcPts val="0"/>
              </a:spcBef>
              <a:defRPr sz="2797">
                <a:solidFill>
                  <a:schemeClr val="tx1"/>
                </a:solidFill>
              </a:defRPr>
            </a:lvl4pPr>
            <a:lvl5pPr>
              <a:spcBef>
                <a:spcPts val="0"/>
              </a:spcBef>
              <a:defRPr sz="2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9" y="6096000"/>
            <a:ext cx="2324417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5999" y="6096004"/>
            <a:ext cx="0" cy="59055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2" y="569916"/>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32"/>
            <a:ext cx="0" cy="114315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38887" y="12938844"/>
            <a:ext cx="273617" cy="246221"/>
          </a:xfrm>
          <a:prstGeom prst="rect">
            <a:avLst/>
          </a:prstGeom>
          <a:ln w="12700">
            <a:miter lim="400000"/>
          </a:ln>
        </p:spPr>
        <p:txBody>
          <a:bodyPr wrap="none" lIns="0" tIns="0" rIns="0" bIns="0" anchor="ctr">
            <a:spAutoFit/>
          </a:bodyPr>
          <a:lstStyle>
            <a:lvl1pPr algn="r">
              <a:defRPr sz="1599"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30171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3963" r:id="rId47"/>
    <p:sldLayoutId id="2147483966" r:id="rId48"/>
    <p:sldLayoutId id="2147483967" r:id="rId49"/>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mailto:felix@ca.ibm.com" TargetMode="External"/><Relationship Id="rId5" Type="http://schemas.openxmlformats.org/officeDocument/2006/relationships/hyperlink" Target="mailto:Angela.Jamerson@ibm.com" TargetMode="External"/><Relationship Id="rId4" Type="http://schemas.openxmlformats.org/officeDocument/2006/relationships/hyperlink" Target="mailto:Lindsay.Beth.Wershaw@ibm.com"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4.xml"/><Relationship Id="rId5" Type="http://schemas.microsoft.com/office/2007/relationships/hdphoto" Target="../media/hdphoto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image" Target="../media/image50.bin"/><Relationship Id="rId5" Type="http://schemas.openxmlformats.org/officeDocument/2006/relationships/image" Target="../media/image49.emf"/><Relationship Id="rId4" Type="http://schemas.openxmlformats.org/officeDocument/2006/relationships/image" Target="../media/image48.bin"/></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svg"/><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9.jpeg"/><Relationship Id="rId7"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44.xml"/><Relationship Id="rId6" Type="http://schemas.openxmlformats.org/officeDocument/2006/relationships/hyperlink" Target="https://www.ibm.com/products/watsonx-assistant" TargetMode="External"/><Relationship Id="rId5" Type="http://schemas.openxmlformats.org/officeDocument/2006/relationships/hyperlink" Target="https://www.ibm.com/products/watson-discovery" TargetMode="External"/><Relationship Id="rId10" Type="http://schemas.openxmlformats.org/officeDocument/2006/relationships/image" Target="../media/image63.jpeg"/><Relationship Id="rId4" Type="http://schemas.openxmlformats.org/officeDocument/2006/relationships/hyperlink" Target="https://www.ibm.com/products/watsonx-ai" TargetMode="External"/><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hyperlink" Target="https://dataplatform.cloud.ibm.com/registration/stepone?context=wx"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hyperlink" Target="https://ibm.seismic.com/Link/Content/DChT7j7jjTMCHGMMX3BDfM8qQ6b3"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png"/><Relationship Id="rId3" Type="http://schemas.openxmlformats.org/officeDocument/2006/relationships/image" Target="../media/image4.emf"/><Relationship Id="rId7" Type="http://schemas.openxmlformats.org/officeDocument/2006/relationships/image" Target="../media/image8.tiff"/><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image" Target="../media/image7.tiff"/><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ollusk, appliance, dryer&#10;&#10;Description automatically generated">
            <a:extLst>
              <a:ext uri="{FF2B5EF4-FFF2-40B4-BE49-F238E27FC236}">
                <a16:creationId xmlns:a16="http://schemas.microsoft.com/office/drawing/2014/main" id="{F2B8D250-C664-AD4F-044A-2B3C88387B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926" t="16598" r="28271" b="16598"/>
          <a:stretch/>
        </p:blipFill>
        <p:spPr>
          <a:xfrm>
            <a:off x="0" y="0"/>
            <a:ext cx="24384003" cy="13716000"/>
          </a:xfrm>
          <a:prstGeom prst="rect">
            <a:avLst/>
          </a:prstGeom>
        </p:spPr>
      </p:pic>
      <p:sp>
        <p:nvSpPr>
          <p:cNvPr id="3" name="Title 2">
            <a:extLst>
              <a:ext uri="{FF2B5EF4-FFF2-40B4-BE49-F238E27FC236}">
                <a16:creationId xmlns:a16="http://schemas.microsoft.com/office/drawing/2014/main" id="{7F3D7DD8-1923-A305-D989-C4ED2C3A59C2}"/>
              </a:ext>
            </a:extLst>
          </p:cNvPr>
          <p:cNvSpPr>
            <a:spLocks noGrp="1"/>
          </p:cNvSpPr>
          <p:nvPr>
            <p:ph type="title"/>
          </p:nvPr>
        </p:nvSpPr>
        <p:spPr>
          <a:xfrm>
            <a:off x="576072" y="384048"/>
            <a:ext cx="8603097" cy="12634120"/>
          </a:xfrm>
        </p:spPr>
        <p:txBody>
          <a:bodyPr/>
          <a:lstStyle/>
          <a:p>
            <a:pPr algn="l" fontAlgn="t"/>
            <a:r>
              <a:rPr lang="en-US" sz="6400" b="1" dirty="0">
                <a:latin typeface="+mn-lt"/>
              </a:rPr>
              <a:t>watson</a:t>
            </a:r>
            <a:r>
              <a:rPr lang="en-US" sz="6400" b="1" dirty="0">
                <a:solidFill>
                  <a:srgbClr val="0D62FE"/>
                </a:solidFill>
                <a:latin typeface="+mn-lt"/>
              </a:rPr>
              <a:t>x</a:t>
            </a:r>
            <a:r>
              <a:rPr lang="en-US" sz="6400" b="1" dirty="0">
                <a:latin typeface="+mn-lt"/>
              </a:rPr>
              <a:t>.ai</a:t>
            </a:r>
            <a:br>
              <a:rPr lang="en-US" b="1" dirty="0">
                <a:latin typeface="+mn-lt"/>
              </a:rPr>
            </a:br>
            <a:r>
              <a:rPr lang="en-US" sz="4400" dirty="0">
                <a:latin typeface="+mn-lt"/>
              </a:rPr>
              <a:t>Train, validate, tune and deploy AI models</a:t>
            </a:r>
            <a:br>
              <a:rPr lang="en-US" dirty="0">
                <a:latin typeface="+mn-lt"/>
              </a:rPr>
            </a:br>
            <a:br>
              <a:rPr lang="en-US" dirty="0">
                <a:latin typeface="+mn-lt"/>
              </a:rPr>
            </a:br>
            <a:r>
              <a:rPr lang="en-US" sz="4400" dirty="0">
                <a:latin typeface="+mn-lt"/>
              </a:rPr>
              <a:t>Client presentation</a:t>
            </a:r>
            <a:br>
              <a:rPr lang="en-US" sz="4400" dirty="0">
                <a:latin typeface="+mn-lt"/>
              </a:rPr>
            </a:br>
            <a:br>
              <a:rPr lang="en-US" sz="3600" dirty="0">
                <a:latin typeface="+mn-lt"/>
              </a:rPr>
            </a:br>
            <a:br>
              <a:rPr lang="en-US" sz="3600" dirty="0">
                <a:latin typeface="+mn-lt"/>
              </a:rPr>
            </a:br>
            <a:br>
              <a:rPr lang="en-US" sz="2800">
                <a:latin typeface="+mn-lt"/>
              </a:rPr>
            </a:br>
            <a:r>
              <a:rPr lang="en-US" sz="2800">
                <a:latin typeface="+mn-lt"/>
              </a:rPr>
              <a:t>Lindsay </a:t>
            </a:r>
            <a:r>
              <a:rPr lang="en-US" sz="2800" dirty="0">
                <a:latin typeface="+mn-lt"/>
              </a:rPr>
              <a:t>Wershaw </a:t>
            </a:r>
            <a:br>
              <a:rPr lang="en-US" sz="2800" dirty="0">
                <a:latin typeface="+mn-lt"/>
              </a:rPr>
            </a:br>
            <a:r>
              <a:rPr lang="en-CA" sz="2800" u="none" strike="noStrike" dirty="0">
                <a:effectLst/>
                <a:latin typeface="+mn-lt"/>
                <a:hlinkClick r:id="rId4"/>
              </a:rPr>
              <a:t>Lindsay.Beth.Wershaw@ibm.com</a:t>
            </a:r>
            <a:br>
              <a:rPr lang="en-CA" sz="2800" dirty="0">
                <a:latin typeface="+mn-lt"/>
              </a:rPr>
            </a:br>
            <a:r>
              <a:rPr lang="en-CA" sz="2800" dirty="0">
                <a:solidFill>
                  <a:schemeClr val="tx1"/>
                </a:solidFill>
                <a:effectLst/>
                <a:latin typeface="+mn-lt"/>
              </a:rPr>
              <a:t>Senior Product Marketing Manager, IBM </a:t>
            </a:r>
            <a:r>
              <a:rPr lang="en-CA" sz="2800" b="1" dirty="0">
                <a:solidFill>
                  <a:schemeClr val="tx1"/>
                </a:solidFill>
                <a:effectLst/>
                <a:latin typeface="+mn-lt"/>
              </a:rPr>
              <a:t>watsonx.ai</a:t>
            </a:r>
            <a:br>
              <a:rPr lang="en-US" sz="2800" dirty="0">
                <a:solidFill>
                  <a:schemeClr val="tx1"/>
                </a:solidFill>
                <a:latin typeface="+mn-lt"/>
              </a:rPr>
            </a:br>
            <a:br>
              <a:rPr lang="en-US" sz="2800" dirty="0">
                <a:solidFill>
                  <a:schemeClr val="tx1"/>
                </a:solidFill>
                <a:latin typeface="+mn-lt"/>
              </a:rPr>
            </a:br>
            <a:r>
              <a:rPr lang="en-US" sz="2800" dirty="0">
                <a:latin typeface="+mn-lt"/>
              </a:rPr>
              <a:t>Angela Jamerson</a:t>
            </a:r>
            <a:br>
              <a:rPr lang="en-US" sz="2800" dirty="0">
                <a:latin typeface="+mn-lt"/>
              </a:rPr>
            </a:br>
            <a:r>
              <a:rPr lang="en-CA" sz="2800" u="none" strike="noStrike" dirty="0">
                <a:solidFill>
                  <a:srgbClr val="121619"/>
                </a:solidFill>
                <a:effectLst/>
                <a:latin typeface="+mn-lt"/>
                <a:hlinkClick r:id="rId5"/>
              </a:rPr>
              <a:t>Angela.Jamerson@ibm.com</a:t>
            </a:r>
            <a:br>
              <a:rPr lang="en-CA" sz="2800" dirty="0">
                <a:solidFill>
                  <a:srgbClr val="121619"/>
                </a:solidFill>
                <a:effectLst/>
                <a:latin typeface="+mn-lt"/>
              </a:rPr>
            </a:br>
            <a:r>
              <a:rPr lang="en-CA" sz="2800" dirty="0">
                <a:solidFill>
                  <a:schemeClr val="tx1"/>
                </a:solidFill>
                <a:effectLst/>
                <a:latin typeface="+mn-lt"/>
              </a:rPr>
              <a:t>Program Director, Product Management, </a:t>
            </a:r>
            <a:r>
              <a:rPr lang="en-CA" sz="2800" b="1" dirty="0">
                <a:solidFill>
                  <a:schemeClr val="tx1"/>
                </a:solidFill>
                <a:effectLst/>
                <a:latin typeface="+mn-lt"/>
              </a:rPr>
              <a:t>watsonx.ai</a:t>
            </a:r>
            <a:br>
              <a:rPr lang="en-US" sz="2800" dirty="0">
                <a:solidFill>
                  <a:schemeClr val="tx1"/>
                </a:solidFill>
                <a:latin typeface="+mn-lt"/>
              </a:rPr>
            </a:br>
            <a:br>
              <a:rPr lang="en-US" sz="2800" dirty="0">
                <a:solidFill>
                  <a:schemeClr val="tx1"/>
                </a:solidFill>
                <a:latin typeface="+mn-lt"/>
              </a:rPr>
            </a:br>
            <a:r>
              <a:rPr lang="en-US" sz="2800" dirty="0">
                <a:latin typeface="+mn-lt"/>
              </a:rPr>
              <a:t>Felix Lee </a:t>
            </a:r>
            <a:br>
              <a:rPr lang="en-US" sz="2800" dirty="0">
                <a:latin typeface="+mn-lt"/>
              </a:rPr>
            </a:br>
            <a:r>
              <a:rPr lang="en-US" sz="2800" dirty="0">
                <a:latin typeface="+mn-lt"/>
                <a:hlinkClick r:id="rId6"/>
              </a:rPr>
              <a:t>felix@ca.ibm.com</a:t>
            </a:r>
            <a:br>
              <a:rPr lang="en-US" sz="2800" dirty="0">
                <a:latin typeface="+mn-lt"/>
              </a:rPr>
            </a:br>
            <a:r>
              <a:rPr lang="en-US" sz="2800" dirty="0">
                <a:latin typeface="+mn-lt"/>
              </a:rPr>
              <a:t>Principal, Learning Content Development, AI and Data</a:t>
            </a:r>
            <a:br>
              <a:rPr lang="en-US" sz="2800" dirty="0">
                <a:latin typeface="+mn-lt"/>
              </a:rPr>
            </a:br>
            <a:br>
              <a:rPr lang="en-US" sz="2800" dirty="0">
                <a:latin typeface="+mn-lt"/>
              </a:rPr>
            </a:br>
            <a:r>
              <a:rPr lang="en-US" sz="2800" dirty="0">
                <a:latin typeface="+mn-lt"/>
              </a:rPr>
              <a:t>Anshupriya Srivastava</a:t>
            </a:r>
            <a:br>
              <a:rPr lang="en-US" sz="2800" dirty="0">
                <a:latin typeface="+mn-lt"/>
              </a:rPr>
            </a:br>
            <a:r>
              <a:rPr lang="en-US" sz="2800" u="sng" dirty="0" err="1">
                <a:solidFill>
                  <a:srgbClr val="0D62FE"/>
                </a:solidFill>
                <a:latin typeface="+mn-lt"/>
              </a:rPr>
              <a:t>anshupriya.srivastava@ibm.com</a:t>
            </a:r>
            <a:br>
              <a:rPr lang="en-US" sz="2800" dirty="0">
                <a:latin typeface="+mn-lt"/>
              </a:rPr>
            </a:br>
            <a:r>
              <a:rPr lang="en-US" sz="2800" dirty="0">
                <a:latin typeface="+mn-lt"/>
              </a:rPr>
              <a:t>Advisory, Learning Content Development, AI and Data</a:t>
            </a:r>
          </a:p>
        </p:txBody>
      </p:sp>
    </p:spTree>
    <p:extLst>
      <p:ext uri="{BB962C8B-B14F-4D97-AF65-F5344CB8AC3E}">
        <p14:creationId xmlns:p14="http://schemas.microsoft.com/office/powerpoint/2010/main" val="15223248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2">
            <a:extLst>
              <a:ext uri="{FF2B5EF4-FFF2-40B4-BE49-F238E27FC236}">
                <a16:creationId xmlns:a16="http://schemas.microsoft.com/office/drawing/2014/main" id="{68557ACC-A17C-E702-E701-68C4C6B17895}"/>
              </a:ext>
            </a:extLst>
          </p:cNvPr>
          <p:cNvSpPr txBox="1">
            <a:spLocks/>
          </p:cNvSpPr>
          <p:nvPr/>
        </p:nvSpPr>
        <p:spPr>
          <a:xfrm>
            <a:off x="17095110" y="3914171"/>
            <a:ext cx="5366084" cy="7856630"/>
          </a:xfrm>
          <a:prstGeom prst="rect">
            <a:avLst/>
          </a:prstGeom>
          <a:noFill/>
        </p:spPr>
        <p:txBody>
          <a:bodyPr vert="horz" lIns="457200" tIns="0" rIns="457200" bIns="457200" rtlCol="0">
            <a:noAutofit/>
          </a:bodyPr>
          <a:lstStyle>
            <a:lvl1pPr marL="228557" indent="-228557" algn="l" rtl="0" eaLnBrk="1" fontAlgn="base" hangingPunct="1">
              <a:lnSpc>
                <a:spcPct val="100000"/>
              </a:lnSpc>
              <a:spcBef>
                <a:spcPts val="666"/>
              </a:spcBef>
              <a:spcAft>
                <a:spcPts val="666"/>
              </a:spcAft>
              <a:buClr>
                <a:srgbClr val="001141"/>
              </a:buClr>
              <a:buSzPct val="90000"/>
              <a:buFont typeface="Arial" panose="020B0604020202020204" pitchFamily="34" charset="0"/>
              <a:buChar char="•"/>
              <a:defRPr sz="1600" b="0" i="0">
                <a:solidFill>
                  <a:schemeClr val="tx1"/>
                </a:solidFill>
                <a:latin typeface="+mn-lt"/>
                <a:ea typeface="IBM Plex Sans Light" panose="020B0403050203000203" pitchFamily="34" charset="0"/>
                <a:cs typeface="IBM Plex Sans Light" panose="020B0403050203000203" pitchFamily="34" charset="0"/>
              </a:defRPr>
            </a:lvl1pPr>
            <a:lvl2pPr marL="228560" indent="-231605" algn="l" rtl="0" eaLnBrk="1" fontAlgn="base" hangingPunct="1">
              <a:lnSpc>
                <a:spcPct val="100000"/>
              </a:lnSpc>
              <a:spcBef>
                <a:spcPts val="666"/>
              </a:spcBef>
              <a:spcAft>
                <a:spcPts val="666"/>
              </a:spcAft>
              <a:buClr>
                <a:srgbClr val="001141"/>
              </a:buClr>
              <a:buSzPct val="100000"/>
              <a:buFont typeface="IBM Plex Sans Light" charset="-120"/>
              <a:buChar char="–"/>
              <a:tabLst/>
              <a:defRPr sz="1400" b="0" i="0">
                <a:solidFill>
                  <a:schemeClr val="tx1"/>
                </a:solidFill>
                <a:latin typeface="+mn-lt"/>
                <a:ea typeface="IBM Plex Sans Light" panose="020B0403050203000203" pitchFamily="34" charset="0"/>
                <a:cs typeface="IBM Plex Sans Light" panose="020B0403050203000203" pitchFamily="34" charset="0"/>
              </a:defRPr>
            </a:lvl2pPr>
            <a:lvl3pPr marL="457121" indent="-231605" algn="l" rtl="0" eaLnBrk="1" fontAlgn="base" hangingPunct="1">
              <a:lnSpc>
                <a:spcPct val="100000"/>
              </a:lnSpc>
              <a:spcBef>
                <a:spcPts val="533"/>
              </a:spcBef>
              <a:spcAft>
                <a:spcPts val="533"/>
              </a:spcAft>
              <a:buClr>
                <a:srgbClr val="001141"/>
              </a:buClr>
              <a:buSzPct val="100000"/>
              <a:buFont typeface="IBM Plex Sans Light" panose="020B0604020202020204" pitchFamily="34" charset="0"/>
              <a:buChar char="•"/>
              <a:tabLst/>
              <a:defRPr sz="1333" b="0" i="0">
                <a:solidFill>
                  <a:schemeClr val="tx1"/>
                </a:solidFill>
                <a:latin typeface="+mn-lt"/>
                <a:ea typeface="IBM Plex Sans Light" panose="020B0403050203000203" pitchFamily="34" charset="0"/>
                <a:cs typeface="IBM Plex Sans Light" panose="020B0403050203000203" pitchFamily="34" charset="0"/>
              </a:defRPr>
            </a:lvl3pPr>
            <a:lvl4pPr marL="838053" indent="-231605" algn="l" rtl="0" eaLnBrk="1" fontAlgn="base" hangingPunct="1">
              <a:lnSpc>
                <a:spcPct val="100000"/>
              </a:lnSpc>
              <a:spcBef>
                <a:spcPts val="533"/>
              </a:spcBef>
              <a:spcAft>
                <a:spcPts val="533"/>
              </a:spcAft>
              <a:buClr>
                <a:srgbClr val="001141"/>
              </a:buClr>
              <a:buSzPct val="100000"/>
              <a:buFont typeface="IBM Plex Sans Light" charset="-120"/>
              <a:buChar char="–"/>
              <a:tabLst/>
              <a:defRPr sz="1200" b="0" i="0" baseline="0">
                <a:solidFill>
                  <a:schemeClr val="tx1"/>
                </a:solidFill>
                <a:latin typeface="+mn-lt"/>
                <a:ea typeface="IBM Plex Sans Light" panose="020B0403050203000203" pitchFamily="34" charset="0"/>
                <a:cs typeface="IBM Plex Sans Light" panose="020B0403050203000203" pitchFamily="34" charset="0"/>
              </a:defRPr>
            </a:lvl4pPr>
            <a:lvl5pPr marL="1070846" indent="-231605" algn="l" rtl="0" eaLnBrk="1" fontAlgn="base" hangingPunct="1">
              <a:lnSpc>
                <a:spcPct val="100000"/>
              </a:lnSpc>
              <a:spcBef>
                <a:spcPts val="533"/>
              </a:spcBef>
              <a:spcAft>
                <a:spcPts val="533"/>
              </a:spcAft>
              <a:buClr>
                <a:srgbClr val="001141"/>
              </a:buClr>
              <a:buFont typeface="IBM Plex Sans Light" charset="-120"/>
              <a:buChar char="»"/>
              <a:tabLst/>
              <a:defRPr sz="1066" b="0" i="0">
                <a:solidFill>
                  <a:schemeClr val="tx1"/>
                </a:solidFill>
                <a:latin typeface="+mn-lt"/>
                <a:ea typeface="IBM Plex Sans Light" panose="020B0403050203000203" pitchFamily="34" charset="0"/>
                <a:cs typeface="IBM Plex Sans Light" panose="020B0403050203000203" pitchFamily="34" charset="0"/>
              </a:defRPr>
            </a:lvl5pPr>
            <a:lvl6pPr marL="2111232" indent="-172861"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568" indent="-172861"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903" indent="-172861"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239" indent="-172861" algn="l" rtl="0" eaLnBrk="1" fontAlgn="base" hangingPunct="1">
              <a:spcBef>
                <a:spcPct val="20000"/>
              </a:spcBef>
              <a:spcAft>
                <a:spcPct val="0"/>
              </a:spcAft>
              <a:buClr>
                <a:schemeClr val="bg1"/>
              </a:buClr>
              <a:buChar char="»"/>
              <a:defRPr sz="1692">
                <a:solidFill>
                  <a:schemeClr val="bg1"/>
                </a:solidFill>
                <a:latin typeface="IBM Plex Sans Light" charset="0"/>
              </a:defRPr>
            </a:lvl9pPr>
          </a:lstStyle>
          <a:p>
            <a:pPr marL="0" indent="0" algn="just">
              <a:spcBef>
                <a:spcPts val="0"/>
              </a:spcBef>
              <a:spcAft>
                <a:spcPts val="1200"/>
              </a:spcAft>
              <a:buNone/>
            </a:pPr>
            <a:r>
              <a:rPr lang="en-US" sz="3332" kern="0" dirty="0">
                <a:latin typeface="IBM Plex Sans" panose="020B0503050203000203" pitchFamily="34" charset="0"/>
              </a:rPr>
              <a:t>           </a:t>
            </a:r>
            <a:r>
              <a:rPr lang="en-US" sz="4800" kern="0" dirty="0"/>
              <a:t>Accuracy</a:t>
            </a:r>
            <a:endParaRPr lang="en-US" sz="3332" kern="0" dirty="0"/>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a:p>
            <a:pPr marL="0" indent="0">
              <a:spcBef>
                <a:spcPts val="0"/>
              </a:spcBef>
              <a:spcAft>
                <a:spcPts val="1200"/>
              </a:spcAft>
              <a:buNone/>
            </a:pPr>
            <a:endParaRPr lang="en-US" sz="3332" kern="0" dirty="0">
              <a:latin typeface="IBM Plex Sans" panose="020B0503050203000203" pitchFamily="34" charset="0"/>
            </a:endParaRPr>
          </a:p>
        </p:txBody>
      </p:sp>
      <p:graphicFrame>
        <p:nvGraphicFramePr>
          <p:cNvPr id="27" name="Chart 36">
            <a:extLst>
              <a:ext uri="{FF2B5EF4-FFF2-40B4-BE49-F238E27FC236}">
                <a16:creationId xmlns:a16="http://schemas.microsoft.com/office/drawing/2014/main" id="{68CB6D36-6AFF-16ED-5B46-7C4B44C17E11}"/>
              </a:ext>
            </a:extLst>
          </p:cNvPr>
          <p:cNvGraphicFramePr>
            <a:graphicFrameLocks noChangeAspect="1"/>
          </p:cNvGraphicFramePr>
          <p:nvPr>
            <p:extLst>
              <p:ext uri="{D42A27DB-BD31-4B8C-83A1-F6EECF244321}">
                <p14:modId xmlns:p14="http://schemas.microsoft.com/office/powerpoint/2010/main" val="870696639"/>
              </p:ext>
            </p:extLst>
          </p:nvPr>
        </p:nvGraphicFramePr>
        <p:xfrm>
          <a:off x="16215192" y="5415678"/>
          <a:ext cx="6731025" cy="436988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82CA4A14-7049-2F87-7723-6D2D6C47BF01}"/>
              </a:ext>
            </a:extLst>
          </p:cNvPr>
          <p:cNvGrpSpPr/>
          <p:nvPr/>
        </p:nvGrpSpPr>
        <p:grpSpPr>
          <a:xfrm>
            <a:off x="9741341" y="4145900"/>
            <a:ext cx="11791462" cy="5661144"/>
            <a:chOff x="4636690" y="2372182"/>
            <a:chExt cx="7075798" cy="3397128"/>
          </a:xfrm>
        </p:grpSpPr>
        <p:graphicFrame>
          <p:nvGraphicFramePr>
            <p:cNvPr id="14" name="Chart 13">
              <a:extLst>
                <a:ext uri="{FF2B5EF4-FFF2-40B4-BE49-F238E27FC236}">
                  <a16:creationId xmlns:a16="http://schemas.microsoft.com/office/drawing/2014/main" id="{984C312E-4C7B-6A69-DF93-D564CF24B514}"/>
                </a:ext>
              </a:extLst>
            </p:cNvPr>
            <p:cNvGraphicFramePr>
              <a:graphicFrameLocks noChangeAspect="1"/>
            </p:cNvGraphicFramePr>
            <p:nvPr>
              <p:extLst>
                <p:ext uri="{D42A27DB-BD31-4B8C-83A1-F6EECF244321}">
                  <p14:modId xmlns:p14="http://schemas.microsoft.com/office/powerpoint/2010/main" val="253217605"/>
                </p:ext>
              </p:extLst>
            </p:nvPr>
          </p:nvGraphicFramePr>
          <p:xfrm>
            <a:off x="4636690" y="2372182"/>
            <a:ext cx="5095689" cy="3397128"/>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3">
              <a:extLst>
                <a:ext uri="{FF2B5EF4-FFF2-40B4-BE49-F238E27FC236}">
                  <a16:creationId xmlns:a16="http://schemas.microsoft.com/office/drawing/2014/main" id="{BF0427C0-63AB-6E02-52AB-B01810109DF8}"/>
                </a:ext>
              </a:extLst>
            </p:cNvPr>
            <p:cNvSpPr txBox="1">
              <a:spLocks noChangeArrowheads="1"/>
            </p:cNvSpPr>
            <p:nvPr/>
          </p:nvSpPr>
          <p:spPr>
            <a:xfrm>
              <a:off x="9606633" y="3977344"/>
              <a:ext cx="2105855" cy="721603"/>
            </a:xfrm>
            <a:prstGeom prst="rect">
              <a:avLst/>
            </a:prstGeom>
          </p:spPr>
          <p:txBody>
            <a:bodyPr lIns="0" tIns="0" rIns="0" bIns="0" anchor="ctr"/>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ctr" defTabSz="1829014">
                <a:spcBef>
                  <a:spcPts val="2000"/>
                </a:spcBef>
                <a:buNone/>
              </a:pPr>
              <a:r>
                <a:rPr lang="en-US" sz="6666" kern="0" spc="-250" dirty="0">
                  <a:solidFill>
                    <a:srgbClr val="000000"/>
                  </a:solidFill>
                  <a:latin typeface="IBM Plex Sans Light" panose="020B0403050203000203" pitchFamily="34" charset="0"/>
                  <a:ea typeface="IBM Plex Sans" charset="0"/>
                  <a:cs typeface="IBM Plex Sans" charset="0"/>
                </a:rPr>
                <a:t>47%</a:t>
              </a:r>
            </a:p>
          </p:txBody>
        </p:sp>
      </p:grpSp>
      <p:sp>
        <p:nvSpPr>
          <p:cNvPr id="17" name="Content Placeholder 7">
            <a:extLst>
              <a:ext uri="{FF2B5EF4-FFF2-40B4-BE49-F238E27FC236}">
                <a16:creationId xmlns:a16="http://schemas.microsoft.com/office/drawing/2014/main" id="{42FB44DE-26EB-DB3B-FFF1-8D1A6A8BCF63}"/>
              </a:ext>
            </a:extLst>
          </p:cNvPr>
          <p:cNvSpPr txBox="1">
            <a:spLocks/>
          </p:cNvSpPr>
          <p:nvPr/>
        </p:nvSpPr>
        <p:spPr>
          <a:xfrm>
            <a:off x="2091209" y="3914171"/>
            <a:ext cx="5366084" cy="7856630"/>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spcAft>
                <a:spcPts val="1200"/>
              </a:spcAft>
            </a:pPr>
            <a:r>
              <a:rPr lang="en-US" sz="3332" kern="0" dirty="0">
                <a:latin typeface="IBM Plex Sans" panose="020B0503050203000203" pitchFamily="34" charset="0"/>
              </a:rPr>
              <a:t>     </a:t>
            </a:r>
            <a:r>
              <a:rPr lang="en-US" sz="4800" kern="0" dirty="0">
                <a:latin typeface="+mn-lt"/>
              </a:rPr>
              <a:t>Cybersecurity</a:t>
            </a:r>
            <a:endParaRPr lang="en-US" sz="3332" kern="0" dirty="0">
              <a:latin typeface="+mn-lt"/>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p:txBody>
      </p:sp>
      <p:sp>
        <p:nvSpPr>
          <p:cNvPr id="18" name="Content Placeholder 11">
            <a:extLst>
              <a:ext uri="{FF2B5EF4-FFF2-40B4-BE49-F238E27FC236}">
                <a16:creationId xmlns:a16="http://schemas.microsoft.com/office/drawing/2014/main" id="{0B833BE0-5C54-21CA-484F-C88B95318243}"/>
              </a:ext>
            </a:extLst>
          </p:cNvPr>
          <p:cNvSpPr txBox="1">
            <a:spLocks/>
          </p:cNvSpPr>
          <p:nvPr/>
        </p:nvSpPr>
        <p:spPr>
          <a:xfrm>
            <a:off x="9596245" y="3859021"/>
            <a:ext cx="4921620" cy="7856630"/>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ctr">
              <a:spcAft>
                <a:spcPts val="1200"/>
              </a:spcAft>
            </a:pPr>
            <a:r>
              <a:rPr lang="en-US" sz="3332" kern="0" dirty="0">
                <a:latin typeface="IBM Plex Sans" panose="020B0503050203000203" pitchFamily="34" charset="0"/>
              </a:rPr>
              <a:t>   </a:t>
            </a:r>
            <a:r>
              <a:rPr lang="en-US" sz="4800" kern="0" dirty="0">
                <a:latin typeface="+mn-lt"/>
              </a:rPr>
              <a:t>Privacy</a:t>
            </a:r>
            <a:endParaRPr lang="en-US" sz="3332" kern="0" dirty="0">
              <a:latin typeface="+mn-lt"/>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a:p>
            <a:pPr>
              <a:spcAft>
                <a:spcPts val="1200"/>
              </a:spcAft>
            </a:pPr>
            <a:endParaRPr lang="en-US" sz="3332" kern="0" dirty="0">
              <a:latin typeface="IBM Plex Sans" panose="020B0503050203000203" pitchFamily="34" charset="0"/>
            </a:endParaRPr>
          </a:p>
        </p:txBody>
      </p:sp>
      <p:sp>
        <p:nvSpPr>
          <p:cNvPr id="20" name="TextBox 19">
            <a:extLst>
              <a:ext uri="{FF2B5EF4-FFF2-40B4-BE49-F238E27FC236}">
                <a16:creationId xmlns:a16="http://schemas.microsoft.com/office/drawing/2014/main" id="{C0DDAA9C-0741-117F-21E7-33B7481EA17A}"/>
              </a:ext>
            </a:extLst>
          </p:cNvPr>
          <p:cNvSpPr txBox="1"/>
          <p:nvPr/>
        </p:nvSpPr>
        <p:spPr>
          <a:xfrm>
            <a:off x="3252025" y="7008156"/>
            <a:ext cx="3809504" cy="1184926"/>
          </a:xfrm>
          <a:prstGeom prst="rect">
            <a:avLst/>
          </a:prstGeom>
        </p:spPr>
        <p:txBody>
          <a:bodyPr wrap="square" lIns="0" tIns="0" rIns="0" bIns="0" rtlCol="0">
            <a:noAutofit/>
          </a:bodyPr>
          <a:lstStyle/>
          <a:p>
            <a:pPr algn="ctr" defTabSz="1829014">
              <a:lnSpc>
                <a:spcPct val="105000"/>
              </a:lnSpc>
              <a:spcBef>
                <a:spcPts val="1666"/>
              </a:spcBef>
            </a:pPr>
            <a:r>
              <a:rPr lang="en-US" sz="6666" dirty="0">
                <a:solidFill>
                  <a:srgbClr val="000000"/>
                </a:solidFill>
                <a:latin typeface="IBM Plex Sans Light" panose="020B0403050203000203" pitchFamily="34" charset="0"/>
                <a:ea typeface="IBM Plex Sans" charset="0"/>
                <a:cs typeface="IBM Plex Sans" charset="0"/>
              </a:rPr>
              <a:t>53%</a:t>
            </a:r>
          </a:p>
        </p:txBody>
      </p:sp>
      <p:sp>
        <p:nvSpPr>
          <p:cNvPr id="21" name="TextBox 20">
            <a:extLst>
              <a:ext uri="{FF2B5EF4-FFF2-40B4-BE49-F238E27FC236}">
                <a16:creationId xmlns:a16="http://schemas.microsoft.com/office/drawing/2014/main" id="{5684BF81-CE43-9E69-80E2-2AA9D8884D55}"/>
              </a:ext>
            </a:extLst>
          </p:cNvPr>
          <p:cNvSpPr txBox="1"/>
          <p:nvPr/>
        </p:nvSpPr>
        <p:spPr>
          <a:xfrm>
            <a:off x="10455384" y="7008156"/>
            <a:ext cx="3936484" cy="1215206"/>
          </a:xfrm>
          <a:prstGeom prst="rect">
            <a:avLst/>
          </a:prstGeom>
        </p:spPr>
        <p:txBody>
          <a:bodyPr wrap="square" lIns="0" tIns="0" rIns="0" bIns="0" rtlCol="0">
            <a:noAutofit/>
          </a:bodyPr>
          <a:lstStyle/>
          <a:p>
            <a:pPr algn="ctr" defTabSz="1829014">
              <a:lnSpc>
                <a:spcPct val="105000"/>
              </a:lnSpc>
              <a:spcBef>
                <a:spcPts val="1666"/>
              </a:spcBef>
            </a:pPr>
            <a:r>
              <a:rPr lang="en-US" sz="6666" dirty="0">
                <a:solidFill>
                  <a:srgbClr val="000000"/>
                </a:solidFill>
                <a:latin typeface="IBM Plex Sans Light" panose="020B0403050203000203" pitchFamily="34" charset="0"/>
                <a:ea typeface="IBM Plex Sans" charset="0"/>
                <a:cs typeface="IBM Plex Sans" charset="0"/>
              </a:rPr>
              <a:t>51%</a:t>
            </a:r>
          </a:p>
        </p:txBody>
      </p:sp>
      <p:graphicFrame>
        <p:nvGraphicFramePr>
          <p:cNvPr id="23" name="Chart 36">
            <a:extLst>
              <a:ext uri="{FF2B5EF4-FFF2-40B4-BE49-F238E27FC236}">
                <a16:creationId xmlns:a16="http://schemas.microsoft.com/office/drawing/2014/main" id="{63BD6B1F-CC0D-855B-2806-2EDD13BA824A}"/>
              </a:ext>
            </a:extLst>
          </p:cNvPr>
          <p:cNvGraphicFramePr>
            <a:graphicFrameLocks noChangeAspect="1"/>
          </p:cNvGraphicFramePr>
          <p:nvPr>
            <p:extLst>
              <p:ext uri="{D42A27DB-BD31-4B8C-83A1-F6EECF244321}">
                <p14:modId xmlns:p14="http://schemas.microsoft.com/office/powerpoint/2010/main" val="1164224655"/>
              </p:ext>
            </p:extLst>
          </p:nvPr>
        </p:nvGraphicFramePr>
        <p:xfrm>
          <a:off x="1658950" y="5575079"/>
          <a:ext cx="6239968" cy="40510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36">
            <a:extLst>
              <a:ext uri="{FF2B5EF4-FFF2-40B4-BE49-F238E27FC236}">
                <a16:creationId xmlns:a16="http://schemas.microsoft.com/office/drawing/2014/main" id="{3415ED82-856B-9F17-489E-C19C5711FB8E}"/>
              </a:ext>
            </a:extLst>
          </p:cNvPr>
          <p:cNvGraphicFramePr>
            <a:graphicFrameLocks noChangeAspect="1"/>
          </p:cNvGraphicFramePr>
          <p:nvPr>
            <p:extLst>
              <p:ext uri="{D42A27DB-BD31-4B8C-83A1-F6EECF244321}">
                <p14:modId xmlns:p14="http://schemas.microsoft.com/office/powerpoint/2010/main" val="1978944"/>
              </p:ext>
            </p:extLst>
          </p:nvPr>
        </p:nvGraphicFramePr>
        <p:xfrm>
          <a:off x="8758856" y="5575079"/>
          <a:ext cx="6239968" cy="4051080"/>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B0E9DBCC-C866-E3CE-A592-C7983EA74145}"/>
              </a:ext>
            </a:extLst>
          </p:cNvPr>
          <p:cNvSpPr txBox="1"/>
          <p:nvPr/>
        </p:nvSpPr>
        <p:spPr>
          <a:xfrm>
            <a:off x="645545" y="10656273"/>
            <a:ext cx="23282030"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2438400">
              <a:buSzPct val="100000"/>
            </a:pPr>
            <a:r>
              <a:rPr lang="en-CA" sz="3200" dirty="0">
                <a:effectLst/>
              </a:rPr>
              <a:t>Enterprises need more than an AI solution </a:t>
            </a:r>
            <a:r>
              <a:rPr lang="en-US" sz="3200" dirty="0">
                <a:cs typeface="Arial" panose="020B0604020202020204" pitchFamily="34" charset="0"/>
              </a:rPr>
              <a:t>- they need a comprehensive and sound strategy for generative AI.</a:t>
            </a:r>
          </a:p>
        </p:txBody>
      </p:sp>
      <p:sp>
        <p:nvSpPr>
          <p:cNvPr id="7" name="TextBox 6">
            <a:extLst>
              <a:ext uri="{FF2B5EF4-FFF2-40B4-BE49-F238E27FC236}">
                <a16:creationId xmlns:a16="http://schemas.microsoft.com/office/drawing/2014/main" id="{F77F1CB6-9BE4-4703-25A6-8F19A9B52F0A}"/>
              </a:ext>
            </a:extLst>
          </p:cNvPr>
          <p:cNvSpPr txBox="1"/>
          <p:nvPr/>
        </p:nvSpPr>
        <p:spPr>
          <a:xfrm>
            <a:off x="577584" y="13114400"/>
            <a:ext cx="471122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defTabSz="2438400">
              <a:buSzPct val="100000"/>
            </a:pPr>
            <a:r>
              <a:rPr lang="en-US" sz="1200" dirty="0">
                <a:cs typeface="Arial" panose="020B0604020202020204" pitchFamily="34" charset="0"/>
              </a:rPr>
              <a:t>Source: </a:t>
            </a:r>
            <a:r>
              <a:rPr lang="en-US" sz="1200" dirty="0">
                <a:solidFill>
                  <a:srgbClr val="000000"/>
                </a:solidFill>
                <a:ea typeface="IBM Plex Sans" charset="0"/>
                <a:cs typeface="IBM Plex Sans" charset="0"/>
              </a:rPr>
              <a:t>IBM IBV “generative AI: The state of the market”, June 2023</a:t>
            </a:r>
          </a:p>
          <a:p>
            <a:pPr algn="l" defTabSz="2438400">
              <a:buSzPct val="100000"/>
            </a:pPr>
            <a:r>
              <a:rPr lang="en-US" sz="1200" dirty="0">
                <a:cs typeface="Arial" panose="020B0604020202020204" pitchFamily="34" charset="0"/>
              </a:rPr>
              <a:t> </a:t>
            </a:r>
          </a:p>
        </p:txBody>
      </p:sp>
      <p:sp>
        <p:nvSpPr>
          <p:cNvPr id="8" name="Title 7">
            <a:extLst>
              <a:ext uri="{FF2B5EF4-FFF2-40B4-BE49-F238E27FC236}">
                <a16:creationId xmlns:a16="http://schemas.microsoft.com/office/drawing/2014/main" id="{AE24F918-09EF-B02F-A4E0-04513026E922}"/>
              </a:ext>
            </a:extLst>
          </p:cNvPr>
          <p:cNvSpPr>
            <a:spLocks noGrp="1"/>
          </p:cNvSpPr>
          <p:nvPr>
            <p:ph type="title"/>
          </p:nvPr>
        </p:nvSpPr>
        <p:spPr>
          <a:xfrm>
            <a:off x="576072" y="385200"/>
            <a:ext cx="23228491" cy="1527048"/>
          </a:xfrm>
        </p:spPr>
        <p:txBody>
          <a:bodyPr/>
          <a:lstStyle/>
          <a:p>
            <a:pPr defTabSz="2437912">
              <a:lnSpc>
                <a:spcPct val="100000"/>
              </a:lnSpc>
              <a:defRPr/>
            </a:pPr>
            <a:r>
              <a:rPr lang="en-US" kern="0" dirty="0">
                <a:solidFill>
                  <a:srgbClr val="000000"/>
                </a:solidFill>
                <a:latin typeface="+mn-lt"/>
              </a:rPr>
              <a:t>Generative AI adoption barriers</a:t>
            </a:r>
            <a:br>
              <a:rPr lang="en-US" sz="6600" kern="0" dirty="0">
                <a:solidFill>
                  <a:srgbClr val="000000"/>
                </a:solidFill>
                <a:latin typeface="+mn-lt"/>
              </a:rPr>
            </a:br>
            <a:br>
              <a:rPr lang="en-US" sz="4400" kern="0" dirty="0">
                <a:solidFill>
                  <a:srgbClr val="000000"/>
                </a:solidFill>
                <a:latin typeface="+mn-lt"/>
              </a:rPr>
            </a:br>
            <a:r>
              <a:rPr lang="en-US" sz="4400" kern="0" dirty="0">
                <a:solidFill>
                  <a:srgbClr val="000000"/>
                </a:solidFill>
                <a:latin typeface="+mn-lt"/>
              </a:rPr>
              <a:t>Executives highlight three top barriers to implementing generative AI</a:t>
            </a:r>
            <a:endParaRPr lang="en-US" sz="4400" dirty="0">
              <a:latin typeface="+mn-lt"/>
            </a:endParaRPr>
          </a:p>
        </p:txBody>
      </p:sp>
    </p:spTree>
    <p:extLst>
      <p:ext uri="{BB962C8B-B14F-4D97-AF65-F5344CB8AC3E}">
        <p14:creationId xmlns:p14="http://schemas.microsoft.com/office/powerpoint/2010/main" val="31592513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3553342B-F4F7-6CA4-7BDE-EDB4E6756271}"/>
              </a:ext>
            </a:extLst>
          </p:cNvPr>
          <p:cNvSpPr>
            <a:spLocks noGrp="1"/>
          </p:cNvSpPr>
          <p:nvPr>
            <p:ph type="title"/>
          </p:nvPr>
        </p:nvSpPr>
        <p:spPr>
          <a:xfrm>
            <a:off x="576072" y="385200"/>
            <a:ext cx="11615928" cy="1527048"/>
          </a:xfrm>
        </p:spPr>
        <p:txBody>
          <a:bodyPr/>
          <a:lstStyle/>
          <a:p>
            <a:r>
              <a:rPr lang="en-US" dirty="0"/>
              <a:t>Generative AI must be tailored to the enterprise</a:t>
            </a:r>
            <a:endParaRPr lang="en-US" dirty="0">
              <a:solidFill>
                <a:schemeClr val="accent1"/>
              </a:solidFill>
            </a:endParaRPr>
          </a:p>
        </p:txBody>
      </p:sp>
      <p:sp>
        <p:nvSpPr>
          <p:cNvPr id="4" name="Text Placeholder 11">
            <a:extLst>
              <a:ext uri="{FF2B5EF4-FFF2-40B4-BE49-F238E27FC236}">
                <a16:creationId xmlns:a16="http://schemas.microsoft.com/office/drawing/2014/main" id="{7B0ECE7F-2DBA-8005-8336-1CE8F361E755}"/>
              </a:ext>
            </a:extLst>
          </p:cNvPr>
          <p:cNvSpPr txBox="1">
            <a:spLocks/>
          </p:cNvSpPr>
          <p:nvPr/>
        </p:nvSpPr>
        <p:spPr>
          <a:xfrm>
            <a:off x="6797527" y="6128916"/>
            <a:ext cx="5016856" cy="1094845"/>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dirty="0">
                <a:solidFill>
                  <a:schemeClr val="accent1"/>
                </a:solidFill>
                <a:latin typeface="+mn-lt"/>
              </a:rPr>
              <a:t>→ </a:t>
            </a:r>
            <a:r>
              <a:rPr lang="en-US" sz="3200" kern="0" dirty="0">
                <a:solidFill>
                  <a:srgbClr val="000000"/>
                </a:solidFill>
                <a:latin typeface="+mn-lt"/>
              </a:rPr>
              <a:t>Offering security and    data protection.</a:t>
            </a:r>
          </a:p>
        </p:txBody>
      </p:sp>
      <p:sp>
        <p:nvSpPr>
          <p:cNvPr id="5" name="Text Placeholder 1">
            <a:extLst>
              <a:ext uri="{FF2B5EF4-FFF2-40B4-BE49-F238E27FC236}">
                <a16:creationId xmlns:a16="http://schemas.microsoft.com/office/drawing/2014/main" id="{EF9FEF63-3483-A2A1-7D54-4D9F775D376E}"/>
              </a:ext>
            </a:extLst>
          </p:cNvPr>
          <p:cNvSpPr txBox="1">
            <a:spLocks/>
          </p:cNvSpPr>
          <p:nvPr/>
        </p:nvSpPr>
        <p:spPr>
          <a:xfrm>
            <a:off x="6745666" y="8372127"/>
            <a:ext cx="5144965" cy="2651069"/>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3200" dirty="0">
                <a:solidFill>
                  <a:schemeClr val="accent1"/>
                </a:solidFill>
                <a:latin typeface="+mn-lt"/>
              </a:rPr>
              <a:t>→ </a:t>
            </a:r>
            <a:r>
              <a:rPr lang="en-US" sz="3200" dirty="0">
                <a:latin typeface="+mn-lt"/>
              </a:rPr>
              <a:t>Built with </a:t>
            </a:r>
            <a:r>
              <a:rPr lang="en-US" sz="3200" dirty="0">
                <a:solidFill>
                  <a:srgbClr val="000000"/>
                </a:solidFill>
                <a:latin typeface="+mn-lt"/>
              </a:rPr>
              <a:t>Governance, transparency, and ethics that support increasing regulatory compliance demands.</a:t>
            </a:r>
          </a:p>
        </p:txBody>
      </p:sp>
      <p:sp>
        <p:nvSpPr>
          <p:cNvPr id="6" name="Text Placeholder 2">
            <a:extLst>
              <a:ext uri="{FF2B5EF4-FFF2-40B4-BE49-F238E27FC236}">
                <a16:creationId xmlns:a16="http://schemas.microsoft.com/office/drawing/2014/main" id="{C5E63725-234F-BF9A-9B91-76228E0A0222}"/>
              </a:ext>
            </a:extLst>
          </p:cNvPr>
          <p:cNvSpPr txBox="1">
            <a:spLocks/>
          </p:cNvSpPr>
          <p:nvPr/>
        </p:nvSpPr>
        <p:spPr>
          <a:xfrm>
            <a:off x="18358894" y="8372127"/>
            <a:ext cx="4981581" cy="1817491"/>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dirty="0">
                <a:solidFill>
                  <a:schemeClr val="accent1"/>
                </a:solidFill>
                <a:latin typeface="+mn-lt"/>
              </a:rPr>
              <a:t>→ </a:t>
            </a:r>
            <a:r>
              <a:rPr lang="en-US" sz="3200" kern="0" dirty="0">
                <a:solidFill>
                  <a:srgbClr val="000000"/>
                </a:solidFill>
                <a:latin typeface="+mn-lt"/>
              </a:rPr>
              <a:t>Running anywhere, designed for scale and widespread adoption.</a:t>
            </a:r>
          </a:p>
        </p:txBody>
      </p:sp>
      <p:sp>
        <p:nvSpPr>
          <p:cNvPr id="7" name="Text Placeholder 4">
            <a:extLst>
              <a:ext uri="{FF2B5EF4-FFF2-40B4-BE49-F238E27FC236}">
                <a16:creationId xmlns:a16="http://schemas.microsoft.com/office/drawing/2014/main" id="{E97569E2-A9E9-7E37-F02E-7B853B225F1F}"/>
              </a:ext>
            </a:extLst>
          </p:cNvPr>
          <p:cNvSpPr txBox="1">
            <a:spLocks/>
          </p:cNvSpPr>
          <p:nvPr/>
        </p:nvSpPr>
        <p:spPr>
          <a:xfrm>
            <a:off x="1217671" y="6137240"/>
            <a:ext cx="4903149" cy="1390816"/>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dirty="0">
                <a:solidFill>
                  <a:schemeClr val="accent1"/>
                </a:solidFill>
                <a:latin typeface="+mn-lt"/>
              </a:rPr>
              <a:t>→ </a:t>
            </a:r>
            <a:r>
              <a:rPr lang="en-US" sz="3200" kern="0" dirty="0">
                <a:solidFill>
                  <a:srgbClr val="000000"/>
                </a:solidFill>
                <a:latin typeface="+mn-lt"/>
              </a:rPr>
              <a:t>Based on the best AI and cloud technologies available.</a:t>
            </a:r>
          </a:p>
        </p:txBody>
      </p:sp>
      <p:sp>
        <p:nvSpPr>
          <p:cNvPr id="8" name="TextBox 7">
            <a:extLst>
              <a:ext uri="{FF2B5EF4-FFF2-40B4-BE49-F238E27FC236}">
                <a16:creationId xmlns:a16="http://schemas.microsoft.com/office/drawing/2014/main" id="{F95DD72D-9670-1359-4E4A-E4CA8E47EDD4}"/>
              </a:ext>
            </a:extLst>
          </p:cNvPr>
          <p:cNvSpPr txBox="1"/>
          <p:nvPr/>
        </p:nvSpPr>
        <p:spPr>
          <a:xfrm>
            <a:off x="12612702" y="8372127"/>
            <a:ext cx="4830029"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3200" dirty="0">
                <a:solidFill>
                  <a:schemeClr val="accent1"/>
                </a:solidFill>
                <a:latin typeface="+mn-lt"/>
              </a:rPr>
              <a:t>→ </a:t>
            </a:r>
            <a:r>
              <a:rPr lang="en-US" sz="3200" dirty="0">
                <a:solidFill>
                  <a:srgbClr val="000000"/>
                </a:solidFill>
                <a:ea typeface="+mj-ea"/>
                <a:cs typeface="+mj-cs"/>
                <a:sym typeface="IBM Plex Sans Light"/>
              </a:rPr>
              <a:t>M</a:t>
            </a:r>
            <a:r>
              <a:rPr lang="en-US" sz="3200" dirty="0">
                <a:solidFill>
                  <a:srgbClr val="000000"/>
                </a:solidFill>
              </a:rPr>
              <a:t>odels that can be tuned to your proprietary data and company guidelines.</a:t>
            </a:r>
            <a:endParaRPr lang="en-US" sz="3200" dirty="0"/>
          </a:p>
        </p:txBody>
      </p:sp>
      <p:sp>
        <p:nvSpPr>
          <p:cNvPr id="9" name="TextBox 8">
            <a:extLst>
              <a:ext uri="{FF2B5EF4-FFF2-40B4-BE49-F238E27FC236}">
                <a16:creationId xmlns:a16="http://schemas.microsoft.com/office/drawing/2014/main" id="{2E89C4F2-BD47-F38A-66D0-7430897996E5}"/>
              </a:ext>
            </a:extLst>
          </p:cNvPr>
          <p:cNvSpPr txBox="1"/>
          <p:nvPr/>
        </p:nvSpPr>
        <p:spPr>
          <a:xfrm>
            <a:off x="12575594" y="6128916"/>
            <a:ext cx="4830029"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2437942">
              <a:spcBef>
                <a:spcPts val="2901"/>
              </a:spcBef>
              <a:buSzPct val="100000"/>
            </a:pPr>
            <a:r>
              <a:rPr lang="en-US" sz="3200" dirty="0">
                <a:solidFill>
                  <a:schemeClr val="accent1"/>
                </a:solidFill>
                <a:latin typeface="+mn-lt"/>
              </a:rPr>
              <a:t>→ </a:t>
            </a:r>
            <a:r>
              <a:rPr lang="en-US" sz="3200" dirty="0">
                <a:solidFill>
                  <a:srgbClr val="000000"/>
                </a:solidFill>
                <a:ea typeface="+mj-ea"/>
                <a:cs typeface="+mj-cs"/>
                <a:sym typeface="IBM Plex Sans Light"/>
              </a:rPr>
              <a:t>Designed for targeted for business use cases, that unlock new value.</a:t>
            </a:r>
          </a:p>
        </p:txBody>
      </p:sp>
      <p:sp>
        <p:nvSpPr>
          <p:cNvPr id="10" name="Text Placeholder 11">
            <a:extLst>
              <a:ext uri="{FF2B5EF4-FFF2-40B4-BE49-F238E27FC236}">
                <a16:creationId xmlns:a16="http://schemas.microsoft.com/office/drawing/2014/main" id="{B552F4BB-C262-11F6-C82B-553F40EC1689}"/>
              </a:ext>
            </a:extLst>
          </p:cNvPr>
          <p:cNvSpPr txBox="1">
            <a:spLocks/>
          </p:cNvSpPr>
          <p:nvPr/>
        </p:nvSpPr>
        <p:spPr>
          <a:xfrm>
            <a:off x="1217666" y="4420206"/>
            <a:ext cx="2310168" cy="1264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5600" kern="0" dirty="0">
                <a:solidFill>
                  <a:schemeClr val="accent1"/>
                </a:solidFill>
              </a:rPr>
              <a:t>Open</a:t>
            </a:r>
          </a:p>
        </p:txBody>
      </p:sp>
      <p:sp>
        <p:nvSpPr>
          <p:cNvPr id="11" name="Text Placeholder 12">
            <a:extLst>
              <a:ext uri="{FF2B5EF4-FFF2-40B4-BE49-F238E27FC236}">
                <a16:creationId xmlns:a16="http://schemas.microsoft.com/office/drawing/2014/main" id="{4A3DE9FA-E94B-066D-0C43-A00D6357F041}"/>
              </a:ext>
            </a:extLst>
          </p:cNvPr>
          <p:cNvSpPr txBox="1">
            <a:spLocks/>
          </p:cNvSpPr>
          <p:nvPr/>
        </p:nvSpPr>
        <p:spPr>
          <a:xfrm>
            <a:off x="18335322" y="4420078"/>
            <a:ext cx="4274797" cy="1264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5600" kern="0" dirty="0">
                <a:solidFill>
                  <a:schemeClr val="accent1"/>
                </a:solidFill>
              </a:rPr>
              <a:t>Empowering</a:t>
            </a:r>
          </a:p>
        </p:txBody>
      </p:sp>
      <p:sp>
        <p:nvSpPr>
          <p:cNvPr id="12" name="Text Placeholder 13">
            <a:extLst>
              <a:ext uri="{FF2B5EF4-FFF2-40B4-BE49-F238E27FC236}">
                <a16:creationId xmlns:a16="http://schemas.microsoft.com/office/drawing/2014/main" id="{A03C7815-215B-1AC3-3321-C48BF2DCF475}"/>
              </a:ext>
            </a:extLst>
          </p:cNvPr>
          <p:cNvSpPr txBox="1">
            <a:spLocks/>
          </p:cNvSpPr>
          <p:nvPr/>
        </p:nvSpPr>
        <p:spPr>
          <a:xfrm>
            <a:off x="6797527" y="4420206"/>
            <a:ext cx="3492291" cy="1342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5600" kern="0" dirty="0">
                <a:solidFill>
                  <a:schemeClr val="accent1"/>
                </a:solidFill>
              </a:rPr>
              <a:t>Trusted</a:t>
            </a:r>
          </a:p>
        </p:txBody>
      </p:sp>
      <p:sp>
        <p:nvSpPr>
          <p:cNvPr id="13" name="Text Placeholder 11">
            <a:extLst>
              <a:ext uri="{FF2B5EF4-FFF2-40B4-BE49-F238E27FC236}">
                <a16:creationId xmlns:a16="http://schemas.microsoft.com/office/drawing/2014/main" id="{CDFEFA45-297C-531F-F38A-5B5222B7D441}"/>
              </a:ext>
            </a:extLst>
          </p:cNvPr>
          <p:cNvSpPr txBox="1">
            <a:spLocks/>
          </p:cNvSpPr>
          <p:nvPr/>
        </p:nvSpPr>
        <p:spPr>
          <a:xfrm>
            <a:off x="12576026" y="4418318"/>
            <a:ext cx="3492285" cy="1264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42">
              <a:defRPr/>
            </a:pPr>
            <a:r>
              <a:rPr lang="en-US" sz="5600" kern="0" dirty="0">
                <a:solidFill>
                  <a:schemeClr val="accent1"/>
                </a:solidFill>
                <a:latin typeface="IBM Plex Sans Light"/>
              </a:rPr>
              <a:t>Targeted</a:t>
            </a:r>
          </a:p>
        </p:txBody>
      </p:sp>
      <p:sp>
        <p:nvSpPr>
          <p:cNvPr id="14" name="Text Placeholder 4">
            <a:extLst>
              <a:ext uri="{FF2B5EF4-FFF2-40B4-BE49-F238E27FC236}">
                <a16:creationId xmlns:a16="http://schemas.microsoft.com/office/drawing/2014/main" id="{7CC5F93B-8A8E-1D52-7D0F-9050259CBBFC}"/>
              </a:ext>
            </a:extLst>
          </p:cNvPr>
          <p:cNvSpPr txBox="1">
            <a:spLocks/>
          </p:cNvSpPr>
          <p:nvPr/>
        </p:nvSpPr>
        <p:spPr>
          <a:xfrm>
            <a:off x="1217671" y="8372127"/>
            <a:ext cx="4903149" cy="17274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1pPr>
            <a:lvl2pPr marL="91423"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2pPr>
            <a:lvl3pPr marL="182846"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3pPr>
            <a:lvl4pPr marL="274269" marR="0" indent="-91423" algn="l" defTabSz="1218971" rtl="0" eaLnBrk="1" latinLnBrk="0" hangingPunct="1">
              <a:lnSpc>
                <a:spcPct val="110000"/>
              </a:lnSpc>
              <a:spcBef>
                <a:spcPts val="0"/>
              </a:spcBef>
              <a:spcAft>
                <a:spcPts val="0"/>
              </a:spcAft>
              <a:buClrTx/>
              <a:buSzPct val="100000"/>
              <a:buFontTx/>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4pPr>
            <a:lvl5pPr marL="571393" marR="0" indent="-228557" algn="l" defTabSz="1218971" rtl="0" eaLnBrk="1" latinLnBrk="0" hangingPunct="1">
              <a:lnSpc>
                <a:spcPct val="110000"/>
              </a:lnSpc>
              <a:spcBef>
                <a:spcPts val="0"/>
              </a:spcBef>
              <a:spcAft>
                <a:spcPts val="0"/>
              </a:spcAft>
              <a:buClrTx/>
              <a:buSzPct val="100000"/>
              <a:buFont typeface="Arial" panose="020B0604020202020204" pitchFamily="34" charset="0"/>
              <a:buChar char="•"/>
              <a:tabLst/>
              <a:defRPr sz="1000" b="0" i="0" u="none" strike="noStrike" cap="none" spc="0" baseline="0">
                <a:solidFill>
                  <a:schemeClr val="tx1"/>
                </a:solidFill>
                <a:uFillTx/>
                <a:latin typeface="IBM Plex Sans" panose="020B0503050203000203" pitchFamily="34" charset="0"/>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200" dirty="0">
                <a:solidFill>
                  <a:schemeClr val="accent1"/>
                </a:solidFill>
                <a:latin typeface="+mn-lt"/>
              </a:rPr>
              <a:t>→ </a:t>
            </a:r>
            <a:r>
              <a:rPr lang="en-US" sz="3200" kern="0" dirty="0">
                <a:solidFill>
                  <a:srgbClr val="000000"/>
                </a:solidFill>
                <a:latin typeface="+mn-lt"/>
              </a:rPr>
              <a:t>Giving access to the innovation of the open community and multiple models.</a:t>
            </a:r>
          </a:p>
        </p:txBody>
      </p:sp>
      <p:cxnSp>
        <p:nvCxnSpPr>
          <p:cNvPr id="15" name="Straight Connector 14">
            <a:extLst>
              <a:ext uri="{FF2B5EF4-FFF2-40B4-BE49-F238E27FC236}">
                <a16:creationId xmlns:a16="http://schemas.microsoft.com/office/drawing/2014/main" id="{A261506A-00AA-B96F-A140-360FA7B94C28}"/>
              </a:ext>
            </a:extLst>
          </p:cNvPr>
          <p:cNvCxnSpPr>
            <a:cxnSpLocks/>
          </p:cNvCxnSpPr>
          <p:nvPr/>
        </p:nvCxnSpPr>
        <p:spPr bwMode="auto">
          <a:xfrm>
            <a:off x="6391862" y="3749040"/>
            <a:ext cx="0" cy="710946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8F72835-0E69-0028-1AB7-E4B76993EA84}"/>
              </a:ext>
            </a:extLst>
          </p:cNvPr>
          <p:cNvSpPr txBox="1"/>
          <p:nvPr/>
        </p:nvSpPr>
        <p:spPr>
          <a:xfrm>
            <a:off x="18358894" y="6128916"/>
            <a:ext cx="5259979"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3200" dirty="0">
                <a:solidFill>
                  <a:schemeClr val="accent1"/>
                </a:solidFill>
                <a:latin typeface="+mn-lt"/>
              </a:rPr>
              <a:t>→ </a:t>
            </a:r>
            <a:r>
              <a:rPr lang="en-US" sz="3200" dirty="0">
                <a:solidFill>
                  <a:srgbClr val="000000"/>
                </a:solidFill>
                <a:ea typeface="+mj-ea"/>
                <a:cs typeface="+mj-cs"/>
                <a:sym typeface="IBM Plex Sans Light"/>
              </a:rPr>
              <a:t>A </a:t>
            </a:r>
            <a:r>
              <a:rPr lang="en-US" sz="3200" dirty="0">
                <a:solidFill>
                  <a:srgbClr val="000000"/>
                </a:solidFill>
              </a:rPr>
              <a:t>platform to bring your own data and AI models that you tune, train, deploy, and govern.</a:t>
            </a:r>
          </a:p>
        </p:txBody>
      </p:sp>
      <p:cxnSp>
        <p:nvCxnSpPr>
          <p:cNvPr id="17" name="Straight Connector 16">
            <a:extLst>
              <a:ext uri="{FF2B5EF4-FFF2-40B4-BE49-F238E27FC236}">
                <a16:creationId xmlns:a16="http://schemas.microsoft.com/office/drawing/2014/main" id="{83A36236-1704-439F-4C26-11D5F83387C0}"/>
              </a:ext>
            </a:extLst>
          </p:cNvPr>
          <p:cNvCxnSpPr>
            <a:cxnSpLocks/>
          </p:cNvCxnSpPr>
          <p:nvPr/>
        </p:nvCxnSpPr>
        <p:spPr bwMode="auto">
          <a:xfrm>
            <a:off x="12213542" y="3749040"/>
            <a:ext cx="0" cy="710946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682E5E6-D86E-2717-0989-1AE3D0CD24FB}"/>
              </a:ext>
            </a:extLst>
          </p:cNvPr>
          <p:cNvCxnSpPr>
            <a:cxnSpLocks/>
          </p:cNvCxnSpPr>
          <p:nvPr/>
        </p:nvCxnSpPr>
        <p:spPr bwMode="auto">
          <a:xfrm>
            <a:off x="18004742" y="3749040"/>
            <a:ext cx="0" cy="710946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Horizontal row divider line">
            <a:extLst>
              <a:ext uri="{FF2B5EF4-FFF2-40B4-BE49-F238E27FC236}">
                <a16:creationId xmlns:a16="http://schemas.microsoft.com/office/drawing/2014/main" id="{D5F48EF9-2E12-C183-EF4D-00C679264DEF}"/>
              </a:ext>
            </a:extLst>
          </p:cNvPr>
          <p:cNvCxnSpPr>
            <a:cxnSpLocks/>
          </p:cNvCxnSpPr>
          <p:nvPr/>
        </p:nvCxnSpPr>
        <p:spPr bwMode="auto">
          <a:xfrm>
            <a:off x="987671" y="5545979"/>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Horizontal row divider line">
            <a:extLst>
              <a:ext uri="{FF2B5EF4-FFF2-40B4-BE49-F238E27FC236}">
                <a16:creationId xmlns:a16="http://schemas.microsoft.com/office/drawing/2014/main" id="{535D286F-E050-1A13-9185-B834A0F7E607}"/>
              </a:ext>
            </a:extLst>
          </p:cNvPr>
          <p:cNvCxnSpPr>
            <a:cxnSpLocks/>
          </p:cNvCxnSpPr>
          <p:nvPr/>
        </p:nvCxnSpPr>
        <p:spPr bwMode="auto">
          <a:xfrm>
            <a:off x="6797525" y="5545979"/>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Horizontal row divider line">
            <a:extLst>
              <a:ext uri="{FF2B5EF4-FFF2-40B4-BE49-F238E27FC236}">
                <a16:creationId xmlns:a16="http://schemas.microsoft.com/office/drawing/2014/main" id="{610DD6FE-F1D4-A09F-969F-D97C35DB5301}"/>
              </a:ext>
            </a:extLst>
          </p:cNvPr>
          <p:cNvCxnSpPr>
            <a:cxnSpLocks/>
          </p:cNvCxnSpPr>
          <p:nvPr/>
        </p:nvCxnSpPr>
        <p:spPr bwMode="auto">
          <a:xfrm>
            <a:off x="12438434" y="5545979"/>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Horizontal row divider line">
            <a:extLst>
              <a:ext uri="{FF2B5EF4-FFF2-40B4-BE49-F238E27FC236}">
                <a16:creationId xmlns:a16="http://schemas.microsoft.com/office/drawing/2014/main" id="{B2EABAD6-F3B9-63A8-E295-D711FCE9BA02}"/>
              </a:ext>
            </a:extLst>
          </p:cNvPr>
          <p:cNvCxnSpPr>
            <a:cxnSpLocks/>
          </p:cNvCxnSpPr>
          <p:nvPr/>
        </p:nvCxnSpPr>
        <p:spPr bwMode="auto">
          <a:xfrm>
            <a:off x="18335322" y="5545979"/>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2321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7584" y="601601"/>
            <a:ext cx="5170912" cy="2142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endParaRPr lang="en-US" sz="4400" kern="0" dirty="0">
              <a:latin typeface="IBM Plex Sans Light" panose="020B0403050203000203" pitchFamily="34" charset="0"/>
            </a:endParaRPr>
          </a:p>
        </p:txBody>
      </p:sp>
      <p:sp>
        <p:nvSpPr>
          <p:cNvPr id="6" name="Text Placeholder 2">
            <a:extLst>
              <a:ext uri="{FF2B5EF4-FFF2-40B4-BE49-F238E27FC236}">
                <a16:creationId xmlns:a16="http://schemas.microsoft.com/office/drawing/2014/main" id="{A6B5C8BF-FDAA-C3CA-8622-DF70474E4803}"/>
              </a:ext>
            </a:extLst>
          </p:cNvPr>
          <p:cNvSpPr txBox="1">
            <a:spLocks/>
          </p:cNvSpPr>
          <p:nvPr/>
        </p:nvSpPr>
        <p:spPr>
          <a:xfrm>
            <a:off x="4760" y="5645388"/>
            <a:ext cx="24380827" cy="2425229"/>
          </a:xfrm>
          <a:prstGeom prst="rect">
            <a:avLst/>
          </a:prstGeom>
        </p:spPr>
        <p:txBody>
          <a:bodyPr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6600" b="1" kern="0" dirty="0">
                <a:latin typeface="IBM Plex Sans SmBld" panose="020B0503050203000203" pitchFamily="34" charset="0"/>
              </a:rPr>
              <a:t>watson</a:t>
            </a:r>
            <a:r>
              <a:rPr lang="en-US" sz="6600" b="1" kern="0" dirty="0">
                <a:solidFill>
                  <a:srgbClr val="0D62FE"/>
                </a:solidFill>
                <a:latin typeface="IBM Plex Sans SmBld" panose="020B0503050203000203" pitchFamily="34" charset="0"/>
              </a:rPr>
              <a:t>x</a:t>
            </a:r>
            <a:r>
              <a:rPr lang="en-US" sz="6600" b="1" kern="0" dirty="0">
                <a:latin typeface="IBM Plex Sans SmBld" panose="020B0503050203000203" pitchFamily="34" charset="0"/>
              </a:rPr>
              <a:t>.ai</a:t>
            </a:r>
          </a:p>
        </p:txBody>
      </p:sp>
    </p:spTree>
    <p:extLst>
      <p:ext uri="{BB962C8B-B14F-4D97-AF65-F5344CB8AC3E}">
        <p14:creationId xmlns:p14="http://schemas.microsoft.com/office/powerpoint/2010/main" val="39807225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831A13-C928-D711-9566-1B2B159AF5CA}"/>
              </a:ext>
            </a:extLst>
          </p:cNvPr>
          <p:cNvSpPr/>
          <p:nvPr/>
        </p:nvSpPr>
        <p:spPr bwMode="auto">
          <a:xfrm>
            <a:off x="1141747" y="5784111"/>
            <a:ext cx="22100506" cy="2718543"/>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5" name="Rectangle 14">
            <a:extLst>
              <a:ext uri="{FF2B5EF4-FFF2-40B4-BE49-F238E27FC236}">
                <a16:creationId xmlns:a16="http://schemas.microsoft.com/office/drawing/2014/main" id="{06CF59A7-B2B1-374D-02AB-2BDAB7E9C5C4}"/>
              </a:ext>
            </a:extLst>
          </p:cNvPr>
          <p:cNvSpPr/>
          <p:nvPr/>
        </p:nvSpPr>
        <p:spPr bwMode="auto">
          <a:xfrm>
            <a:off x="1141747" y="7982640"/>
            <a:ext cx="22100506" cy="713317"/>
          </a:xfrm>
          <a:prstGeom prst="rect">
            <a:avLst/>
          </a:prstGeom>
          <a:solidFill>
            <a:schemeClr val="accent1">
              <a:lumMod val="40000"/>
              <a:lumOff val="60000"/>
            </a:schemeClr>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grpSp>
        <p:nvGrpSpPr>
          <p:cNvPr id="3" name="Group 2">
            <a:extLst>
              <a:ext uri="{FF2B5EF4-FFF2-40B4-BE49-F238E27FC236}">
                <a16:creationId xmlns:a16="http://schemas.microsoft.com/office/drawing/2014/main" id="{257EB525-A457-A910-4B87-E24EEE11844A}"/>
              </a:ext>
            </a:extLst>
          </p:cNvPr>
          <p:cNvGrpSpPr/>
          <p:nvPr/>
        </p:nvGrpSpPr>
        <p:grpSpPr>
          <a:xfrm>
            <a:off x="2574707" y="5963966"/>
            <a:ext cx="19563249" cy="1785360"/>
            <a:chOff x="2572200" y="6520752"/>
            <a:chExt cx="19568343" cy="1785825"/>
          </a:xfrm>
        </p:grpSpPr>
        <p:sp>
          <p:nvSpPr>
            <p:cNvPr id="5" name="TextBox 4">
              <a:extLst>
                <a:ext uri="{FF2B5EF4-FFF2-40B4-BE49-F238E27FC236}">
                  <a16:creationId xmlns:a16="http://schemas.microsoft.com/office/drawing/2014/main" id="{411DBC60-FDF5-7589-D904-0016E6134876}"/>
                </a:ext>
              </a:extLst>
            </p:cNvPr>
            <p:cNvSpPr txBox="1"/>
            <p:nvPr/>
          </p:nvSpPr>
          <p:spPr>
            <a:xfrm>
              <a:off x="9125722" y="7475363"/>
              <a:ext cx="3655965"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Scale AI workloads, for all your data, anywhere</a:t>
              </a:r>
            </a:p>
          </p:txBody>
        </p:sp>
        <p:sp>
          <p:nvSpPr>
            <p:cNvPr id="6" name="TextBox 5">
              <a:extLst>
                <a:ext uri="{FF2B5EF4-FFF2-40B4-BE49-F238E27FC236}">
                  <a16:creationId xmlns:a16="http://schemas.microsoft.com/office/drawing/2014/main" id="{2964FCE9-E071-AA95-C4AA-60DCC1A4FE5A}"/>
                </a:ext>
              </a:extLst>
            </p:cNvPr>
            <p:cNvSpPr txBox="1"/>
            <p:nvPr/>
          </p:nvSpPr>
          <p:spPr>
            <a:xfrm>
              <a:off x="2572200" y="7475364"/>
              <a:ext cx="3402011"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Train, validate, tune and deploy AI models</a:t>
              </a:r>
            </a:p>
          </p:txBody>
        </p:sp>
        <p:sp>
          <p:nvSpPr>
            <p:cNvPr id="7" name="TextBox 6">
              <a:extLst>
                <a:ext uri="{FF2B5EF4-FFF2-40B4-BE49-F238E27FC236}">
                  <a16:creationId xmlns:a16="http://schemas.microsoft.com/office/drawing/2014/main" id="{E414EDD4-34B6-B58A-D053-B0032F2CB66C}"/>
                </a:ext>
              </a:extLst>
            </p:cNvPr>
            <p:cNvSpPr txBox="1"/>
            <p:nvPr/>
          </p:nvSpPr>
          <p:spPr>
            <a:xfrm>
              <a:off x="16215848" y="7425158"/>
              <a:ext cx="5577852" cy="831213"/>
            </a:xfrm>
            <a:prstGeom prst="rect">
              <a:avLst/>
            </a:prstGeom>
            <a:noFill/>
          </p:spPr>
          <p:txBody>
            <a:bodyPr wrap="square">
              <a:spAutoFit/>
            </a:bodyPr>
            <a:lstStyle/>
            <a:p>
              <a:pPr defTabSz="1828506">
                <a:spcBef>
                  <a:spcPts val="2667"/>
                </a:spcBef>
              </a:pPr>
              <a:r>
                <a:rPr lang="en-US" sz="2400" b="1" dirty="0">
                  <a:solidFill>
                    <a:schemeClr val="bg1"/>
                  </a:solidFill>
                  <a:latin typeface="IBM Plex Sans Light"/>
                </a:rPr>
                <a:t>Enable responsible, transparent and explainable data and AI workflows</a:t>
              </a:r>
            </a:p>
          </p:txBody>
        </p:sp>
        <p:sp>
          <p:nvSpPr>
            <p:cNvPr id="8" name="TextBox 7">
              <a:extLst>
                <a:ext uri="{FF2B5EF4-FFF2-40B4-BE49-F238E27FC236}">
                  <a16:creationId xmlns:a16="http://schemas.microsoft.com/office/drawing/2014/main" id="{4FE9547C-8A88-438D-324A-0A8A0007115E}"/>
                </a:ext>
              </a:extLst>
            </p:cNvPr>
            <p:cNvSpPr txBox="1"/>
            <p:nvPr/>
          </p:nvSpPr>
          <p:spPr>
            <a:xfrm>
              <a:off x="2856059" y="6520752"/>
              <a:ext cx="5895975" cy="9144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7972">
                <a:spcBef>
                  <a:spcPts val="2901"/>
                </a:spcBef>
                <a:buSzPct val="100000"/>
              </a:pPr>
              <a:r>
                <a:rPr lang="en-US" sz="4400" kern="0" dirty="0" err="1">
                  <a:solidFill>
                    <a:schemeClr val="bg1"/>
                  </a:solidFill>
                  <a:latin typeface="IBM Plex Sans SmBld" panose="020B0503050203000203" pitchFamily="34" charset="0"/>
                  <a:ea typeface="+mj-ea"/>
                  <a:cs typeface="+mj-cs"/>
                  <a:sym typeface="IBM Plex Sans Light"/>
                </a:rPr>
                <a:t>watsonx.ai</a:t>
              </a:r>
              <a:endParaRPr lang="en-US" sz="4400" kern="0" dirty="0">
                <a:solidFill>
                  <a:schemeClr val="bg1"/>
                </a:solidFill>
                <a:latin typeface="IBM Plex Sans SmBld" panose="020B0503050203000203" pitchFamily="34" charset="0"/>
                <a:ea typeface="+mj-ea"/>
                <a:cs typeface="+mj-cs"/>
                <a:sym typeface="IBM Plex Sans Light"/>
              </a:endParaRPr>
            </a:p>
          </p:txBody>
        </p:sp>
        <p:sp>
          <p:nvSpPr>
            <p:cNvPr id="9" name="TextBox 8">
              <a:extLst>
                <a:ext uri="{FF2B5EF4-FFF2-40B4-BE49-F238E27FC236}">
                  <a16:creationId xmlns:a16="http://schemas.microsoft.com/office/drawing/2014/main" id="{85166AE6-6983-1AFD-771F-DA5C19CEE708}"/>
                </a:ext>
              </a:extLst>
            </p:cNvPr>
            <p:cNvSpPr txBox="1"/>
            <p:nvPr/>
          </p:nvSpPr>
          <p:spPr>
            <a:xfrm>
              <a:off x="9244010" y="6522346"/>
              <a:ext cx="5895975" cy="9144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7972">
                <a:spcBef>
                  <a:spcPts val="2901"/>
                </a:spcBef>
                <a:buSzPct val="100000"/>
              </a:pPr>
              <a:r>
                <a:rPr lang="en-US" sz="4400" kern="0" dirty="0">
                  <a:solidFill>
                    <a:schemeClr val="bg1"/>
                  </a:solidFill>
                  <a:latin typeface="IBM Plex Sans SmBld" panose="020B0503050203000203" pitchFamily="34" charset="0"/>
                  <a:ea typeface="+mj-ea"/>
                  <a:cs typeface="+mj-cs"/>
                  <a:sym typeface="IBM Plex Sans Light"/>
                </a:rPr>
                <a:t>watsonx.data</a:t>
              </a:r>
            </a:p>
          </p:txBody>
        </p:sp>
        <p:sp>
          <p:nvSpPr>
            <p:cNvPr id="10" name="TextBox 9">
              <a:extLst>
                <a:ext uri="{FF2B5EF4-FFF2-40B4-BE49-F238E27FC236}">
                  <a16:creationId xmlns:a16="http://schemas.microsoft.com/office/drawing/2014/main" id="{D322DB31-BECE-CB16-D843-E213E0AE0D4B}"/>
                </a:ext>
              </a:extLst>
            </p:cNvPr>
            <p:cNvSpPr txBox="1"/>
            <p:nvPr/>
          </p:nvSpPr>
          <p:spPr>
            <a:xfrm>
              <a:off x="16244568" y="6520752"/>
              <a:ext cx="5895975" cy="91440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7972">
                <a:spcBef>
                  <a:spcPts val="2901"/>
                </a:spcBef>
                <a:buSzPct val="100000"/>
              </a:pPr>
              <a:r>
                <a:rPr lang="en-US" sz="4400" kern="0" dirty="0">
                  <a:solidFill>
                    <a:schemeClr val="bg1"/>
                  </a:solidFill>
                  <a:latin typeface="IBM Plex Sans SmBld" panose="020B0503050203000203" pitchFamily="34" charset="0"/>
                  <a:ea typeface="+mj-ea"/>
                  <a:cs typeface="+mj-cs"/>
                  <a:sym typeface="IBM Plex Sans Light"/>
                </a:rPr>
                <a:t>watsonx.governance</a:t>
              </a:r>
            </a:p>
          </p:txBody>
        </p:sp>
      </p:grpSp>
      <p:sp>
        <p:nvSpPr>
          <p:cNvPr id="11" name="Title 1">
            <a:extLst>
              <a:ext uri="{FF2B5EF4-FFF2-40B4-BE49-F238E27FC236}">
                <a16:creationId xmlns:a16="http://schemas.microsoft.com/office/drawing/2014/main" id="{59D85AB5-8D63-5207-38E7-CDA365F2FA51}"/>
              </a:ext>
            </a:extLst>
          </p:cNvPr>
          <p:cNvSpPr txBox="1">
            <a:spLocks/>
          </p:cNvSpPr>
          <p:nvPr/>
        </p:nvSpPr>
        <p:spPr>
          <a:xfrm>
            <a:off x="576072" y="1734310"/>
            <a:ext cx="20551456" cy="1167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solidFill>
                  <a:schemeClr val="tx1"/>
                </a:solidFill>
                <a:latin typeface="+mn-lt"/>
              </a:rPr>
              <a:t>Scale and accelerate the impact of AI with trusted data on hybrid cloud</a:t>
            </a:r>
          </a:p>
        </p:txBody>
      </p:sp>
      <p:sp>
        <p:nvSpPr>
          <p:cNvPr id="13" name="TextBox 12">
            <a:extLst>
              <a:ext uri="{FF2B5EF4-FFF2-40B4-BE49-F238E27FC236}">
                <a16:creationId xmlns:a16="http://schemas.microsoft.com/office/drawing/2014/main" id="{B42AF2E5-195E-788B-CD59-8AE43B062C48}"/>
              </a:ext>
            </a:extLst>
          </p:cNvPr>
          <p:cNvSpPr txBox="1"/>
          <p:nvPr/>
        </p:nvSpPr>
        <p:spPr>
          <a:xfrm>
            <a:off x="6350621" y="8093076"/>
            <a:ext cx="10655161" cy="4924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ctr" defTabSz="2437972">
              <a:spcBef>
                <a:spcPts val="2901"/>
              </a:spcBef>
              <a:buSzPct val="100000"/>
            </a:pPr>
            <a:r>
              <a:rPr lang="en-US" sz="3200" b="1" kern="0" dirty="0">
                <a:solidFill>
                  <a:schemeClr val="tx1">
                    <a:lumMod val="95000"/>
                    <a:lumOff val="5000"/>
                  </a:schemeClr>
                </a:solidFill>
                <a:latin typeface="IBM Plex Sans SmBld" panose="020B0503050203000203" pitchFamily="34" charset="0"/>
                <a:ea typeface="+mj-ea"/>
                <a:cs typeface="+mj-cs"/>
                <a:sym typeface="IBM Plex Sans Light"/>
              </a:rPr>
              <a:t>Red Hat OpenShift </a:t>
            </a:r>
            <a:r>
              <a:rPr lang="en-US" sz="3200" kern="0" dirty="0">
                <a:solidFill>
                  <a:schemeClr val="tx1">
                    <a:lumMod val="95000"/>
                    <a:lumOff val="5000"/>
                  </a:schemeClr>
                </a:solidFill>
                <a:latin typeface="IBM Plex Sans SmBld" panose="020B0503050203000203" pitchFamily="34" charset="0"/>
                <a:ea typeface="+mj-ea"/>
                <a:cs typeface="+mj-cs"/>
                <a:sym typeface="IBM Plex Sans Light"/>
              </a:rPr>
              <a:t>provides scalability, hybrid capability</a:t>
            </a:r>
          </a:p>
        </p:txBody>
      </p:sp>
      <p:sp>
        <p:nvSpPr>
          <p:cNvPr id="2" name="Title 1">
            <a:extLst>
              <a:ext uri="{FF2B5EF4-FFF2-40B4-BE49-F238E27FC236}">
                <a16:creationId xmlns:a16="http://schemas.microsoft.com/office/drawing/2014/main" id="{A38FE921-C708-3E1E-1354-ED93551B7268}"/>
              </a:ext>
            </a:extLst>
          </p:cNvPr>
          <p:cNvSpPr>
            <a:spLocks noGrp="1"/>
          </p:cNvSpPr>
          <p:nvPr>
            <p:ph type="title"/>
          </p:nvPr>
        </p:nvSpPr>
        <p:spPr>
          <a:xfrm>
            <a:off x="576072" y="385200"/>
            <a:ext cx="11615928" cy="1527048"/>
          </a:xfrm>
        </p:spPr>
        <p:txBody>
          <a:bodyPr/>
          <a:lstStyle/>
          <a:p>
            <a:r>
              <a:rPr lang="en-US" sz="6400" dirty="0">
                <a:latin typeface="+mn-lt"/>
              </a:rPr>
              <a:t>Put AI to work with </a:t>
            </a:r>
            <a:r>
              <a:rPr lang="en-US" sz="6400" b="1" kern="0" dirty="0">
                <a:latin typeface="+mn-lt"/>
              </a:rPr>
              <a:t>watson</a:t>
            </a:r>
            <a:r>
              <a:rPr lang="en-US" sz="6400" b="1" kern="0" dirty="0">
                <a:solidFill>
                  <a:srgbClr val="0F62FE"/>
                </a:solidFill>
                <a:latin typeface="+mn-lt"/>
              </a:rPr>
              <a:t>x</a:t>
            </a:r>
            <a:endParaRPr lang="en-US" dirty="0">
              <a:latin typeface="+mn-lt"/>
            </a:endParaRPr>
          </a:p>
        </p:txBody>
      </p:sp>
    </p:spTree>
    <p:extLst>
      <p:ext uri="{BB962C8B-B14F-4D97-AF65-F5344CB8AC3E}">
        <p14:creationId xmlns:p14="http://schemas.microsoft.com/office/powerpoint/2010/main" val="10477845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36506D-C95D-EDB5-464C-67260E62A181}"/>
              </a:ext>
            </a:extLst>
          </p:cNvPr>
          <p:cNvSpPr txBox="1">
            <a:spLocks/>
          </p:cNvSpPr>
          <p:nvPr/>
        </p:nvSpPr>
        <p:spPr>
          <a:xfrm>
            <a:off x="763583" y="442037"/>
            <a:ext cx="4904942" cy="641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spcBef>
                <a:spcPts val="600"/>
              </a:spcBef>
            </a:pPr>
            <a:r>
              <a:rPr lang="en-US" b="1" kern="0" dirty="0">
                <a:latin typeface="+mn-lt"/>
              </a:rPr>
              <a:t>watson</a:t>
            </a:r>
            <a:r>
              <a:rPr lang="en-US" b="1" kern="0" dirty="0">
                <a:solidFill>
                  <a:srgbClr val="0F62FE"/>
                </a:solidFill>
                <a:latin typeface="+mn-lt"/>
              </a:rPr>
              <a:t>x</a:t>
            </a:r>
            <a:br>
              <a:rPr lang="en-US" b="1" kern="0" dirty="0">
                <a:solidFill>
                  <a:schemeClr val="accent1">
                    <a:lumMod val="60000"/>
                    <a:lumOff val="40000"/>
                  </a:schemeClr>
                </a:solidFill>
                <a:latin typeface="+mn-lt"/>
              </a:rPr>
            </a:br>
            <a:r>
              <a:rPr lang="en-US" sz="4400" kern="0" dirty="0">
                <a:latin typeface="+mn-lt"/>
              </a:rPr>
              <a:t>and its 3 components</a:t>
            </a:r>
          </a:p>
        </p:txBody>
      </p:sp>
      <p:sp>
        <p:nvSpPr>
          <p:cNvPr id="4" name="Text Placeholder 2">
            <a:extLst>
              <a:ext uri="{FF2B5EF4-FFF2-40B4-BE49-F238E27FC236}">
                <a16:creationId xmlns:a16="http://schemas.microsoft.com/office/drawing/2014/main" id="{133D1D00-AB67-F0E8-C276-1C9A73239050}"/>
              </a:ext>
            </a:extLst>
          </p:cNvPr>
          <p:cNvSpPr txBox="1">
            <a:spLocks/>
          </p:cNvSpPr>
          <p:nvPr/>
        </p:nvSpPr>
        <p:spPr>
          <a:xfrm>
            <a:off x="6668223" y="4105852"/>
            <a:ext cx="4517363" cy="857138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2800" dirty="0">
                <a:solidFill>
                  <a:srgbClr val="000000"/>
                </a:solidFill>
                <a:ea typeface="IBM Plex Sans Light" panose="020B0403050203000203" pitchFamily="34" charset="0"/>
                <a:cs typeface="IBM Plex Sans Light" panose="020B0403050203000203" pitchFamily="34" charset="0"/>
              </a:rPr>
              <a:t>A next generation enterprise studio for AI builders to train, validate, tune, and deploy both traditional machine learning and new generative AI capabilities powered by foundation models. </a:t>
            </a:r>
            <a:r>
              <a:rPr lang="en-US" sz="2800" dirty="0">
                <a:ea typeface="IBM Plex Sans" charset="0"/>
                <a:cs typeface="IBM Plex Sans" charset="0"/>
              </a:rPr>
              <a:t>It enables you to build AI applications in a fraction of the time with a fraction of the data.</a:t>
            </a:r>
          </a:p>
          <a:p>
            <a:endParaRPr lang="en-US" sz="2400" dirty="0"/>
          </a:p>
        </p:txBody>
      </p:sp>
      <p:sp>
        <p:nvSpPr>
          <p:cNvPr id="5" name="Text Placeholder 3">
            <a:extLst>
              <a:ext uri="{FF2B5EF4-FFF2-40B4-BE49-F238E27FC236}">
                <a16:creationId xmlns:a16="http://schemas.microsoft.com/office/drawing/2014/main" id="{56993190-543D-42E8-CC5C-CFFB4D0A88B0}"/>
              </a:ext>
            </a:extLst>
          </p:cNvPr>
          <p:cNvSpPr txBox="1">
            <a:spLocks/>
          </p:cNvSpPr>
          <p:nvPr/>
        </p:nvSpPr>
        <p:spPr>
          <a:xfrm>
            <a:off x="12763425" y="4105406"/>
            <a:ext cx="4952357" cy="8572501"/>
          </a:xfrm>
          <a:prstGeom prst="rect">
            <a:avLst/>
          </a:prstGeom>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latin typeface="IBM Plex Sans Light"/>
                <a:ea typeface="IBM Plex Sans" charset="0"/>
                <a:cs typeface="IBM Plex Sans" charset="0"/>
              </a:rPr>
              <a:t>Fit-for-purpose data store, built on an open lakehouse architecture, supported by querying, governance and open data formats to access and share data.</a:t>
            </a:r>
          </a:p>
        </p:txBody>
      </p:sp>
      <p:sp>
        <p:nvSpPr>
          <p:cNvPr id="6" name="Text Placeholder 4">
            <a:extLst>
              <a:ext uri="{FF2B5EF4-FFF2-40B4-BE49-F238E27FC236}">
                <a16:creationId xmlns:a16="http://schemas.microsoft.com/office/drawing/2014/main" id="{BB3E6508-A055-AA4F-3072-7D59048EAA94}"/>
              </a:ext>
            </a:extLst>
          </p:cNvPr>
          <p:cNvSpPr txBox="1">
            <a:spLocks/>
          </p:cNvSpPr>
          <p:nvPr/>
        </p:nvSpPr>
        <p:spPr>
          <a:xfrm>
            <a:off x="18709777" y="4105406"/>
            <a:ext cx="4958704" cy="8572501"/>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t>End-to-end toolkit encompassing both data and AI governance to enable responsible, transparent, and explainable AI workflows.</a:t>
            </a:r>
          </a:p>
          <a:p>
            <a:endParaRPr lang="en-US" sz="2400" kern="0" dirty="0"/>
          </a:p>
          <a:p>
            <a:endParaRPr lang="en-US" sz="2400" kern="0" dirty="0"/>
          </a:p>
        </p:txBody>
      </p:sp>
      <p:sp>
        <p:nvSpPr>
          <p:cNvPr id="7" name="Text Placeholder 5">
            <a:extLst>
              <a:ext uri="{FF2B5EF4-FFF2-40B4-BE49-F238E27FC236}">
                <a16:creationId xmlns:a16="http://schemas.microsoft.com/office/drawing/2014/main" id="{70F649E6-7E33-C464-E3B8-B3945184AF9A}"/>
              </a:ext>
            </a:extLst>
          </p:cNvPr>
          <p:cNvSpPr txBox="1">
            <a:spLocks/>
          </p:cNvSpPr>
          <p:nvPr/>
        </p:nvSpPr>
        <p:spPr>
          <a:xfrm>
            <a:off x="6668219" y="1252478"/>
            <a:ext cx="4955531" cy="152558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latin typeface="+mn-lt"/>
              </a:rPr>
              <a:t>watson</a:t>
            </a:r>
            <a:r>
              <a:rPr lang="en-US" sz="4400" b="1" kern="0" dirty="0">
                <a:solidFill>
                  <a:srgbClr val="0D62FE"/>
                </a:solidFill>
                <a:latin typeface="+mn-lt"/>
              </a:rPr>
              <a:t>x</a:t>
            </a:r>
            <a:r>
              <a:rPr lang="en-US" sz="4400" b="1" kern="0" dirty="0">
                <a:latin typeface="+mn-lt"/>
              </a:rPr>
              <a:t>.ai</a:t>
            </a:r>
          </a:p>
          <a:p>
            <a:pPr>
              <a:spcBef>
                <a:spcPts val="1333"/>
              </a:spcBef>
            </a:pPr>
            <a:r>
              <a:rPr lang="en-US" sz="2800" kern="0" dirty="0">
                <a:latin typeface="+mn-lt"/>
                <a:ea typeface="+mn-ea"/>
                <a:cs typeface="+mn-cs"/>
              </a:rPr>
              <a:t>Train, validate, tune and </a:t>
            </a:r>
          </a:p>
          <a:p>
            <a:r>
              <a:rPr lang="en-US" sz="2800" kern="0" dirty="0">
                <a:ea typeface="+mn-ea"/>
                <a:cs typeface="+mn-cs"/>
              </a:rPr>
              <a:t>deploy AI models</a:t>
            </a:r>
          </a:p>
        </p:txBody>
      </p:sp>
      <p:sp>
        <p:nvSpPr>
          <p:cNvPr id="8" name="Text Placeholder 6">
            <a:extLst>
              <a:ext uri="{FF2B5EF4-FFF2-40B4-BE49-F238E27FC236}">
                <a16:creationId xmlns:a16="http://schemas.microsoft.com/office/drawing/2014/main" id="{EBBC38B4-4FCF-6CCA-0F91-F6914BA8CCA2}"/>
              </a:ext>
            </a:extLst>
          </p:cNvPr>
          <p:cNvSpPr txBox="1">
            <a:spLocks/>
          </p:cNvSpPr>
          <p:nvPr/>
        </p:nvSpPr>
        <p:spPr>
          <a:xfrm>
            <a:off x="12763425" y="1252478"/>
            <a:ext cx="4952357" cy="152558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latin typeface="+mn-lt"/>
              </a:rPr>
              <a:t>watson</a:t>
            </a:r>
            <a:r>
              <a:rPr lang="en-US" sz="4400" b="1" kern="0" dirty="0">
                <a:solidFill>
                  <a:srgbClr val="0D62FE"/>
                </a:solidFill>
                <a:latin typeface="+mn-lt"/>
              </a:rPr>
              <a:t>x</a:t>
            </a:r>
            <a:r>
              <a:rPr lang="en-US" sz="4400" b="1" kern="0" dirty="0">
                <a:latin typeface="+mn-lt"/>
              </a:rPr>
              <a:t>.data</a:t>
            </a:r>
          </a:p>
          <a:p>
            <a:pPr>
              <a:spcBef>
                <a:spcPts val="1333"/>
              </a:spcBef>
            </a:pPr>
            <a:r>
              <a:rPr lang="en-US" sz="2800" kern="0" dirty="0">
                <a:ea typeface="+mn-ea"/>
                <a:cs typeface="+mn-cs"/>
              </a:rPr>
              <a:t>Scale AI workloads, for          all your data, anywhere</a:t>
            </a:r>
          </a:p>
        </p:txBody>
      </p:sp>
      <p:sp>
        <p:nvSpPr>
          <p:cNvPr id="9" name="Text Placeholder 7">
            <a:extLst>
              <a:ext uri="{FF2B5EF4-FFF2-40B4-BE49-F238E27FC236}">
                <a16:creationId xmlns:a16="http://schemas.microsoft.com/office/drawing/2014/main" id="{973AE2DF-00C6-1C24-179B-4CFAFC2AC364}"/>
              </a:ext>
            </a:extLst>
          </p:cNvPr>
          <p:cNvSpPr txBox="1">
            <a:spLocks/>
          </p:cNvSpPr>
          <p:nvPr/>
        </p:nvSpPr>
        <p:spPr>
          <a:xfrm>
            <a:off x="18645981" y="1252478"/>
            <a:ext cx="5681305" cy="1525589"/>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400" b="1" kern="0" dirty="0">
                <a:latin typeface="+mn-lt"/>
              </a:rPr>
              <a:t>watson</a:t>
            </a:r>
            <a:r>
              <a:rPr lang="en-US" sz="4400" b="1" kern="0" dirty="0">
                <a:solidFill>
                  <a:srgbClr val="0D62FE"/>
                </a:solidFill>
                <a:latin typeface="+mn-lt"/>
              </a:rPr>
              <a:t>x</a:t>
            </a:r>
            <a:r>
              <a:rPr lang="en-US" sz="4400" b="1" kern="0" dirty="0">
                <a:latin typeface="+mn-lt"/>
              </a:rPr>
              <a:t>.governance</a:t>
            </a:r>
          </a:p>
          <a:p>
            <a:pPr>
              <a:spcBef>
                <a:spcPts val="1333"/>
              </a:spcBef>
            </a:pPr>
            <a:r>
              <a:rPr lang="en-US" sz="2800" kern="0" dirty="0">
                <a:ea typeface="+mn-ea"/>
                <a:cs typeface="+mn-cs"/>
              </a:rPr>
              <a:t>Enable responsible, transparent and explainable   AI workflows</a:t>
            </a:r>
          </a:p>
        </p:txBody>
      </p:sp>
      <p:cxnSp>
        <p:nvCxnSpPr>
          <p:cNvPr id="12" name="Straight Connector 11">
            <a:extLst>
              <a:ext uri="{FF2B5EF4-FFF2-40B4-BE49-F238E27FC236}">
                <a16:creationId xmlns:a16="http://schemas.microsoft.com/office/drawing/2014/main" id="{38C67A1D-55C6-FA23-4B74-8DA1FFB843BE}"/>
              </a:ext>
            </a:extLst>
          </p:cNvPr>
          <p:cNvCxnSpPr/>
          <p:nvPr/>
        </p:nvCxnSpPr>
        <p:spPr bwMode="auto">
          <a:xfrm>
            <a:off x="6118586" y="580292"/>
            <a:ext cx="0" cy="114475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92C32AE-FF4D-426C-63BF-F7B28DFB7024}"/>
              </a:ext>
            </a:extLst>
          </p:cNvPr>
          <p:cNvCxnSpPr/>
          <p:nvPr/>
        </p:nvCxnSpPr>
        <p:spPr bwMode="auto">
          <a:xfrm>
            <a:off x="12185280" y="597877"/>
            <a:ext cx="0" cy="114475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FDFCE36-D07E-ADA0-ADDE-E19F6BFE75AF}"/>
              </a:ext>
            </a:extLst>
          </p:cNvPr>
          <p:cNvCxnSpPr/>
          <p:nvPr/>
        </p:nvCxnSpPr>
        <p:spPr bwMode="auto">
          <a:xfrm>
            <a:off x="18287140" y="597877"/>
            <a:ext cx="0" cy="1144758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A7D99DB-CEB6-3170-6146-A75E67314F68}"/>
              </a:ext>
            </a:extLst>
          </p:cNvPr>
          <p:cNvSpPr txBox="1">
            <a:spLocks/>
          </p:cNvSpPr>
          <p:nvPr/>
        </p:nvSpPr>
        <p:spPr>
          <a:xfrm>
            <a:off x="820702" y="2936382"/>
            <a:ext cx="5170240" cy="2141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mn-lt"/>
              </a:rPr>
              <a:t>The platform</a:t>
            </a:r>
            <a:br>
              <a:rPr lang="en-US" sz="4400" kern="0" dirty="0">
                <a:latin typeface="+mn-lt"/>
              </a:rPr>
            </a:br>
            <a:r>
              <a:rPr lang="en-US" sz="4400" kern="0" dirty="0">
                <a:latin typeface="+mn-lt"/>
              </a:rPr>
              <a:t>for AI and data</a:t>
            </a:r>
          </a:p>
        </p:txBody>
      </p:sp>
      <p:sp>
        <p:nvSpPr>
          <p:cNvPr id="16" name="Title 1">
            <a:extLst>
              <a:ext uri="{FF2B5EF4-FFF2-40B4-BE49-F238E27FC236}">
                <a16:creationId xmlns:a16="http://schemas.microsoft.com/office/drawing/2014/main" id="{A3CB5189-8C85-3FF0-F077-B5A64427B4F4}"/>
              </a:ext>
            </a:extLst>
          </p:cNvPr>
          <p:cNvSpPr txBox="1">
            <a:spLocks/>
          </p:cNvSpPr>
          <p:nvPr/>
        </p:nvSpPr>
        <p:spPr>
          <a:xfrm>
            <a:off x="820702" y="5608223"/>
            <a:ext cx="4773176" cy="3029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4400" kern="0" dirty="0">
                <a:solidFill>
                  <a:schemeClr val="accent1">
                    <a:lumMod val="75000"/>
                  </a:schemeClr>
                </a:solidFill>
                <a:latin typeface="+mn-lt"/>
              </a:rPr>
              <a:t>Scale and accelerate the impact of AI with trusted data</a:t>
            </a:r>
            <a:r>
              <a:rPr lang="en-US" sz="3600" kern="0" dirty="0">
                <a:solidFill>
                  <a:schemeClr val="accent1">
                    <a:lumMod val="75000"/>
                  </a:schemeClr>
                </a:solidFill>
                <a:latin typeface="+mn-lt"/>
              </a:rPr>
              <a:t>.</a:t>
            </a:r>
            <a:br>
              <a:rPr lang="en-US" sz="3600" kern="0" dirty="0">
                <a:solidFill>
                  <a:schemeClr val="accent1">
                    <a:lumMod val="75000"/>
                  </a:schemeClr>
                </a:solidFill>
                <a:latin typeface="+mn-lt"/>
              </a:rPr>
            </a:br>
            <a:br>
              <a:rPr lang="en-US" sz="4400" kern="0" dirty="0">
                <a:latin typeface="+mn-lt"/>
              </a:rPr>
            </a:br>
            <a:endParaRPr lang="en-US" sz="3200" kern="0" dirty="0">
              <a:latin typeface="+mn-lt"/>
            </a:endParaRPr>
          </a:p>
        </p:txBody>
      </p:sp>
    </p:spTree>
    <p:extLst>
      <p:ext uri="{BB962C8B-B14F-4D97-AF65-F5344CB8AC3E}">
        <p14:creationId xmlns:p14="http://schemas.microsoft.com/office/powerpoint/2010/main" val="41052259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electric blue, design&#10;&#10;Description automatically generated">
            <a:extLst>
              <a:ext uri="{FF2B5EF4-FFF2-40B4-BE49-F238E27FC236}">
                <a16:creationId xmlns:a16="http://schemas.microsoft.com/office/drawing/2014/main" id="{016AB497-71F4-7A8D-0F0E-5D7B876BAC2A}"/>
              </a:ext>
            </a:extLst>
          </p:cNvPr>
          <p:cNvPicPr>
            <a:picLocks noChangeAspect="1"/>
          </p:cNvPicPr>
          <p:nvPr/>
        </p:nvPicPr>
        <p:blipFill rotWithShape="1">
          <a:blip r:embed="rId3"/>
          <a:srcRect l="10291" t="11377" b="19503"/>
          <a:stretch/>
        </p:blipFill>
        <p:spPr>
          <a:xfrm>
            <a:off x="4810034" y="6271859"/>
            <a:ext cx="6674536" cy="4431819"/>
          </a:xfrm>
          <a:prstGeom prst="rect">
            <a:avLst/>
          </a:prstGeom>
        </p:spPr>
      </p:pic>
      <p:sp>
        <p:nvSpPr>
          <p:cNvPr id="4" name="TextBox 3">
            <a:extLst>
              <a:ext uri="{FF2B5EF4-FFF2-40B4-BE49-F238E27FC236}">
                <a16:creationId xmlns:a16="http://schemas.microsoft.com/office/drawing/2014/main" id="{DDF14032-CDBC-6C91-2D10-E82E4CF69EBF}"/>
              </a:ext>
            </a:extLst>
          </p:cNvPr>
          <p:cNvSpPr txBox="1"/>
          <p:nvPr/>
        </p:nvSpPr>
        <p:spPr>
          <a:xfrm>
            <a:off x="349567" y="1362707"/>
            <a:ext cx="6774173" cy="74290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75" indent="-446760" defTabSz="2438460">
              <a:spcBef>
                <a:spcPts val="2901"/>
              </a:spcBef>
              <a:buSzPct val="100000"/>
              <a:buFontTx/>
              <a:buChar char="–"/>
            </a:pPr>
            <a:endParaRPr lang="en-US" sz="1349" kern="0" dirty="0">
              <a:solidFill>
                <a:srgbClr val="000000"/>
              </a:solidFill>
              <a:ea typeface="+mj-ea"/>
              <a:cs typeface="+mj-cs"/>
              <a:sym typeface="IBM Plex Sans Light"/>
            </a:endParaRPr>
          </a:p>
        </p:txBody>
      </p:sp>
      <p:pic>
        <p:nvPicPr>
          <p:cNvPr id="5" name="Picture 4" descr="A picture containing screenshot, diagram, electric blue, design&#10;&#10;Description automatically generated">
            <a:extLst>
              <a:ext uri="{FF2B5EF4-FFF2-40B4-BE49-F238E27FC236}">
                <a16:creationId xmlns:a16="http://schemas.microsoft.com/office/drawing/2014/main" id="{B7517B74-94CD-01EF-55B2-6FFFF258501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289" b="73585" l="19262" r="91029"/>
                    </a14:imgEffect>
                  </a14:imgLayer>
                </a14:imgProps>
              </a:ext>
            </a:extLst>
          </a:blip>
          <a:srcRect l="10291" t="11377" b="19503"/>
          <a:stretch/>
        </p:blipFill>
        <p:spPr>
          <a:xfrm>
            <a:off x="8135066" y="8321485"/>
            <a:ext cx="6674536" cy="4431819"/>
          </a:xfrm>
          <a:prstGeom prst="rect">
            <a:avLst/>
          </a:prstGeom>
        </p:spPr>
      </p:pic>
      <p:grpSp>
        <p:nvGrpSpPr>
          <p:cNvPr id="6" name="Group 5">
            <a:extLst>
              <a:ext uri="{FF2B5EF4-FFF2-40B4-BE49-F238E27FC236}">
                <a16:creationId xmlns:a16="http://schemas.microsoft.com/office/drawing/2014/main" id="{96D398E3-0B24-94D9-8981-C6A561ED740A}"/>
              </a:ext>
            </a:extLst>
          </p:cNvPr>
          <p:cNvGrpSpPr/>
          <p:nvPr/>
        </p:nvGrpSpPr>
        <p:grpSpPr>
          <a:xfrm>
            <a:off x="8010426" y="10362280"/>
            <a:ext cx="1429741" cy="1178187"/>
            <a:chOff x="10381194" y="11725405"/>
            <a:chExt cx="1430113" cy="1178494"/>
          </a:xfrm>
        </p:grpSpPr>
        <p:cxnSp>
          <p:nvCxnSpPr>
            <p:cNvPr id="7" name="Straight Connector 6">
              <a:extLst>
                <a:ext uri="{FF2B5EF4-FFF2-40B4-BE49-F238E27FC236}">
                  <a16:creationId xmlns:a16="http://schemas.microsoft.com/office/drawing/2014/main" id="{4F7CFE17-7741-531A-3010-F52408CBDA79}"/>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860C38E-06CD-D46F-9F9B-6CB5FAA55FA7}"/>
                </a:ext>
              </a:extLst>
            </p:cNvPr>
            <p:cNvSpPr txBox="1"/>
            <p:nvPr/>
          </p:nvSpPr>
          <p:spPr>
            <a:xfrm>
              <a:off x="10381194" y="12545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Fine-tuning</a:t>
              </a:r>
            </a:p>
          </p:txBody>
        </p:sp>
      </p:grpSp>
      <p:grpSp>
        <p:nvGrpSpPr>
          <p:cNvPr id="9" name="Group 8">
            <a:extLst>
              <a:ext uri="{FF2B5EF4-FFF2-40B4-BE49-F238E27FC236}">
                <a16:creationId xmlns:a16="http://schemas.microsoft.com/office/drawing/2014/main" id="{621CB139-4197-2F1A-3C3A-1F1F0C97E7F2}"/>
              </a:ext>
            </a:extLst>
          </p:cNvPr>
          <p:cNvGrpSpPr/>
          <p:nvPr/>
        </p:nvGrpSpPr>
        <p:grpSpPr>
          <a:xfrm>
            <a:off x="4596314" y="8419099"/>
            <a:ext cx="1429741" cy="1178187"/>
            <a:chOff x="10381194" y="11725405"/>
            <a:chExt cx="1430113" cy="1178494"/>
          </a:xfrm>
        </p:grpSpPr>
        <p:cxnSp>
          <p:nvCxnSpPr>
            <p:cNvPr id="10" name="Straight Connector 9">
              <a:extLst>
                <a:ext uri="{FF2B5EF4-FFF2-40B4-BE49-F238E27FC236}">
                  <a16:creationId xmlns:a16="http://schemas.microsoft.com/office/drawing/2014/main" id="{1D84987F-54A9-D39E-631B-11B1159A5495}"/>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AAAAD6-D8D2-B6EE-D795-579BE44E38F9}"/>
                </a:ext>
              </a:extLst>
            </p:cNvPr>
            <p:cNvSpPr txBox="1"/>
            <p:nvPr/>
          </p:nvSpPr>
          <p:spPr>
            <a:xfrm>
              <a:off x="10381194" y="12545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Prompting</a:t>
              </a:r>
            </a:p>
          </p:txBody>
        </p:sp>
      </p:grpSp>
      <p:grpSp>
        <p:nvGrpSpPr>
          <p:cNvPr id="12" name="Group 11">
            <a:extLst>
              <a:ext uri="{FF2B5EF4-FFF2-40B4-BE49-F238E27FC236}">
                <a16:creationId xmlns:a16="http://schemas.microsoft.com/office/drawing/2014/main" id="{49450870-E29C-28D3-B715-CAEB3C4C0C27}"/>
              </a:ext>
            </a:extLst>
          </p:cNvPr>
          <p:cNvGrpSpPr/>
          <p:nvPr/>
        </p:nvGrpSpPr>
        <p:grpSpPr>
          <a:xfrm>
            <a:off x="6268543" y="9390592"/>
            <a:ext cx="1429741" cy="1178187"/>
            <a:chOff x="10381194" y="11725405"/>
            <a:chExt cx="1430113" cy="1178494"/>
          </a:xfrm>
        </p:grpSpPr>
        <p:cxnSp>
          <p:nvCxnSpPr>
            <p:cNvPr id="13" name="Straight Connector 12">
              <a:extLst>
                <a:ext uri="{FF2B5EF4-FFF2-40B4-BE49-F238E27FC236}">
                  <a16:creationId xmlns:a16="http://schemas.microsoft.com/office/drawing/2014/main" id="{EEA68EB4-DAEA-78C6-C6C2-630A89ABBDB3}"/>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D17882-67C8-594C-8BE9-4987A0BEC63E}"/>
                </a:ext>
              </a:extLst>
            </p:cNvPr>
            <p:cNvSpPr txBox="1"/>
            <p:nvPr/>
          </p:nvSpPr>
          <p:spPr>
            <a:xfrm>
              <a:off x="10381194" y="12545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60">
                <a:spcBef>
                  <a:spcPts val="2901"/>
                </a:spcBef>
                <a:buSzPct val="100000"/>
              </a:pPr>
              <a:r>
                <a:rPr lang="en-US" sz="1800" b="1" kern="0" dirty="0">
                  <a:solidFill>
                    <a:srgbClr val="054ADC"/>
                  </a:solidFill>
                  <a:latin typeface="+mj-lt"/>
                  <a:ea typeface="+mj-ea"/>
                  <a:cs typeface="+mj-cs"/>
                  <a:sym typeface="IBM Plex Sans Light"/>
                </a:rPr>
                <a:t>Prompt Tuning</a:t>
              </a:r>
            </a:p>
          </p:txBody>
        </p:sp>
      </p:grpSp>
      <p:sp>
        <p:nvSpPr>
          <p:cNvPr id="15" name="Parallelogram 14">
            <a:extLst>
              <a:ext uri="{FF2B5EF4-FFF2-40B4-BE49-F238E27FC236}">
                <a16:creationId xmlns:a16="http://schemas.microsoft.com/office/drawing/2014/main" id="{8A6082BD-EE92-C36E-4ED9-8E70B33F8D96}"/>
              </a:ext>
            </a:extLst>
          </p:cNvPr>
          <p:cNvSpPr/>
          <p:nvPr/>
        </p:nvSpPr>
        <p:spPr bwMode="auto">
          <a:xfrm rot="8962255" flipV="1">
            <a:off x="8942538" y="4598729"/>
            <a:ext cx="10196872" cy="3157128"/>
          </a:xfrm>
          <a:prstGeom prst="parallelogram">
            <a:avLst>
              <a:gd name="adj" fmla="val 56325"/>
            </a:avLst>
          </a:prstGeom>
          <a:solidFill>
            <a:schemeClr val="bg1"/>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sp>
        <p:nvSpPr>
          <p:cNvPr id="16" name="Parallelogram 15">
            <a:extLst>
              <a:ext uri="{FF2B5EF4-FFF2-40B4-BE49-F238E27FC236}">
                <a16:creationId xmlns:a16="http://schemas.microsoft.com/office/drawing/2014/main" id="{C7721AC0-4084-6F4C-7C76-DD605923256B}"/>
              </a:ext>
            </a:extLst>
          </p:cNvPr>
          <p:cNvSpPr/>
          <p:nvPr/>
        </p:nvSpPr>
        <p:spPr bwMode="auto">
          <a:xfrm rot="8962255" flipV="1">
            <a:off x="9001742" y="4908387"/>
            <a:ext cx="7543189" cy="3374293"/>
          </a:xfrm>
          <a:prstGeom prst="parallelogram">
            <a:avLst>
              <a:gd name="adj" fmla="val 56325"/>
            </a:avLst>
          </a:prstGeom>
          <a:solidFill>
            <a:srgbClr val="ECF6FE"/>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grpSp>
        <p:nvGrpSpPr>
          <p:cNvPr id="17" name="Group 16">
            <a:extLst>
              <a:ext uri="{FF2B5EF4-FFF2-40B4-BE49-F238E27FC236}">
                <a16:creationId xmlns:a16="http://schemas.microsoft.com/office/drawing/2014/main" id="{02EBE4AB-27F0-2619-9DB3-7271761EA9AE}"/>
              </a:ext>
            </a:extLst>
          </p:cNvPr>
          <p:cNvGrpSpPr/>
          <p:nvPr/>
        </p:nvGrpSpPr>
        <p:grpSpPr>
          <a:xfrm>
            <a:off x="4303587" y="9216963"/>
            <a:ext cx="358784" cy="367344"/>
            <a:chOff x="11887938" y="11337309"/>
            <a:chExt cx="358879" cy="367439"/>
          </a:xfrm>
        </p:grpSpPr>
        <p:sp>
          <p:nvSpPr>
            <p:cNvPr id="18" name="Oval 17">
              <a:extLst>
                <a:ext uri="{FF2B5EF4-FFF2-40B4-BE49-F238E27FC236}">
                  <a16:creationId xmlns:a16="http://schemas.microsoft.com/office/drawing/2014/main" id="{1A36ECF2-4F82-43B0-4AE2-8B3672AC112D}"/>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19" name="TextBox 18">
              <a:extLst>
                <a:ext uri="{FF2B5EF4-FFF2-40B4-BE49-F238E27FC236}">
                  <a16:creationId xmlns:a16="http://schemas.microsoft.com/office/drawing/2014/main" id="{B22E7456-819F-223F-20D5-FB86F33AE88D}"/>
                </a:ext>
              </a:extLst>
            </p:cNvPr>
            <p:cNvSpPr txBox="1"/>
            <p:nvPr/>
          </p:nvSpPr>
          <p:spPr>
            <a:xfrm>
              <a:off x="12005771" y="11399940"/>
              <a:ext cx="203314" cy="304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1</a:t>
              </a:r>
            </a:p>
          </p:txBody>
        </p:sp>
      </p:grpSp>
      <p:grpSp>
        <p:nvGrpSpPr>
          <p:cNvPr id="20" name="Group 19">
            <a:extLst>
              <a:ext uri="{FF2B5EF4-FFF2-40B4-BE49-F238E27FC236}">
                <a16:creationId xmlns:a16="http://schemas.microsoft.com/office/drawing/2014/main" id="{6BE895DE-A7F9-01FB-BF56-BDDC08523EE6}"/>
              </a:ext>
            </a:extLst>
          </p:cNvPr>
          <p:cNvGrpSpPr/>
          <p:nvPr/>
        </p:nvGrpSpPr>
        <p:grpSpPr>
          <a:xfrm>
            <a:off x="6141512" y="10178608"/>
            <a:ext cx="358784" cy="367344"/>
            <a:chOff x="11887938" y="11337309"/>
            <a:chExt cx="358879" cy="367439"/>
          </a:xfrm>
        </p:grpSpPr>
        <p:sp>
          <p:nvSpPr>
            <p:cNvPr id="21" name="Oval 20">
              <a:extLst>
                <a:ext uri="{FF2B5EF4-FFF2-40B4-BE49-F238E27FC236}">
                  <a16:creationId xmlns:a16="http://schemas.microsoft.com/office/drawing/2014/main" id="{23CC41EF-4BC5-0F63-A5F9-AE2DE2DE1ACE}"/>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2" name="TextBox 21">
              <a:extLst>
                <a:ext uri="{FF2B5EF4-FFF2-40B4-BE49-F238E27FC236}">
                  <a16:creationId xmlns:a16="http://schemas.microsoft.com/office/drawing/2014/main" id="{2B3DD62E-C96D-1B4E-267C-EE5F33355649}"/>
                </a:ext>
              </a:extLst>
            </p:cNvPr>
            <p:cNvSpPr txBox="1"/>
            <p:nvPr/>
          </p:nvSpPr>
          <p:spPr>
            <a:xfrm>
              <a:off x="12005771" y="11399940"/>
              <a:ext cx="203314" cy="304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2</a:t>
              </a:r>
            </a:p>
          </p:txBody>
        </p:sp>
      </p:grpSp>
      <p:grpSp>
        <p:nvGrpSpPr>
          <p:cNvPr id="23" name="Group 22">
            <a:extLst>
              <a:ext uri="{FF2B5EF4-FFF2-40B4-BE49-F238E27FC236}">
                <a16:creationId xmlns:a16="http://schemas.microsoft.com/office/drawing/2014/main" id="{C08A6049-E5C5-DEA3-5D8E-620BEF64CA6F}"/>
              </a:ext>
            </a:extLst>
          </p:cNvPr>
          <p:cNvGrpSpPr/>
          <p:nvPr/>
        </p:nvGrpSpPr>
        <p:grpSpPr>
          <a:xfrm>
            <a:off x="7658475" y="11136864"/>
            <a:ext cx="358784" cy="367344"/>
            <a:chOff x="11887938" y="11337309"/>
            <a:chExt cx="358879" cy="367439"/>
          </a:xfrm>
        </p:grpSpPr>
        <p:sp>
          <p:nvSpPr>
            <p:cNvPr id="24" name="Oval 23">
              <a:extLst>
                <a:ext uri="{FF2B5EF4-FFF2-40B4-BE49-F238E27FC236}">
                  <a16:creationId xmlns:a16="http://schemas.microsoft.com/office/drawing/2014/main" id="{2E6E81FA-BF7B-6652-A750-B722D93BAD57}"/>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5" name="TextBox 24">
              <a:extLst>
                <a:ext uri="{FF2B5EF4-FFF2-40B4-BE49-F238E27FC236}">
                  <a16:creationId xmlns:a16="http://schemas.microsoft.com/office/drawing/2014/main" id="{43245E51-2805-D11B-30CB-48616517C884}"/>
                </a:ext>
              </a:extLst>
            </p:cNvPr>
            <p:cNvSpPr txBox="1"/>
            <p:nvPr/>
          </p:nvSpPr>
          <p:spPr>
            <a:xfrm>
              <a:off x="12005771" y="11399940"/>
              <a:ext cx="203314" cy="3048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3</a:t>
              </a:r>
            </a:p>
          </p:txBody>
        </p:sp>
      </p:grpSp>
      <p:grpSp>
        <p:nvGrpSpPr>
          <p:cNvPr id="26" name="Group 25">
            <a:extLst>
              <a:ext uri="{FF2B5EF4-FFF2-40B4-BE49-F238E27FC236}">
                <a16:creationId xmlns:a16="http://schemas.microsoft.com/office/drawing/2014/main" id="{EE69AF71-D9B5-547E-5D7C-0E03DAA44233}"/>
              </a:ext>
            </a:extLst>
          </p:cNvPr>
          <p:cNvGrpSpPr/>
          <p:nvPr/>
        </p:nvGrpSpPr>
        <p:grpSpPr>
          <a:xfrm>
            <a:off x="9532958" y="11974549"/>
            <a:ext cx="358784" cy="367344"/>
            <a:chOff x="11887938" y="11337309"/>
            <a:chExt cx="358879" cy="367439"/>
          </a:xfrm>
        </p:grpSpPr>
        <p:sp>
          <p:nvSpPr>
            <p:cNvPr id="27" name="Oval 26">
              <a:extLst>
                <a:ext uri="{FF2B5EF4-FFF2-40B4-BE49-F238E27FC236}">
                  <a16:creationId xmlns:a16="http://schemas.microsoft.com/office/drawing/2014/main" id="{22256A62-805B-5B65-3D88-4B09A5827400}"/>
                </a:ext>
              </a:extLst>
            </p:cNvPr>
            <p:cNvSpPr/>
            <p:nvPr/>
          </p:nvSpPr>
          <p:spPr bwMode="auto">
            <a:xfrm>
              <a:off x="11887938" y="11337309"/>
              <a:ext cx="358879" cy="358879"/>
            </a:xfrm>
            <a:prstGeom prst="ellipse">
              <a:avLst/>
            </a:prstGeom>
            <a:solidFill>
              <a:srgbClr val="034ADC"/>
            </a:solidFill>
            <a:ln w="19050">
              <a:solidFill>
                <a:srgbClr val="03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solidFill>
                  <a:schemeClr val="bg1"/>
                </a:solidFill>
              </a:endParaRPr>
            </a:p>
          </p:txBody>
        </p:sp>
        <p:sp>
          <p:nvSpPr>
            <p:cNvPr id="28" name="TextBox 27">
              <a:extLst>
                <a:ext uri="{FF2B5EF4-FFF2-40B4-BE49-F238E27FC236}">
                  <a16:creationId xmlns:a16="http://schemas.microsoft.com/office/drawing/2014/main" id="{7445786D-FA46-3300-5514-7840221A2AC9}"/>
                </a:ext>
              </a:extLst>
            </p:cNvPr>
            <p:cNvSpPr txBox="1"/>
            <p:nvPr/>
          </p:nvSpPr>
          <p:spPr>
            <a:xfrm>
              <a:off x="11984423" y="11399941"/>
              <a:ext cx="246011" cy="304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60">
                <a:spcBef>
                  <a:spcPts val="2901"/>
                </a:spcBef>
                <a:buSzPct val="100000"/>
              </a:pPr>
              <a:r>
                <a:rPr lang="en-US" sz="1600" b="1" kern="0" dirty="0">
                  <a:solidFill>
                    <a:schemeClr val="bg2"/>
                  </a:solidFill>
                  <a:ea typeface="+mj-ea"/>
                  <a:cs typeface="+mj-cs"/>
                  <a:sym typeface="IBM Plex Sans Light"/>
                </a:rPr>
                <a:t>4</a:t>
              </a:r>
            </a:p>
          </p:txBody>
        </p:sp>
      </p:grpSp>
      <p:grpSp>
        <p:nvGrpSpPr>
          <p:cNvPr id="29" name="Group 28">
            <a:extLst>
              <a:ext uri="{FF2B5EF4-FFF2-40B4-BE49-F238E27FC236}">
                <a16:creationId xmlns:a16="http://schemas.microsoft.com/office/drawing/2014/main" id="{5C7528DC-57E2-4F7A-2D42-99063A2DD77F}"/>
              </a:ext>
            </a:extLst>
          </p:cNvPr>
          <p:cNvGrpSpPr/>
          <p:nvPr/>
        </p:nvGrpSpPr>
        <p:grpSpPr>
          <a:xfrm>
            <a:off x="10015831" y="11087715"/>
            <a:ext cx="1429741" cy="1178187"/>
            <a:chOff x="10381194" y="11725405"/>
            <a:chExt cx="1430113" cy="1178494"/>
          </a:xfrm>
        </p:grpSpPr>
        <p:cxnSp>
          <p:nvCxnSpPr>
            <p:cNvPr id="30" name="Straight Connector 29">
              <a:extLst>
                <a:ext uri="{FF2B5EF4-FFF2-40B4-BE49-F238E27FC236}">
                  <a16:creationId xmlns:a16="http://schemas.microsoft.com/office/drawing/2014/main" id="{1DEF1F44-4377-5322-C9A9-5CEF492E7595}"/>
                </a:ext>
              </a:extLst>
            </p:cNvPr>
            <p:cNvCxnSpPr>
              <a:cxnSpLocks/>
            </p:cNvCxnSpPr>
            <p:nvPr/>
          </p:nvCxnSpPr>
          <p:spPr bwMode="auto">
            <a:xfrm>
              <a:off x="11096251" y="11725405"/>
              <a:ext cx="0" cy="685800"/>
            </a:xfrm>
            <a:prstGeom prst="line">
              <a:avLst/>
            </a:prstGeom>
            <a:ln w="12700">
              <a:solidFill>
                <a:srgbClr val="054ADC"/>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11D1A20-1060-5C06-19E3-CF42CD992C34}"/>
                </a:ext>
              </a:extLst>
            </p:cNvPr>
            <p:cNvSpPr txBox="1"/>
            <p:nvPr/>
          </p:nvSpPr>
          <p:spPr>
            <a:xfrm>
              <a:off x="10381194" y="12545020"/>
              <a:ext cx="1430113" cy="358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60">
                <a:spcBef>
                  <a:spcPts val="2901"/>
                </a:spcBef>
                <a:buSzPct val="100000"/>
              </a:pPr>
              <a:r>
                <a:rPr lang="en-US" sz="1800" b="1" kern="0" dirty="0">
                  <a:solidFill>
                    <a:srgbClr val="054ADC"/>
                  </a:solidFill>
                  <a:latin typeface="+mj-lt"/>
                  <a:ea typeface="+mj-ea"/>
                  <a:cs typeface="+mj-cs"/>
                  <a:sym typeface="IBM Plex Sans Light"/>
                </a:rPr>
                <a:t>Training from scratch</a:t>
              </a:r>
            </a:p>
          </p:txBody>
        </p:sp>
      </p:grpSp>
      <p:sp>
        <p:nvSpPr>
          <p:cNvPr id="32" name="Title 1">
            <a:extLst>
              <a:ext uri="{FF2B5EF4-FFF2-40B4-BE49-F238E27FC236}">
                <a16:creationId xmlns:a16="http://schemas.microsoft.com/office/drawing/2014/main" id="{B27DFE92-0742-9CE8-9047-7E2BB1F41D7F}"/>
              </a:ext>
            </a:extLst>
          </p:cNvPr>
          <p:cNvSpPr txBox="1">
            <a:spLocks/>
          </p:cNvSpPr>
          <p:nvPr/>
        </p:nvSpPr>
        <p:spPr>
          <a:xfrm>
            <a:off x="13291522" y="5389150"/>
            <a:ext cx="3651560" cy="1705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a:solidFill>
                  <a:schemeClr val="tx1"/>
                </a:solidFill>
                <a:latin typeface="IBM Plex Sans SmBld" panose="020B0503050203000203" pitchFamily="34" charset="0"/>
              </a:rPr>
              <a:t>watsonx.ai</a:t>
            </a:r>
            <a:br>
              <a:rPr lang="en-US" sz="2400" b="1" kern="0" dirty="0">
                <a:solidFill>
                  <a:schemeClr val="accent1">
                    <a:lumMod val="60000"/>
                    <a:lumOff val="40000"/>
                  </a:schemeClr>
                </a:solidFill>
                <a:latin typeface="IBM Plex Sans SmBld" panose="020B05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sp>
        <p:nvSpPr>
          <p:cNvPr id="33" name="Title 1">
            <a:extLst>
              <a:ext uri="{FF2B5EF4-FFF2-40B4-BE49-F238E27FC236}">
                <a16:creationId xmlns:a16="http://schemas.microsoft.com/office/drawing/2014/main" id="{A4B08F25-99B2-8CA5-C24A-50671299A31A}"/>
              </a:ext>
            </a:extLst>
          </p:cNvPr>
          <p:cNvSpPr txBox="1">
            <a:spLocks/>
          </p:cNvSpPr>
          <p:nvPr/>
        </p:nvSpPr>
        <p:spPr>
          <a:xfrm>
            <a:off x="15009436" y="4472134"/>
            <a:ext cx="3651560" cy="1705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a:solidFill>
                  <a:schemeClr val="tx1"/>
                </a:solidFill>
                <a:latin typeface="IBM Plex Sans SmBld" panose="020B0503050203000203" pitchFamily="34" charset="0"/>
              </a:rPr>
              <a:t>watsonx.governance</a:t>
            </a: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sp>
        <p:nvSpPr>
          <p:cNvPr id="34" name="Parallelogram 33">
            <a:extLst>
              <a:ext uri="{FF2B5EF4-FFF2-40B4-BE49-F238E27FC236}">
                <a16:creationId xmlns:a16="http://schemas.microsoft.com/office/drawing/2014/main" id="{0F836CD1-B93C-FA79-2DB6-C89D569AABB3}"/>
              </a:ext>
            </a:extLst>
          </p:cNvPr>
          <p:cNvSpPr/>
          <p:nvPr/>
        </p:nvSpPr>
        <p:spPr bwMode="auto">
          <a:xfrm rot="8962255" flipV="1">
            <a:off x="9169062" y="5237152"/>
            <a:ext cx="5152117" cy="3401237"/>
          </a:xfrm>
          <a:prstGeom prst="parallelogram">
            <a:avLst>
              <a:gd name="adj" fmla="val 56325"/>
            </a:avLst>
          </a:prstGeom>
          <a:solidFill>
            <a:schemeClr val="bg1"/>
          </a:solidFill>
          <a:ln w="9525">
            <a:solidFill>
              <a:srgbClr val="054A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422" fontAlgn="base">
              <a:spcBef>
                <a:spcPct val="0"/>
              </a:spcBef>
              <a:spcAft>
                <a:spcPct val="0"/>
              </a:spcAft>
            </a:pPr>
            <a:endParaRPr lang="en-US" sz="1400" dirty="0">
              <a:ln>
                <a:solidFill>
                  <a:schemeClr val="accent1"/>
                </a:solidFill>
              </a:ln>
              <a:solidFill>
                <a:schemeClr val="bg1"/>
              </a:solidFill>
            </a:endParaRPr>
          </a:p>
        </p:txBody>
      </p:sp>
      <p:sp>
        <p:nvSpPr>
          <p:cNvPr id="35" name="Title 1">
            <a:extLst>
              <a:ext uri="{FF2B5EF4-FFF2-40B4-BE49-F238E27FC236}">
                <a16:creationId xmlns:a16="http://schemas.microsoft.com/office/drawing/2014/main" id="{751A6E9C-3062-EFF2-BA76-0BEE70E061FC}"/>
              </a:ext>
            </a:extLst>
          </p:cNvPr>
          <p:cNvSpPr txBox="1">
            <a:spLocks/>
          </p:cNvSpPr>
          <p:nvPr/>
        </p:nvSpPr>
        <p:spPr>
          <a:xfrm>
            <a:off x="10730700" y="6588280"/>
            <a:ext cx="3651560" cy="17051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400" b="1" kern="0" dirty="0">
                <a:solidFill>
                  <a:schemeClr val="tx1"/>
                </a:solidFill>
                <a:latin typeface="IBM Plex Sans SmBld" panose="020B0503050203000203" pitchFamily="34" charset="0"/>
              </a:rPr>
              <a:t>watsonx.data</a:t>
            </a:r>
            <a:br>
              <a:rPr lang="en-US" sz="2400" b="1" kern="0" dirty="0">
                <a:solidFill>
                  <a:schemeClr val="accent1">
                    <a:lumMod val="60000"/>
                    <a:lumOff val="40000"/>
                  </a:schemeClr>
                </a:solidFill>
                <a:latin typeface="IBM Plex Sans SmBld" panose="020B05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solidFill>
                  <a:schemeClr val="accent1">
                    <a:lumMod val="75000"/>
                  </a:schemeClr>
                </a:solidFill>
                <a:latin typeface="IBM Plex Sans ExtLt" panose="020B0303050203000203" pitchFamily="34" charset="0"/>
              </a:rPr>
            </a:br>
            <a:br>
              <a:rPr lang="en-US" sz="2400" kern="0" dirty="0"/>
            </a:br>
            <a:endParaRPr lang="en-US" sz="2400" kern="0" dirty="0"/>
          </a:p>
        </p:txBody>
      </p:sp>
      <p:sp>
        <p:nvSpPr>
          <p:cNvPr id="40" name="TextBox 39">
            <a:extLst>
              <a:ext uri="{FF2B5EF4-FFF2-40B4-BE49-F238E27FC236}">
                <a16:creationId xmlns:a16="http://schemas.microsoft.com/office/drawing/2014/main" id="{48DD4D63-25FE-EA93-A010-C2897D5041D8}"/>
              </a:ext>
            </a:extLst>
          </p:cNvPr>
          <p:cNvSpPr txBox="1"/>
          <p:nvPr/>
        </p:nvSpPr>
        <p:spPr>
          <a:xfrm>
            <a:off x="8453441" y="2722139"/>
            <a:ext cx="4648922" cy="2092784"/>
          </a:xfrm>
          <a:prstGeom prst="rect">
            <a:avLst/>
          </a:prstGeom>
          <a:noFill/>
        </p:spPr>
        <p:txBody>
          <a:bodyPr wrap="square" lIns="182832" tIns="182832" rIns="182832" bIns="182832" rtlCol="0" anchor="t">
            <a:spAutoFit/>
          </a:bodyPr>
          <a:lstStyle/>
          <a:p>
            <a:pPr defTabSz="1372014">
              <a:spcBef>
                <a:spcPts val="1200"/>
              </a:spcBef>
              <a:defRPr/>
            </a:pPr>
            <a:r>
              <a:rPr lang="en-US" sz="2800" dirty="0">
                <a:solidFill>
                  <a:srgbClr val="000000"/>
                </a:solidFill>
                <a:latin typeface="IBM Plex Sans Light"/>
                <a:ea typeface="IBM Plex Sans" charset="0"/>
                <a:cs typeface="IBM Plex Sans" charset="0"/>
              </a:rPr>
              <a:t>Leverage foundation models to automate data search, discovery, and linking in</a:t>
            </a:r>
            <a:r>
              <a:rPr lang="en-US" sz="2800" b="1" dirty="0">
                <a:solidFill>
                  <a:srgbClr val="000000"/>
                </a:solidFill>
                <a:latin typeface="IBM Plex Sans Light"/>
                <a:ea typeface="IBM Plex Sans" charset="0"/>
                <a:cs typeface="IBM Plex Sans" charset="0"/>
              </a:rPr>
              <a:t> </a:t>
            </a:r>
            <a:r>
              <a:rPr lang="en-US" sz="2800" b="1" dirty="0">
                <a:latin typeface="IBM Plex Sans Light"/>
                <a:ea typeface="IBM Plex Sans" charset="0"/>
                <a:cs typeface="IBM Plex Sans" charset="0"/>
              </a:rPr>
              <a:t>watsonx</a:t>
            </a:r>
            <a:r>
              <a:rPr lang="en-US" sz="2800" b="1" dirty="0">
                <a:solidFill>
                  <a:srgbClr val="000000"/>
                </a:solidFill>
                <a:latin typeface="IBM Plex Sans Light"/>
                <a:ea typeface="IBM Plex Sans" charset="0"/>
                <a:cs typeface="IBM Plex Sans" charset="0"/>
              </a:rPr>
              <a:t>.data </a:t>
            </a:r>
            <a:endParaRPr lang="en-US" sz="2800" b="1" dirty="0">
              <a:solidFill>
                <a:srgbClr val="FF0000"/>
              </a:solidFill>
              <a:latin typeface="IBM Plex Sans Light"/>
              <a:ea typeface="IBM Plex Sans" charset="0"/>
              <a:cs typeface="IBM Plex Sans" charset="0"/>
            </a:endParaRPr>
          </a:p>
        </p:txBody>
      </p:sp>
      <p:cxnSp>
        <p:nvCxnSpPr>
          <p:cNvPr id="41" name="Elbow Connector 40">
            <a:extLst>
              <a:ext uri="{FF2B5EF4-FFF2-40B4-BE49-F238E27FC236}">
                <a16:creationId xmlns:a16="http://schemas.microsoft.com/office/drawing/2014/main" id="{F9BFEA0C-97B9-0B38-D9A0-60A7891A445A}"/>
              </a:ext>
            </a:extLst>
          </p:cNvPr>
          <p:cNvCxnSpPr>
            <a:cxnSpLocks/>
          </p:cNvCxnSpPr>
          <p:nvPr/>
        </p:nvCxnSpPr>
        <p:spPr bwMode="auto">
          <a:xfrm rot="5400000" flipH="1" flipV="1">
            <a:off x="10252051" y="3944403"/>
            <a:ext cx="1500421" cy="2979024"/>
          </a:xfrm>
          <a:prstGeom prst="bentConnector2">
            <a:avLst/>
          </a:prstGeom>
          <a:ln w="6350">
            <a:solidFill>
              <a:schemeClr val="tx1"/>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D67989B-124F-E5ED-3B7C-72251BFCF818}"/>
              </a:ext>
            </a:extLst>
          </p:cNvPr>
          <p:cNvSpPr txBox="1"/>
          <p:nvPr/>
        </p:nvSpPr>
        <p:spPr>
          <a:xfrm>
            <a:off x="15524142" y="7258157"/>
            <a:ext cx="5503337" cy="2092784"/>
          </a:xfrm>
          <a:prstGeom prst="rect">
            <a:avLst/>
          </a:prstGeom>
          <a:noFill/>
        </p:spPr>
        <p:txBody>
          <a:bodyPr wrap="square" lIns="182832" tIns="182832" rIns="182832" bIns="182832" rtlCol="0" anchor="t">
            <a:spAutoFit/>
          </a:bodyPr>
          <a:lstStyle/>
          <a:p>
            <a:pPr defTabSz="1372014">
              <a:spcBef>
                <a:spcPts val="1200"/>
              </a:spcBef>
              <a:defRPr/>
            </a:pPr>
            <a:r>
              <a:rPr lang="en-US" sz="2800" dirty="0">
                <a:solidFill>
                  <a:srgbClr val="000000"/>
                </a:solidFill>
                <a:latin typeface="IBM Plex Sans Light"/>
                <a:ea typeface="IBM Plex Sans" charset="0"/>
                <a:cs typeface="IBM Plex Sans" charset="0"/>
              </a:rPr>
              <a:t>Leverage governed enterprise data in </a:t>
            </a:r>
            <a:r>
              <a:rPr lang="en-US" sz="2800" b="1" dirty="0">
                <a:latin typeface="IBM Plex Sans Light"/>
                <a:ea typeface="IBM Plex Sans" charset="0"/>
                <a:cs typeface="IBM Plex Sans" charset="0"/>
              </a:rPr>
              <a:t>watsonx.data </a:t>
            </a:r>
            <a:r>
              <a:rPr lang="en-US" sz="2800" dirty="0">
                <a:solidFill>
                  <a:srgbClr val="000000"/>
                </a:solidFill>
                <a:latin typeface="IBM Plex Sans Light"/>
                <a:ea typeface="IBM Plex Sans" charset="0"/>
                <a:cs typeface="IBM Plex Sans" charset="0"/>
              </a:rPr>
              <a:t>to seamlessly train or fine-tune foundation models</a:t>
            </a:r>
            <a:endParaRPr lang="en-US" sz="2800" dirty="0">
              <a:solidFill>
                <a:srgbClr val="FF0000"/>
              </a:solidFill>
              <a:latin typeface="IBM Plex Sans Light"/>
              <a:ea typeface="IBM Plex Sans" charset="0"/>
              <a:cs typeface="IBM Plex Sans" charset="0"/>
            </a:endParaRPr>
          </a:p>
        </p:txBody>
      </p:sp>
      <p:cxnSp>
        <p:nvCxnSpPr>
          <p:cNvPr id="43" name="Elbow Connector 42">
            <a:extLst>
              <a:ext uri="{FF2B5EF4-FFF2-40B4-BE49-F238E27FC236}">
                <a16:creationId xmlns:a16="http://schemas.microsoft.com/office/drawing/2014/main" id="{36A92361-B499-E098-0405-6D2E9171ABC0}"/>
              </a:ext>
            </a:extLst>
          </p:cNvPr>
          <p:cNvCxnSpPr>
            <a:cxnSpLocks/>
          </p:cNvCxnSpPr>
          <p:nvPr/>
        </p:nvCxnSpPr>
        <p:spPr bwMode="auto">
          <a:xfrm rot="10800000" flipV="1">
            <a:off x="13279711" y="6881151"/>
            <a:ext cx="2241261" cy="1119416"/>
          </a:xfrm>
          <a:prstGeom prst="bentConnector3">
            <a:avLst>
              <a:gd name="adj1" fmla="val -771"/>
            </a:avLst>
          </a:prstGeom>
          <a:ln w="6350">
            <a:solidFill>
              <a:schemeClr val="tx1"/>
            </a:solidFill>
            <a:headEnd type="triangle" w="med" len="med"/>
            <a:tailEnd type="none"/>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6B30E2F-C49C-2D23-4131-28994A41DAD4}"/>
              </a:ext>
            </a:extLst>
          </p:cNvPr>
          <p:cNvSpPr txBox="1"/>
          <p:nvPr/>
        </p:nvSpPr>
        <p:spPr>
          <a:xfrm>
            <a:off x="12773336" y="892298"/>
            <a:ext cx="4850080" cy="2523671"/>
          </a:xfrm>
          <a:prstGeom prst="rect">
            <a:avLst/>
          </a:prstGeom>
          <a:noFill/>
        </p:spPr>
        <p:txBody>
          <a:bodyPr wrap="square" lIns="182832" tIns="182832" rIns="182832" bIns="182832" rtlCol="0" anchor="t">
            <a:spAutoFit/>
          </a:bodyPr>
          <a:lstStyle/>
          <a:p>
            <a:pPr defTabSz="1372014">
              <a:spcBef>
                <a:spcPts val="1200"/>
              </a:spcBef>
              <a:defRPr/>
            </a:pPr>
            <a:r>
              <a:rPr lang="en-US" sz="2800" dirty="0">
                <a:solidFill>
                  <a:srgbClr val="000000"/>
                </a:solidFill>
                <a:latin typeface="IBM Plex Sans Light"/>
                <a:ea typeface="IBM Plex Sans" charset="0"/>
                <a:cs typeface="IBM Plex Sans" charset="0"/>
              </a:rPr>
              <a:t>Enable fine-tuned models to be managed through market leading governance and lifecycle management capabilities</a:t>
            </a:r>
            <a:endParaRPr lang="en-US" sz="2800" dirty="0">
              <a:solidFill>
                <a:srgbClr val="FF0000"/>
              </a:solidFill>
              <a:latin typeface="IBM Plex Sans Light"/>
              <a:ea typeface="IBM Plex Sans" charset="0"/>
              <a:cs typeface="IBM Plex Sans" charset="0"/>
            </a:endParaRPr>
          </a:p>
        </p:txBody>
      </p:sp>
      <p:cxnSp>
        <p:nvCxnSpPr>
          <p:cNvPr id="45" name="Elbow Connector 44">
            <a:extLst>
              <a:ext uri="{FF2B5EF4-FFF2-40B4-BE49-F238E27FC236}">
                <a16:creationId xmlns:a16="http://schemas.microsoft.com/office/drawing/2014/main" id="{559BEA29-2B7C-9AED-9961-7C9711A0A59D}"/>
              </a:ext>
            </a:extLst>
          </p:cNvPr>
          <p:cNvCxnSpPr>
            <a:cxnSpLocks/>
          </p:cNvCxnSpPr>
          <p:nvPr/>
        </p:nvCxnSpPr>
        <p:spPr bwMode="auto">
          <a:xfrm flipV="1">
            <a:off x="12932688" y="3274997"/>
            <a:ext cx="2610059" cy="1185360"/>
          </a:xfrm>
          <a:prstGeom prst="bentConnector3">
            <a:avLst>
              <a:gd name="adj1" fmla="val 174"/>
            </a:avLst>
          </a:prstGeom>
          <a:ln w="63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itle 1">
            <a:extLst>
              <a:ext uri="{FF2B5EF4-FFF2-40B4-BE49-F238E27FC236}">
                <a16:creationId xmlns:a16="http://schemas.microsoft.com/office/drawing/2014/main" id="{03643DAB-A521-52CF-B13F-04712C9EE558}"/>
              </a:ext>
            </a:extLst>
          </p:cNvPr>
          <p:cNvSpPr txBox="1">
            <a:spLocks/>
          </p:cNvSpPr>
          <p:nvPr/>
        </p:nvSpPr>
        <p:spPr>
          <a:xfrm>
            <a:off x="763583" y="442037"/>
            <a:ext cx="4904942" cy="468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spcBef>
                <a:spcPts val="600"/>
              </a:spcBef>
            </a:pPr>
            <a:r>
              <a:rPr lang="en-US" b="1" kern="0" dirty="0">
                <a:latin typeface="+mn-lt"/>
              </a:rPr>
              <a:t>watson</a:t>
            </a:r>
            <a:r>
              <a:rPr lang="en-US" b="1" kern="0" dirty="0">
                <a:solidFill>
                  <a:srgbClr val="0F62FE"/>
                </a:solidFill>
                <a:latin typeface="+mn-lt"/>
              </a:rPr>
              <a:t>x</a:t>
            </a:r>
            <a:br>
              <a:rPr lang="en-US" b="1" kern="0" dirty="0">
                <a:solidFill>
                  <a:schemeClr val="accent1">
                    <a:lumMod val="60000"/>
                    <a:lumOff val="40000"/>
                  </a:schemeClr>
                </a:solidFill>
                <a:latin typeface="+mn-lt"/>
              </a:rPr>
            </a:br>
            <a:r>
              <a:rPr lang="en-US" sz="4400" kern="0" dirty="0">
                <a:latin typeface="+mn-lt"/>
              </a:rPr>
              <a:t>and its 3 components</a:t>
            </a:r>
          </a:p>
        </p:txBody>
      </p:sp>
      <p:sp>
        <p:nvSpPr>
          <p:cNvPr id="48" name="Title 1">
            <a:extLst>
              <a:ext uri="{FF2B5EF4-FFF2-40B4-BE49-F238E27FC236}">
                <a16:creationId xmlns:a16="http://schemas.microsoft.com/office/drawing/2014/main" id="{3CB552E5-07A4-0A6E-3734-C8C7F8D03516}"/>
              </a:ext>
            </a:extLst>
          </p:cNvPr>
          <p:cNvSpPr txBox="1">
            <a:spLocks/>
          </p:cNvSpPr>
          <p:nvPr/>
        </p:nvSpPr>
        <p:spPr>
          <a:xfrm>
            <a:off x="820702" y="3425916"/>
            <a:ext cx="5170240" cy="2141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latin typeface="+mn-lt"/>
              </a:rPr>
              <a:t>The platform</a:t>
            </a:r>
            <a:br>
              <a:rPr lang="en-US" sz="4400" kern="0" dirty="0">
                <a:latin typeface="+mn-lt"/>
              </a:rPr>
            </a:br>
            <a:r>
              <a:rPr lang="en-US" sz="4400" kern="0" dirty="0">
                <a:latin typeface="+mn-lt"/>
              </a:rPr>
              <a:t>for AI and data</a:t>
            </a:r>
          </a:p>
        </p:txBody>
      </p:sp>
      <p:sp>
        <p:nvSpPr>
          <p:cNvPr id="49" name="Title 1">
            <a:extLst>
              <a:ext uri="{FF2B5EF4-FFF2-40B4-BE49-F238E27FC236}">
                <a16:creationId xmlns:a16="http://schemas.microsoft.com/office/drawing/2014/main" id="{506482DF-D1FE-94B3-D9BA-BA0FF59C13EE}"/>
              </a:ext>
            </a:extLst>
          </p:cNvPr>
          <p:cNvSpPr txBox="1">
            <a:spLocks/>
          </p:cNvSpPr>
          <p:nvPr/>
        </p:nvSpPr>
        <p:spPr>
          <a:xfrm>
            <a:off x="820702" y="5540407"/>
            <a:ext cx="4773176" cy="3029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eaLnBrk="1" latinLnBrk="0" hangingPunct="1">
              <a:lnSpc>
                <a:spcPct val="90000"/>
              </a:lnSpc>
              <a:spcBef>
                <a:spcPts val="0"/>
              </a:spcBef>
              <a:spcAft>
                <a:spcPts val="0"/>
              </a:spcAft>
              <a:buClrTx/>
              <a:buSzTx/>
              <a:buFontTx/>
              <a:buNone/>
              <a:tabLst/>
              <a:defRPr sz="645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4400" kern="0" dirty="0">
                <a:solidFill>
                  <a:schemeClr val="accent1">
                    <a:lumMod val="75000"/>
                  </a:schemeClr>
                </a:solidFill>
                <a:latin typeface="IBM Plex Sans ExtLt" panose="020B0303050203000203" pitchFamily="34" charset="0"/>
              </a:rPr>
              <a:t>Scale and accelerate the impact of AI with trusted data.</a:t>
            </a:r>
            <a:br>
              <a:rPr lang="en-US" sz="4400" kern="0" dirty="0">
                <a:solidFill>
                  <a:schemeClr val="accent1">
                    <a:lumMod val="75000"/>
                  </a:schemeClr>
                </a:solidFill>
                <a:latin typeface="IBM Plex Sans ExtLt" panose="020B0303050203000203" pitchFamily="34" charset="0"/>
              </a:rPr>
            </a:br>
            <a:br>
              <a:rPr lang="en-US" sz="4400" kern="0" dirty="0"/>
            </a:br>
            <a:endParaRPr lang="en-US" sz="4400" kern="0" dirty="0"/>
          </a:p>
        </p:txBody>
      </p:sp>
    </p:spTree>
    <p:extLst>
      <p:ext uri="{BB962C8B-B14F-4D97-AF65-F5344CB8AC3E}">
        <p14:creationId xmlns:p14="http://schemas.microsoft.com/office/powerpoint/2010/main" val="23068636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772F3-69BA-8451-F7C6-EDBC2165BC34}"/>
              </a:ext>
            </a:extLst>
          </p:cNvPr>
          <p:cNvSpPr>
            <a:spLocks noGrp="1"/>
          </p:cNvSpPr>
          <p:nvPr>
            <p:ph type="title"/>
          </p:nvPr>
        </p:nvSpPr>
        <p:spPr/>
        <p:txBody>
          <a:bodyPr/>
          <a:lstStyle/>
          <a:p>
            <a:r>
              <a:rPr lang="en-US" sz="6400" b="1" dirty="0">
                <a:latin typeface="+mn-lt"/>
              </a:rPr>
              <a:t>watson</a:t>
            </a:r>
            <a:r>
              <a:rPr lang="en-US" sz="6400" b="1" dirty="0">
                <a:solidFill>
                  <a:srgbClr val="0D62FE"/>
                </a:solidFill>
                <a:latin typeface="+mn-lt"/>
              </a:rPr>
              <a:t>x</a:t>
            </a:r>
            <a:r>
              <a:rPr lang="en-US" sz="6400" b="1" dirty="0">
                <a:latin typeface="+mn-lt"/>
              </a:rPr>
              <a:t>.ai</a:t>
            </a:r>
            <a:br>
              <a:rPr lang="en-US" sz="6400" dirty="0">
                <a:latin typeface="+mn-lt"/>
              </a:rPr>
            </a:br>
            <a:endParaRPr lang="en-US" sz="6400" dirty="0">
              <a:latin typeface="+mn-lt"/>
            </a:endParaRPr>
          </a:p>
        </p:txBody>
      </p:sp>
      <p:sp>
        <p:nvSpPr>
          <p:cNvPr id="3" name="Text Placeholder 2">
            <a:extLst>
              <a:ext uri="{FF2B5EF4-FFF2-40B4-BE49-F238E27FC236}">
                <a16:creationId xmlns:a16="http://schemas.microsoft.com/office/drawing/2014/main" id="{16A24599-0351-CE32-C3C0-17609D4EC3AD}"/>
              </a:ext>
            </a:extLst>
          </p:cNvPr>
          <p:cNvSpPr>
            <a:spLocks noGrp="1"/>
          </p:cNvSpPr>
          <p:nvPr>
            <p:ph type="body" sz="quarter" idx="11"/>
          </p:nvPr>
        </p:nvSpPr>
        <p:spPr>
          <a:xfrm>
            <a:off x="576072" y="3429000"/>
            <a:ext cx="4983631" cy="4000500"/>
          </a:xfrm>
        </p:spPr>
        <p:txBody>
          <a:bodyPr/>
          <a:lstStyle/>
          <a:p>
            <a:r>
              <a:rPr lang="en-US" sz="4400" dirty="0">
                <a:latin typeface="+mn-lt"/>
              </a:rPr>
              <a:t>Clients can </a:t>
            </a:r>
          </a:p>
          <a:p>
            <a:r>
              <a:rPr lang="en-US" sz="4400" dirty="0">
                <a:solidFill>
                  <a:srgbClr val="0D62FE"/>
                </a:solidFill>
                <a:latin typeface="+mn-lt"/>
              </a:rPr>
              <a:t>train, validate, tune, </a:t>
            </a:r>
            <a:br>
              <a:rPr lang="en-US" sz="4400" dirty="0">
                <a:solidFill>
                  <a:srgbClr val="0D62FE"/>
                </a:solidFill>
                <a:latin typeface="+mn-lt"/>
              </a:rPr>
            </a:br>
            <a:r>
              <a:rPr lang="en-US" sz="4400" dirty="0">
                <a:latin typeface="+mn-lt"/>
              </a:rPr>
              <a:t>and </a:t>
            </a:r>
            <a:r>
              <a:rPr lang="en-US" sz="4400" dirty="0">
                <a:solidFill>
                  <a:srgbClr val="0D62FE"/>
                </a:solidFill>
                <a:latin typeface="+mn-lt"/>
              </a:rPr>
              <a:t>deploy</a:t>
            </a:r>
            <a:r>
              <a:rPr lang="en-US" sz="4400" dirty="0">
                <a:latin typeface="+mn-lt"/>
              </a:rPr>
              <a:t> their </a:t>
            </a:r>
            <a:br>
              <a:rPr lang="en-US" sz="4400" dirty="0">
                <a:latin typeface="+mn-lt"/>
              </a:rPr>
            </a:br>
            <a:r>
              <a:rPr lang="en-US" sz="4400" dirty="0">
                <a:latin typeface="+mn-lt"/>
              </a:rPr>
              <a:t>AI models</a:t>
            </a:r>
          </a:p>
        </p:txBody>
      </p:sp>
      <p:pic>
        <p:nvPicPr>
          <p:cNvPr id="11" name="Picture Placeholder 10">
            <a:extLst>
              <a:ext uri="{FF2B5EF4-FFF2-40B4-BE49-F238E27FC236}">
                <a16:creationId xmlns:a16="http://schemas.microsoft.com/office/drawing/2014/main" id="{7B6D2153-3A3A-D1DB-4A32-23B6042F1682}"/>
              </a:ext>
            </a:extLst>
          </p:cNvPr>
          <p:cNvPicPr>
            <a:picLocks noGrp="1" noChangeAspect="1"/>
          </p:cNvPicPr>
          <p:nvPr>
            <p:ph type="pic" sz="quarter" idx="15"/>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316" r="1316"/>
          <a:stretch>
            <a:fillRect/>
          </a:stretch>
        </p:blipFill>
        <p:spPr>
          <a:xfrm>
            <a:off x="18868199" y="576072"/>
            <a:ext cx="1216152" cy="1216152"/>
          </a:xfrm>
        </p:spPr>
      </p:pic>
      <p:pic>
        <p:nvPicPr>
          <p:cNvPr id="13" name="Picture Placeholder 12" descr="A picture containing symbol, circle, graphics, font&#10;&#10;Description automatically generated">
            <a:extLst>
              <a:ext uri="{FF2B5EF4-FFF2-40B4-BE49-F238E27FC236}">
                <a16:creationId xmlns:a16="http://schemas.microsoft.com/office/drawing/2014/main" id="{721065A7-63D2-CD11-877A-AD78C0222280}"/>
              </a:ext>
            </a:extLst>
          </p:cNvPr>
          <p:cNvPicPr>
            <a:picLocks noGrp="1" noChangeAspect="1"/>
          </p:cNvPicPr>
          <p:nvPr>
            <p:ph type="pic" sz="quarter" idx="16"/>
          </p:nvPr>
        </p:nvPicPr>
        <p:blipFill>
          <a:blip r:embed="rId5" cstate="print">
            <a:extLst>
              <a:ext uri="{28A0092B-C50C-407E-A947-70E740481C1C}">
                <a14:useLocalDpi xmlns:a14="http://schemas.microsoft.com/office/drawing/2010/main"/>
              </a:ext>
            </a:extLst>
          </a:blip>
          <a:srcRect/>
          <a:stretch>
            <a:fillRect/>
          </a:stretch>
        </p:blipFill>
        <p:spPr>
          <a:xfrm>
            <a:off x="6715187" y="576072"/>
            <a:ext cx="1216152" cy="1216152"/>
          </a:xfrm>
        </p:spPr>
      </p:pic>
      <p:pic>
        <p:nvPicPr>
          <p:cNvPr id="15" name="Picture Placeholder 14">
            <a:extLst>
              <a:ext uri="{FF2B5EF4-FFF2-40B4-BE49-F238E27FC236}">
                <a16:creationId xmlns:a16="http://schemas.microsoft.com/office/drawing/2014/main" id="{40FC1FE7-CCFF-B638-DDDE-6CDACC16894E}"/>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a:stretch>
            <a:fillRect/>
          </a:stretch>
        </p:blipFill>
        <p:spPr>
          <a:xfrm>
            <a:off x="12798334" y="576072"/>
            <a:ext cx="1216152" cy="1216152"/>
          </a:xfrm>
        </p:spPr>
      </p:pic>
      <p:sp>
        <p:nvSpPr>
          <p:cNvPr id="7" name="Text Placeholder 6">
            <a:extLst>
              <a:ext uri="{FF2B5EF4-FFF2-40B4-BE49-F238E27FC236}">
                <a16:creationId xmlns:a16="http://schemas.microsoft.com/office/drawing/2014/main" id="{347EBE73-4EE0-AD8B-4CC1-8DADA4371F4B}"/>
              </a:ext>
            </a:extLst>
          </p:cNvPr>
          <p:cNvSpPr>
            <a:spLocks noGrp="1"/>
          </p:cNvSpPr>
          <p:nvPr>
            <p:ph type="body" sz="quarter" idx="10"/>
          </p:nvPr>
        </p:nvSpPr>
        <p:spPr>
          <a:xfrm>
            <a:off x="18868199" y="3429000"/>
            <a:ext cx="5204375" cy="1727200"/>
          </a:xfrm>
        </p:spPr>
        <p:txBody>
          <a:bodyPr/>
          <a:lstStyle/>
          <a:p>
            <a:pPr>
              <a:spcBef>
                <a:spcPts val="600"/>
              </a:spcBef>
            </a:pPr>
            <a:r>
              <a:rPr lang="en-US" sz="4400" dirty="0">
                <a:solidFill>
                  <a:srgbClr val="0D62FE"/>
                </a:solidFill>
                <a:latin typeface="+mn-lt"/>
                <a:ea typeface="+mn-lt"/>
                <a:cs typeface="+mn-lt"/>
              </a:rPr>
              <a:t>Leverage foundation models </a:t>
            </a:r>
            <a:r>
              <a:rPr lang="en-US" sz="4400" dirty="0">
                <a:solidFill>
                  <a:schemeClr val="accent1"/>
                </a:solidFill>
                <a:latin typeface="+mn-lt"/>
                <a:ea typeface="+mn-lt"/>
                <a:cs typeface="+mn-lt"/>
              </a:rPr>
              <a:t>&amp; </a:t>
            </a:r>
            <a:r>
              <a:rPr lang="en-US" sz="4400" dirty="0">
                <a:solidFill>
                  <a:srgbClr val="0D62FE"/>
                </a:solidFill>
                <a:latin typeface="+mn-lt"/>
                <a:ea typeface="+mn-lt"/>
                <a:cs typeface="+mn-lt"/>
              </a:rPr>
              <a:t>generative AI </a:t>
            </a:r>
          </a:p>
          <a:p>
            <a:pPr>
              <a:spcBef>
                <a:spcPts val="600"/>
              </a:spcBef>
            </a:pPr>
            <a:endParaRPr lang="en-US" dirty="0"/>
          </a:p>
        </p:txBody>
      </p:sp>
      <p:sp>
        <p:nvSpPr>
          <p:cNvPr id="8" name="Text Placeholder 7">
            <a:extLst>
              <a:ext uri="{FF2B5EF4-FFF2-40B4-BE49-F238E27FC236}">
                <a16:creationId xmlns:a16="http://schemas.microsoft.com/office/drawing/2014/main" id="{19B4C82B-05D8-2D87-D0BA-D2433908934B}"/>
              </a:ext>
            </a:extLst>
          </p:cNvPr>
          <p:cNvSpPr>
            <a:spLocks noGrp="1"/>
          </p:cNvSpPr>
          <p:nvPr>
            <p:ph type="body" sz="quarter" idx="20"/>
          </p:nvPr>
        </p:nvSpPr>
        <p:spPr>
          <a:xfrm>
            <a:off x="6678054" y="3429001"/>
            <a:ext cx="4963923" cy="2362199"/>
          </a:xfrm>
        </p:spPr>
        <p:txBody>
          <a:bodyPr/>
          <a:lstStyle/>
          <a:p>
            <a:pPr>
              <a:spcBef>
                <a:spcPts val="600"/>
              </a:spcBef>
            </a:pPr>
            <a:r>
              <a:rPr lang="en-US" sz="4400" dirty="0">
                <a:solidFill>
                  <a:srgbClr val="0D62FE"/>
                </a:solidFill>
                <a:latin typeface="+mn-lt"/>
                <a:ea typeface="+mn-lt"/>
                <a:cs typeface="+mn-lt"/>
              </a:rPr>
              <a:t>Bring together </a:t>
            </a:r>
            <a:br>
              <a:rPr lang="en-US" sz="4400" dirty="0">
                <a:solidFill>
                  <a:srgbClr val="0D62FE"/>
                </a:solidFill>
                <a:latin typeface="+mn-lt"/>
                <a:ea typeface="+mn-lt"/>
                <a:cs typeface="+mn-lt"/>
              </a:rPr>
            </a:br>
            <a:r>
              <a:rPr lang="en-US" sz="4400" dirty="0">
                <a:solidFill>
                  <a:srgbClr val="0D62FE"/>
                </a:solidFill>
                <a:latin typeface="+mn-lt"/>
                <a:ea typeface="+mn-lt"/>
                <a:cs typeface="+mn-lt"/>
              </a:rPr>
              <a:t>AI builders </a:t>
            </a:r>
          </a:p>
          <a:p>
            <a:pPr>
              <a:spcBef>
                <a:spcPts val="600"/>
              </a:spcBef>
            </a:pPr>
            <a:endParaRPr lang="en-US" dirty="0"/>
          </a:p>
        </p:txBody>
      </p:sp>
      <p:sp>
        <p:nvSpPr>
          <p:cNvPr id="9" name="Text Placeholder 8">
            <a:extLst>
              <a:ext uri="{FF2B5EF4-FFF2-40B4-BE49-F238E27FC236}">
                <a16:creationId xmlns:a16="http://schemas.microsoft.com/office/drawing/2014/main" id="{7867336A-958D-8642-712B-985D86532710}"/>
              </a:ext>
            </a:extLst>
          </p:cNvPr>
          <p:cNvSpPr>
            <a:spLocks noGrp="1"/>
          </p:cNvSpPr>
          <p:nvPr>
            <p:ph type="body" sz="quarter" idx="21"/>
          </p:nvPr>
        </p:nvSpPr>
        <p:spPr>
          <a:xfrm>
            <a:off x="12798334" y="3429001"/>
            <a:ext cx="4963923" cy="1216152"/>
          </a:xfrm>
        </p:spPr>
        <p:txBody>
          <a:bodyPr/>
          <a:lstStyle/>
          <a:p>
            <a:pPr>
              <a:spcBef>
                <a:spcPts val="600"/>
              </a:spcBef>
            </a:pPr>
            <a:r>
              <a:rPr lang="en-US" sz="4400" dirty="0">
                <a:solidFill>
                  <a:srgbClr val="0D62FE"/>
                </a:solidFill>
                <a:latin typeface="+mn-lt"/>
                <a:ea typeface="+mn-lt"/>
                <a:cs typeface="+mn-lt"/>
              </a:rPr>
              <a:t>Accelerate the full </a:t>
            </a:r>
            <a:br>
              <a:rPr lang="en-US" sz="4400" dirty="0">
                <a:solidFill>
                  <a:srgbClr val="0D62FE"/>
                </a:solidFill>
                <a:latin typeface="+mn-lt"/>
                <a:ea typeface="+mn-lt"/>
                <a:cs typeface="+mn-lt"/>
              </a:rPr>
            </a:br>
            <a:r>
              <a:rPr lang="en-US" sz="4400" dirty="0">
                <a:solidFill>
                  <a:srgbClr val="0D62FE"/>
                </a:solidFill>
                <a:latin typeface="+mn-lt"/>
                <a:ea typeface="+mn-lt"/>
                <a:cs typeface="+mn-lt"/>
              </a:rPr>
              <a:t>AI model lifecycle </a:t>
            </a:r>
          </a:p>
          <a:p>
            <a:pPr>
              <a:spcBef>
                <a:spcPts val="600"/>
              </a:spcBef>
            </a:pPr>
            <a:endParaRPr lang="en-US" dirty="0"/>
          </a:p>
        </p:txBody>
      </p:sp>
      <p:sp>
        <p:nvSpPr>
          <p:cNvPr id="4" name="TextBox 3">
            <a:extLst>
              <a:ext uri="{FF2B5EF4-FFF2-40B4-BE49-F238E27FC236}">
                <a16:creationId xmlns:a16="http://schemas.microsoft.com/office/drawing/2014/main" id="{CBC8421D-5EB8-A4E2-79FB-FF0AF61F6A26}"/>
              </a:ext>
            </a:extLst>
          </p:cNvPr>
          <p:cNvSpPr txBox="1"/>
          <p:nvPr/>
        </p:nvSpPr>
        <p:spPr>
          <a:xfrm>
            <a:off x="14872782" y="23622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5" name="TextBox 4">
            <a:extLst>
              <a:ext uri="{FF2B5EF4-FFF2-40B4-BE49-F238E27FC236}">
                <a16:creationId xmlns:a16="http://schemas.microsoft.com/office/drawing/2014/main" id="{44F42847-C95C-FA73-B4A0-8D5432B60AC3}"/>
              </a:ext>
            </a:extLst>
          </p:cNvPr>
          <p:cNvSpPr txBox="1"/>
          <p:nvPr/>
        </p:nvSpPr>
        <p:spPr>
          <a:xfrm>
            <a:off x="13166634" y="5389533"/>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6" name="TextBox 5">
            <a:extLst>
              <a:ext uri="{FF2B5EF4-FFF2-40B4-BE49-F238E27FC236}">
                <a16:creationId xmlns:a16="http://schemas.microsoft.com/office/drawing/2014/main" id="{EBDC454B-AD9A-5152-B01E-BA929F09D7DC}"/>
              </a:ext>
            </a:extLst>
          </p:cNvPr>
          <p:cNvSpPr txBox="1"/>
          <p:nvPr/>
        </p:nvSpPr>
        <p:spPr>
          <a:xfrm>
            <a:off x="13166634" y="5389533"/>
            <a:ext cx="45719" cy="76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A7266B58-C4CD-0533-639B-62DE56673F5A}"/>
              </a:ext>
            </a:extLst>
          </p:cNvPr>
          <p:cNvSpPr txBox="1"/>
          <p:nvPr/>
        </p:nvSpPr>
        <p:spPr>
          <a:xfrm>
            <a:off x="12949845" y="5791200"/>
            <a:ext cx="4660900" cy="43088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571500" indent="-571500">
              <a:spcBef>
                <a:spcPts val="1200"/>
              </a:spcBef>
              <a:buFont typeface="Arial" panose="020B0604020202020204" pitchFamily="34" charset="0"/>
              <a:buChar char="•"/>
            </a:pPr>
            <a:r>
              <a:rPr lang="en-US" sz="2800" dirty="0">
                <a:ea typeface="+mn-lt"/>
                <a:cs typeface="+mn-lt"/>
              </a:rPr>
              <a:t>All the tools and </a:t>
            </a:r>
            <a:br>
              <a:rPr lang="en-US" sz="2800" dirty="0">
                <a:ea typeface="+mn-lt"/>
                <a:cs typeface="+mn-lt"/>
              </a:rPr>
            </a:br>
            <a:r>
              <a:rPr lang="en-US" sz="2800" dirty="0">
                <a:ea typeface="+mn-lt"/>
                <a:cs typeface="+mn-lt"/>
              </a:rPr>
              <a:t>runtimes are in </a:t>
            </a:r>
            <a:br>
              <a:rPr lang="en-US" sz="2800" dirty="0">
                <a:ea typeface="+mn-lt"/>
                <a:cs typeface="+mn-lt"/>
              </a:rPr>
            </a:br>
            <a:r>
              <a:rPr lang="en-US" sz="2800" dirty="0">
                <a:ea typeface="+mn-lt"/>
                <a:cs typeface="+mn-lt"/>
              </a:rPr>
              <a:t>one place to train, </a:t>
            </a:r>
            <a:br>
              <a:rPr lang="en-US" sz="2800" dirty="0">
                <a:ea typeface="+mn-lt"/>
                <a:cs typeface="+mn-lt"/>
              </a:rPr>
            </a:br>
            <a:r>
              <a:rPr lang="en-US" sz="2800" dirty="0">
                <a:ea typeface="+mn-lt"/>
                <a:cs typeface="+mn-lt"/>
              </a:rPr>
              <a:t>validate, tune, and </a:t>
            </a:r>
            <a:br>
              <a:rPr lang="en-US" sz="2800" dirty="0">
                <a:ea typeface="+mn-lt"/>
                <a:cs typeface="+mn-lt"/>
              </a:rPr>
            </a:br>
            <a:r>
              <a:rPr lang="en-US" sz="2800" dirty="0">
                <a:ea typeface="+mn-lt"/>
                <a:cs typeface="+mn-lt"/>
              </a:rPr>
              <a:t>deploy AI models.</a:t>
            </a:r>
          </a:p>
          <a:p>
            <a:pPr marL="571500" indent="-571500">
              <a:spcBef>
                <a:spcPts val="1200"/>
              </a:spcBef>
              <a:buFont typeface="Arial" panose="020B0604020202020204" pitchFamily="34" charset="0"/>
              <a:buChar char="•"/>
            </a:pPr>
            <a:endParaRPr lang="en-US" sz="2800" dirty="0">
              <a:ea typeface="+mn-lt"/>
              <a:cs typeface="+mn-lt"/>
            </a:endParaRPr>
          </a:p>
          <a:p>
            <a:pPr marL="571500" indent="-571500">
              <a:spcBef>
                <a:spcPts val="1200"/>
              </a:spcBef>
              <a:buFont typeface="Arial" panose="020B0604020202020204" pitchFamily="34" charset="0"/>
              <a:buChar char="•"/>
            </a:pPr>
            <a:r>
              <a:rPr lang="en-US" sz="2800" dirty="0">
                <a:ea typeface="+mn-lt"/>
                <a:cs typeface="+mn-lt"/>
              </a:rPr>
              <a:t>Hybrid and multicloud enabled</a:t>
            </a:r>
          </a:p>
          <a:p>
            <a:pPr algn="l" defTabSz="2438400">
              <a:buSzPct val="100000"/>
            </a:pPr>
            <a:endParaRPr lang="en-US" dirty="0">
              <a:cs typeface="Arial" panose="020B0604020202020204" pitchFamily="34" charset="0"/>
            </a:endParaRPr>
          </a:p>
        </p:txBody>
      </p:sp>
      <p:sp>
        <p:nvSpPr>
          <p:cNvPr id="12" name="TextBox 11">
            <a:extLst>
              <a:ext uri="{FF2B5EF4-FFF2-40B4-BE49-F238E27FC236}">
                <a16:creationId xmlns:a16="http://schemas.microsoft.com/office/drawing/2014/main" id="{830D4887-CA37-AB24-24E9-474D694C515E}"/>
              </a:ext>
            </a:extLst>
          </p:cNvPr>
          <p:cNvSpPr txBox="1"/>
          <p:nvPr/>
        </p:nvSpPr>
        <p:spPr>
          <a:xfrm>
            <a:off x="6510539" y="5791200"/>
            <a:ext cx="4926791" cy="4616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571500" indent="-571500">
              <a:spcBef>
                <a:spcPts val="1200"/>
              </a:spcBef>
              <a:buFont typeface="Arial" panose="020B0604020202020204" pitchFamily="34" charset="0"/>
              <a:buChar char="•"/>
            </a:pPr>
            <a:r>
              <a:rPr lang="en-US" sz="2800" dirty="0">
                <a:ea typeface="+mn-lt"/>
                <a:cs typeface="+mn-lt"/>
              </a:rPr>
              <a:t>Open-source frameworks </a:t>
            </a:r>
          </a:p>
          <a:p>
            <a:pPr marL="571500" indent="-571500">
              <a:spcBef>
                <a:spcPts val="1200"/>
              </a:spcBef>
              <a:buFont typeface="Arial" panose="020B0604020202020204" pitchFamily="34" charset="0"/>
              <a:buChar char="•"/>
            </a:pPr>
            <a:endParaRPr lang="en-US" sz="2800" dirty="0">
              <a:ea typeface="+mn-lt"/>
              <a:cs typeface="+mn-lt"/>
            </a:endParaRPr>
          </a:p>
          <a:p>
            <a:pPr marL="571500" indent="-571500">
              <a:spcBef>
                <a:spcPts val="1200"/>
              </a:spcBef>
              <a:buFont typeface="Arial" panose="020B0604020202020204" pitchFamily="34" charset="0"/>
              <a:buChar char="•"/>
            </a:pPr>
            <a:r>
              <a:rPr lang="en-US" sz="2800" dirty="0">
                <a:ea typeface="+mn-lt"/>
                <a:cs typeface="+mn-lt"/>
              </a:rPr>
              <a:t>Tools for code-based, automated, and visual</a:t>
            </a:r>
            <a:br>
              <a:rPr lang="en-US" sz="2800" dirty="0">
                <a:ea typeface="+mn-lt"/>
                <a:cs typeface="+mn-lt"/>
              </a:rPr>
            </a:br>
            <a:r>
              <a:rPr lang="en-US" sz="2800" dirty="0">
                <a:ea typeface="+mn-lt"/>
                <a:cs typeface="+mn-lt"/>
              </a:rPr>
              <a:t>data science capabilities</a:t>
            </a:r>
          </a:p>
          <a:p>
            <a:pPr marL="571500" indent="-571500">
              <a:spcBef>
                <a:spcPts val="1200"/>
              </a:spcBef>
              <a:buFont typeface="Arial" panose="020B0604020202020204" pitchFamily="34" charset="0"/>
              <a:buChar char="•"/>
            </a:pPr>
            <a:endParaRPr lang="en-US" sz="2800" dirty="0">
              <a:ea typeface="+mn-lt"/>
              <a:cs typeface="+mn-lt"/>
            </a:endParaRPr>
          </a:p>
          <a:p>
            <a:pPr marL="571500" indent="-571500">
              <a:spcBef>
                <a:spcPts val="1200"/>
              </a:spcBef>
              <a:buFont typeface="Arial" panose="020B0604020202020204" pitchFamily="34" charset="0"/>
              <a:buChar char="•"/>
            </a:pPr>
            <a:r>
              <a:rPr lang="en-US" sz="2800" dirty="0">
                <a:ea typeface="+mn-lt"/>
                <a:cs typeface="+mn-lt"/>
              </a:rPr>
              <a:t>All in a secure, trusted studio environment</a:t>
            </a:r>
            <a:endParaRPr lang="en-US" sz="2800" dirty="0"/>
          </a:p>
          <a:p>
            <a:pPr algn="l" defTabSz="2438400">
              <a:buSzPct val="100000"/>
            </a:pPr>
            <a:endParaRPr lang="en-US" dirty="0">
              <a:cs typeface="Arial" panose="020B0604020202020204" pitchFamily="34" charset="0"/>
            </a:endParaRPr>
          </a:p>
        </p:txBody>
      </p:sp>
      <p:sp>
        <p:nvSpPr>
          <p:cNvPr id="14" name="TextBox 13">
            <a:extLst>
              <a:ext uri="{FF2B5EF4-FFF2-40B4-BE49-F238E27FC236}">
                <a16:creationId xmlns:a16="http://schemas.microsoft.com/office/drawing/2014/main" id="{6E9F8F57-508C-3DF9-C1EE-28BCBF1DE236}"/>
              </a:ext>
            </a:extLst>
          </p:cNvPr>
          <p:cNvSpPr txBox="1"/>
          <p:nvPr/>
        </p:nvSpPr>
        <p:spPr>
          <a:xfrm>
            <a:off x="19006990" y="5791200"/>
            <a:ext cx="4926791" cy="4616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457200" indent="-457200">
              <a:spcBef>
                <a:spcPts val="1200"/>
              </a:spcBef>
              <a:buFont typeface="Arial" panose="020B0604020202020204" pitchFamily="34" charset="0"/>
              <a:buChar char="•"/>
            </a:pPr>
            <a:r>
              <a:rPr lang="en-US" sz="2800" dirty="0">
                <a:ea typeface="+mn-lt"/>
                <a:cs typeface="+mn-lt"/>
              </a:rPr>
              <a:t>Train with a fraction of </a:t>
            </a:r>
            <a:br>
              <a:rPr lang="en-US" sz="2800" dirty="0">
                <a:ea typeface="+mn-lt"/>
                <a:cs typeface="+mn-lt"/>
              </a:rPr>
            </a:br>
            <a:r>
              <a:rPr lang="en-US" sz="2800" dirty="0">
                <a:ea typeface="+mn-lt"/>
                <a:cs typeface="+mn-lt"/>
              </a:rPr>
              <a:t>the data, in less time, </a:t>
            </a:r>
            <a:br>
              <a:rPr lang="en-US" sz="2800" dirty="0">
                <a:ea typeface="+mn-lt"/>
                <a:cs typeface="+mn-lt"/>
              </a:rPr>
            </a:br>
            <a:r>
              <a:rPr lang="en-US" sz="2800" dirty="0">
                <a:ea typeface="+mn-lt"/>
                <a:cs typeface="+mn-lt"/>
              </a:rPr>
              <a:t>and with fewer resource </a:t>
            </a:r>
          </a:p>
          <a:p>
            <a:pPr marL="571500" indent="-571500">
              <a:spcBef>
                <a:spcPts val="1200"/>
              </a:spcBef>
              <a:buFont typeface="Arial" panose="020B0604020202020204" pitchFamily="34" charset="0"/>
              <a:buChar char="•"/>
            </a:pPr>
            <a:endParaRPr lang="en-US" sz="2800" dirty="0">
              <a:ea typeface="+mn-lt"/>
              <a:cs typeface="+mn-lt"/>
            </a:endParaRPr>
          </a:p>
          <a:p>
            <a:pPr marL="571500" indent="-571500">
              <a:spcBef>
                <a:spcPts val="1200"/>
              </a:spcBef>
              <a:buFont typeface="Arial" panose="020B0604020202020204" pitchFamily="34" charset="0"/>
              <a:buChar char="•"/>
            </a:pPr>
            <a:r>
              <a:rPr lang="en-US" sz="2800" dirty="0">
                <a:ea typeface="+mn-lt"/>
                <a:cs typeface="+mn-lt"/>
              </a:rPr>
              <a:t>Leveraged advanced prompt-tuning capabilities</a:t>
            </a:r>
          </a:p>
          <a:p>
            <a:pPr marL="571500" indent="-571500">
              <a:spcBef>
                <a:spcPts val="1200"/>
              </a:spcBef>
              <a:buFont typeface="Arial" panose="020B0604020202020204" pitchFamily="34" charset="0"/>
              <a:buChar char="•"/>
            </a:pPr>
            <a:endParaRPr lang="en-US" sz="2800" dirty="0">
              <a:ea typeface="+mn-lt"/>
              <a:cs typeface="+mn-lt"/>
            </a:endParaRPr>
          </a:p>
          <a:p>
            <a:pPr marL="571500" indent="-571500">
              <a:spcBef>
                <a:spcPts val="1200"/>
              </a:spcBef>
              <a:buFont typeface="Arial" panose="020B0604020202020204" pitchFamily="34" charset="0"/>
              <a:buChar char="•"/>
            </a:pPr>
            <a:r>
              <a:rPr lang="en-US" sz="2800" dirty="0">
                <a:ea typeface="+mn-lt"/>
                <a:cs typeface="+mn-lt"/>
              </a:rPr>
              <a:t>Full SDK and API libraries.</a:t>
            </a:r>
          </a:p>
          <a:p>
            <a:pPr algn="l" defTabSz="2438400">
              <a:buSzPct val="100000"/>
            </a:pPr>
            <a:endParaRPr lang="en-US" dirty="0">
              <a:cs typeface="Arial" panose="020B0604020202020204" pitchFamily="34" charset="0"/>
            </a:endParaRPr>
          </a:p>
        </p:txBody>
      </p:sp>
    </p:spTree>
    <p:extLst>
      <p:ext uri="{BB962C8B-B14F-4D97-AF65-F5344CB8AC3E}">
        <p14:creationId xmlns:p14="http://schemas.microsoft.com/office/powerpoint/2010/main" val="11298277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3AFE93-0A9F-AACA-0DEF-24A8B46E6534}"/>
              </a:ext>
            </a:extLst>
          </p:cNvPr>
          <p:cNvSpPr>
            <a:spLocks noGrp="1"/>
          </p:cNvSpPr>
          <p:nvPr>
            <p:ph type="body" sz="quarter" idx="20"/>
          </p:nvPr>
        </p:nvSpPr>
        <p:spPr>
          <a:xfrm>
            <a:off x="14337139" y="3627208"/>
            <a:ext cx="7467600" cy="1231106"/>
          </a:xfrm>
        </p:spPr>
        <p:txBody>
          <a:bodyPr/>
          <a:lstStyle/>
          <a:p>
            <a:pPr algn="ctr"/>
            <a:r>
              <a:rPr lang="en-US" sz="4400" dirty="0"/>
              <a:t> Plus, a proven studio            for machine learning</a:t>
            </a:r>
          </a:p>
        </p:txBody>
      </p:sp>
      <p:sp>
        <p:nvSpPr>
          <p:cNvPr id="5" name="TextBox 4">
            <a:extLst>
              <a:ext uri="{FF2B5EF4-FFF2-40B4-BE49-F238E27FC236}">
                <a16:creationId xmlns:a16="http://schemas.microsoft.com/office/drawing/2014/main" id="{4CE51D80-E68E-5CC2-B8BB-AB6DDB6D4BB1}"/>
              </a:ext>
            </a:extLst>
          </p:cNvPr>
          <p:cNvSpPr txBox="1"/>
          <p:nvPr/>
        </p:nvSpPr>
        <p:spPr>
          <a:xfrm>
            <a:off x="339548" y="1658849"/>
            <a:ext cx="15928266" cy="1600438"/>
          </a:xfrm>
          <a:prstGeom prst="rect">
            <a:avLst/>
          </a:prstGeom>
          <a:noFill/>
        </p:spPr>
        <p:txBody>
          <a:bodyPr rot="0" spcFirstLastPara="0" vertOverflow="overflow" horzOverflow="overflow" vert="horz" wrap="square" lIns="243840" tIns="121920" rIns="243840" bIns="121920" numCol="1" spcCol="0" rtlCol="0" fromWordArt="0" anchor="t" anchorCtr="0" forceAA="0" compatLnSpc="1">
            <a:prstTxWarp prst="textNoShape">
              <a:avLst/>
            </a:prstTxWarp>
            <a:spAutoFit/>
          </a:bodyPr>
          <a:lstStyle/>
          <a:p>
            <a:r>
              <a:rPr lang="en-US" sz="4400" dirty="0">
                <a:ea typeface="IBM Plex Sans" charset="0"/>
                <a:cs typeface="IBM Plex Sans" charset="0"/>
              </a:rPr>
              <a:t>Train, validate, tune, and deploy AI models with confidence</a:t>
            </a:r>
            <a:br>
              <a:rPr lang="en-US" sz="4400" dirty="0"/>
            </a:br>
            <a:endParaRPr lang="en-US" sz="4400" dirty="0">
              <a:ea typeface="IBM Plex Sans" charset="0"/>
              <a:cs typeface="IBM Plex Sans" charset="0"/>
            </a:endParaRPr>
          </a:p>
        </p:txBody>
      </p:sp>
      <p:sp>
        <p:nvSpPr>
          <p:cNvPr id="6" name="Text Placeholder 5">
            <a:extLst>
              <a:ext uri="{FF2B5EF4-FFF2-40B4-BE49-F238E27FC236}">
                <a16:creationId xmlns:a16="http://schemas.microsoft.com/office/drawing/2014/main" id="{3D907975-1842-B2EA-8545-907C0ABDBA55}"/>
              </a:ext>
            </a:extLst>
          </p:cNvPr>
          <p:cNvSpPr txBox="1">
            <a:spLocks noGrp="1"/>
          </p:cNvSpPr>
          <p:nvPr>
            <p:ph type="body" sz="quarter" idx="21"/>
          </p:nvPr>
        </p:nvSpPr>
        <p:spPr>
          <a:xfrm>
            <a:off x="3319041" y="3628286"/>
            <a:ext cx="5943600" cy="1354217"/>
          </a:xfrm>
          <a:prstGeom prst="rect">
            <a:avLst/>
          </a:prstGeom>
          <a:noFill/>
        </p:spPr>
        <p:txBody>
          <a:bodyPr wrap="square">
            <a:spAutoFit/>
          </a:bodyPr>
          <a:lstStyle/>
          <a:p>
            <a:pPr algn="ctr"/>
            <a:r>
              <a:rPr lang="en-US" sz="4400" dirty="0"/>
              <a:t>Generative AI capabilities </a:t>
            </a:r>
            <a:endParaRPr lang="en-US" sz="4267" u="sng" dirty="0"/>
          </a:p>
        </p:txBody>
      </p:sp>
      <p:pic>
        <p:nvPicPr>
          <p:cNvPr id="7" name="Picture 6">
            <a:extLst>
              <a:ext uri="{FF2B5EF4-FFF2-40B4-BE49-F238E27FC236}">
                <a16:creationId xmlns:a16="http://schemas.microsoft.com/office/drawing/2014/main" id="{349E32FB-CC52-45F2-6332-9C8C400F84C1}"/>
              </a:ext>
            </a:extLst>
          </p:cNvPr>
          <p:cNvPicPr>
            <a:picLocks noChangeAspect="1"/>
          </p:cNvPicPr>
          <p:nvPr/>
        </p:nvPicPr>
        <p:blipFill>
          <a:blip r:embed="rId3"/>
          <a:stretch>
            <a:fillRect/>
          </a:stretch>
        </p:blipFill>
        <p:spPr>
          <a:xfrm>
            <a:off x="15291661" y="5124094"/>
            <a:ext cx="1697801" cy="1483965"/>
          </a:xfrm>
          <a:prstGeom prst="rect">
            <a:avLst/>
          </a:prstGeom>
        </p:spPr>
      </p:pic>
      <p:pic>
        <p:nvPicPr>
          <p:cNvPr id="8" name="Picture 7">
            <a:extLst>
              <a:ext uri="{FF2B5EF4-FFF2-40B4-BE49-F238E27FC236}">
                <a16:creationId xmlns:a16="http://schemas.microsoft.com/office/drawing/2014/main" id="{7D3A4EB3-A55D-66AC-8E40-F05BBBDCB54B}"/>
              </a:ext>
            </a:extLst>
          </p:cNvPr>
          <p:cNvPicPr>
            <a:picLocks noChangeAspect="1"/>
          </p:cNvPicPr>
          <p:nvPr/>
        </p:nvPicPr>
        <p:blipFill>
          <a:blip r:embed="rId4"/>
          <a:stretch>
            <a:fillRect/>
          </a:stretch>
        </p:blipFill>
        <p:spPr>
          <a:xfrm>
            <a:off x="15121122" y="7132059"/>
            <a:ext cx="2117914" cy="1483965"/>
          </a:xfrm>
          <a:prstGeom prst="rect">
            <a:avLst/>
          </a:prstGeom>
        </p:spPr>
      </p:pic>
      <p:pic>
        <p:nvPicPr>
          <p:cNvPr id="10" name="Picture 9">
            <a:extLst>
              <a:ext uri="{FF2B5EF4-FFF2-40B4-BE49-F238E27FC236}">
                <a16:creationId xmlns:a16="http://schemas.microsoft.com/office/drawing/2014/main" id="{D0C88C1A-7660-04D7-0211-EBF3236CD439}"/>
              </a:ext>
            </a:extLst>
          </p:cNvPr>
          <p:cNvPicPr>
            <a:picLocks noChangeAspect="1"/>
          </p:cNvPicPr>
          <p:nvPr/>
        </p:nvPicPr>
        <p:blipFill>
          <a:blip r:embed="rId5"/>
          <a:stretch>
            <a:fillRect/>
          </a:stretch>
        </p:blipFill>
        <p:spPr>
          <a:xfrm>
            <a:off x="15291661" y="9012952"/>
            <a:ext cx="1862705" cy="1231106"/>
          </a:xfrm>
          <a:prstGeom prst="rect">
            <a:avLst/>
          </a:prstGeom>
        </p:spPr>
      </p:pic>
      <p:sp>
        <p:nvSpPr>
          <p:cNvPr id="11" name="TextBox 10">
            <a:extLst>
              <a:ext uri="{FF2B5EF4-FFF2-40B4-BE49-F238E27FC236}">
                <a16:creationId xmlns:a16="http://schemas.microsoft.com/office/drawing/2014/main" id="{126A775C-8D49-721F-8B2E-2DDE208A0DCF}"/>
              </a:ext>
            </a:extLst>
          </p:cNvPr>
          <p:cNvSpPr txBox="1"/>
          <p:nvPr/>
        </p:nvSpPr>
        <p:spPr>
          <a:xfrm>
            <a:off x="17560577" y="5297800"/>
            <a:ext cx="3130336"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ModelOps</a:t>
            </a:r>
          </a:p>
        </p:txBody>
      </p:sp>
      <p:sp>
        <p:nvSpPr>
          <p:cNvPr id="12" name="TextBox 11">
            <a:extLst>
              <a:ext uri="{FF2B5EF4-FFF2-40B4-BE49-F238E27FC236}">
                <a16:creationId xmlns:a16="http://schemas.microsoft.com/office/drawing/2014/main" id="{EF6A4469-2535-B7F8-4DA0-60ED45FA9E46}"/>
              </a:ext>
            </a:extLst>
          </p:cNvPr>
          <p:cNvSpPr txBox="1"/>
          <p:nvPr/>
        </p:nvSpPr>
        <p:spPr>
          <a:xfrm>
            <a:off x="17598040" y="7138402"/>
            <a:ext cx="4384319"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Automated development</a:t>
            </a:r>
          </a:p>
        </p:txBody>
      </p:sp>
      <p:sp>
        <p:nvSpPr>
          <p:cNvPr id="14" name="TextBox 13">
            <a:extLst>
              <a:ext uri="{FF2B5EF4-FFF2-40B4-BE49-F238E27FC236}">
                <a16:creationId xmlns:a16="http://schemas.microsoft.com/office/drawing/2014/main" id="{7CA07B00-9C3C-0A0A-B689-9C6729FFD060}"/>
              </a:ext>
            </a:extLst>
          </p:cNvPr>
          <p:cNvSpPr txBox="1"/>
          <p:nvPr/>
        </p:nvSpPr>
        <p:spPr>
          <a:xfrm>
            <a:off x="17598040" y="9022078"/>
            <a:ext cx="3284395"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Decision optimization</a:t>
            </a:r>
          </a:p>
        </p:txBody>
      </p:sp>
      <p:pic>
        <p:nvPicPr>
          <p:cNvPr id="15" name="Picture 14">
            <a:extLst>
              <a:ext uri="{FF2B5EF4-FFF2-40B4-BE49-F238E27FC236}">
                <a16:creationId xmlns:a16="http://schemas.microsoft.com/office/drawing/2014/main" id="{B0EE5490-6693-94CF-B9E2-30C4AA69BD31}"/>
              </a:ext>
            </a:extLst>
          </p:cNvPr>
          <p:cNvPicPr>
            <a:picLocks noChangeAspect="1"/>
          </p:cNvPicPr>
          <p:nvPr/>
        </p:nvPicPr>
        <p:blipFill>
          <a:blip r:embed="rId6"/>
          <a:stretch>
            <a:fillRect/>
          </a:stretch>
        </p:blipFill>
        <p:spPr>
          <a:xfrm>
            <a:off x="4247467" y="7240498"/>
            <a:ext cx="1413051" cy="1263028"/>
          </a:xfrm>
          <a:prstGeom prst="rect">
            <a:avLst/>
          </a:prstGeom>
        </p:spPr>
      </p:pic>
      <p:pic>
        <p:nvPicPr>
          <p:cNvPr id="16" name="Picture 15">
            <a:extLst>
              <a:ext uri="{FF2B5EF4-FFF2-40B4-BE49-F238E27FC236}">
                <a16:creationId xmlns:a16="http://schemas.microsoft.com/office/drawing/2014/main" id="{B8EF5FC2-A2DB-1F18-7732-B69A7218EA3B}"/>
              </a:ext>
            </a:extLst>
          </p:cNvPr>
          <p:cNvPicPr>
            <a:picLocks noChangeAspect="1"/>
          </p:cNvPicPr>
          <p:nvPr/>
        </p:nvPicPr>
        <p:blipFill>
          <a:blip r:embed="rId7"/>
          <a:stretch>
            <a:fillRect/>
          </a:stretch>
        </p:blipFill>
        <p:spPr>
          <a:xfrm>
            <a:off x="4206022" y="5299438"/>
            <a:ext cx="1556142" cy="1263027"/>
          </a:xfrm>
          <a:prstGeom prst="rect">
            <a:avLst/>
          </a:prstGeom>
        </p:spPr>
      </p:pic>
      <p:sp>
        <p:nvSpPr>
          <p:cNvPr id="17" name="TextBox 16">
            <a:extLst>
              <a:ext uri="{FF2B5EF4-FFF2-40B4-BE49-F238E27FC236}">
                <a16:creationId xmlns:a16="http://schemas.microsoft.com/office/drawing/2014/main" id="{167655EC-D1AA-C05C-0BC6-1E3019EBF6BC}"/>
              </a:ext>
            </a:extLst>
          </p:cNvPr>
          <p:cNvSpPr txBox="1"/>
          <p:nvPr/>
        </p:nvSpPr>
        <p:spPr>
          <a:xfrm>
            <a:off x="5990522" y="5253842"/>
            <a:ext cx="3984313" cy="1354217"/>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Foundation model library</a:t>
            </a:r>
          </a:p>
        </p:txBody>
      </p:sp>
      <p:sp>
        <p:nvSpPr>
          <p:cNvPr id="18" name="TextBox 17">
            <a:extLst>
              <a:ext uri="{FF2B5EF4-FFF2-40B4-BE49-F238E27FC236}">
                <a16:creationId xmlns:a16="http://schemas.microsoft.com/office/drawing/2014/main" id="{A984BA6A-CF9A-8721-968B-B7D711C2029A}"/>
              </a:ext>
            </a:extLst>
          </p:cNvPr>
          <p:cNvSpPr txBox="1"/>
          <p:nvPr/>
        </p:nvSpPr>
        <p:spPr>
          <a:xfrm>
            <a:off x="5990522" y="7356293"/>
            <a:ext cx="3914377"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Prompt lab</a:t>
            </a:r>
          </a:p>
        </p:txBody>
      </p:sp>
      <p:pic>
        <p:nvPicPr>
          <p:cNvPr id="19" name="Picture 18">
            <a:extLst>
              <a:ext uri="{FF2B5EF4-FFF2-40B4-BE49-F238E27FC236}">
                <a16:creationId xmlns:a16="http://schemas.microsoft.com/office/drawing/2014/main" id="{4D35C142-3D09-8CFB-E142-C3BAC8B7FB00}"/>
              </a:ext>
            </a:extLst>
          </p:cNvPr>
          <p:cNvPicPr>
            <a:picLocks noChangeAspect="1"/>
          </p:cNvPicPr>
          <p:nvPr/>
        </p:nvPicPr>
        <p:blipFill>
          <a:blip r:embed="rId8"/>
          <a:stretch>
            <a:fillRect/>
          </a:stretch>
        </p:blipFill>
        <p:spPr>
          <a:xfrm>
            <a:off x="3907464" y="9000543"/>
            <a:ext cx="2023499" cy="1364721"/>
          </a:xfrm>
          <a:prstGeom prst="rect">
            <a:avLst/>
          </a:prstGeom>
        </p:spPr>
      </p:pic>
      <p:sp>
        <p:nvSpPr>
          <p:cNvPr id="20" name="TextBox 19">
            <a:extLst>
              <a:ext uri="{FF2B5EF4-FFF2-40B4-BE49-F238E27FC236}">
                <a16:creationId xmlns:a16="http://schemas.microsoft.com/office/drawing/2014/main" id="{2C70DCF5-3AE8-FA52-BBE5-857AA9B79D00}"/>
              </a:ext>
            </a:extLst>
          </p:cNvPr>
          <p:cNvSpPr txBox="1"/>
          <p:nvPr/>
        </p:nvSpPr>
        <p:spPr>
          <a:xfrm>
            <a:off x="5990521" y="9237522"/>
            <a:ext cx="3984313"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Tuning studio</a:t>
            </a:r>
            <a:endParaRPr lang="en-US" sz="2800" baseline="30000" dirty="0">
              <a:ea typeface="IBM Plex Sans" charset="0"/>
              <a:cs typeface="IBM Plex Sans" charset="0"/>
            </a:endParaRPr>
          </a:p>
        </p:txBody>
      </p:sp>
      <p:grpSp>
        <p:nvGrpSpPr>
          <p:cNvPr id="25" name="Group 24">
            <a:extLst>
              <a:ext uri="{FF2B5EF4-FFF2-40B4-BE49-F238E27FC236}">
                <a16:creationId xmlns:a16="http://schemas.microsoft.com/office/drawing/2014/main" id="{29E944D1-A003-F83D-4E25-7FC72C5CE8DD}"/>
              </a:ext>
            </a:extLst>
          </p:cNvPr>
          <p:cNvGrpSpPr/>
          <p:nvPr/>
        </p:nvGrpSpPr>
        <p:grpSpPr>
          <a:xfrm>
            <a:off x="7105976" y="11311630"/>
            <a:ext cx="13595359" cy="1476057"/>
            <a:chOff x="8053754" y="11294045"/>
            <a:chExt cx="13595359" cy="1476057"/>
          </a:xfrm>
        </p:grpSpPr>
        <p:sp>
          <p:nvSpPr>
            <p:cNvPr id="22" name="TextBox 21">
              <a:extLst>
                <a:ext uri="{FF2B5EF4-FFF2-40B4-BE49-F238E27FC236}">
                  <a16:creationId xmlns:a16="http://schemas.microsoft.com/office/drawing/2014/main" id="{AE016B3E-52D0-BD90-6084-529181E9AE0B}"/>
                </a:ext>
              </a:extLst>
            </p:cNvPr>
            <p:cNvSpPr txBox="1"/>
            <p:nvPr/>
          </p:nvSpPr>
          <p:spPr>
            <a:xfrm>
              <a:off x="8053754" y="12326815"/>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pic>
          <p:nvPicPr>
            <p:cNvPr id="23" name="Picture 22">
              <a:extLst>
                <a:ext uri="{FF2B5EF4-FFF2-40B4-BE49-F238E27FC236}">
                  <a16:creationId xmlns:a16="http://schemas.microsoft.com/office/drawing/2014/main" id="{54ED9EB5-10D9-63AC-E2CE-4DC0F7A1872B}"/>
                </a:ext>
              </a:extLst>
            </p:cNvPr>
            <p:cNvPicPr>
              <a:picLocks noChangeAspect="1"/>
            </p:cNvPicPr>
            <p:nvPr/>
          </p:nvPicPr>
          <p:blipFill>
            <a:blip r:embed="rId9"/>
            <a:stretch>
              <a:fillRect/>
            </a:stretch>
          </p:blipFill>
          <p:spPr>
            <a:xfrm>
              <a:off x="8384328" y="11294045"/>
              <a:ext cx="2494260" cy="1476057"/>
            </a:xfrm>
            <a:prstGeom prst="rect">
              <a:avLst/>
            </a:prstGeom>
          </p:spPr>
        </p:pic>
        <p:sp>
          <p:nvSpPr>
            <p:cNvPr id="24" name="TextBox 23">
              <a:extLst>
                <a:ext uri="{FF2B5EF4-FFF2-40B4-BE49-F238E27FC236}">
                  <a16:creationId xmlns:a16="http://schemas.microsoft.com/office/drawing/2014/main" id="{96011F9F-3D27-77A3-ADF9-3F0381B39426}"/>
                </a:ext>
              </a:extLst>
            </p:cNvPr>
            <p:cNvSpPr txBox="1"/>
            <p:nvPr/>
          </p:nvSpPr>
          <p:spPr>
            <a:xfrm>
              <a:off x="10142567" y="11570408"/>
              <a:ext cx="11506546" cy="923330"/>
            </a:xfrm>
            <a:prstGeom prst="rect">
              <a:avLst/>
            </a:prstGeom>
            <a:noFill/>
          </p:spPr>
          <p:txBody>
            <a:bodyPr wrap="square" lIns="243840" tIns="243840" rIns="243840" bIns="243840" rtlCol="0">
              <a:spAutoFit/>
            </a:bodyPr>
            <a:lstStyle/>
            <a:p>
              <a:pPr>
                <a:spcBef>
                  <a:spcPts val="2933"/>
                </a:spcBef>
              </a:pPr>
              <a:r>
                <a:rPr lang="en-US" sz="2800" dirty="0">
                  <a:ea typeface="IBM Plex Sans" charset="0"/>
                  <a:cs typeface="IBM Plex Sans" charset="0"/>
                </a:rPr>
                <a:t>Team collaboration and data preparation</a:t>
              </a:r>
            </a:p>
          </p:txBody>
        </p:sp>
      </p:grpSp>
      <p:sp>
        <p:nvSpPr>
          <p:cNvPr id="28" name="Title 1">
            <a:extLst>
              <a:ext uri="{FF2B5EF4-FFF2-40B4-BE49-F238E27FC236}">
                <a16:creationId xmlns:a16="http://schemas.microsoft.com/office/drawing/2014/main" id="{ECEA2D7C-61E2-6B7C-6C1F-4BF399EDADCE}"/>
              </a:ext>
            </a:extLst>
          </p:cNvPr>
          <p:cNvSpPr>
            <a:spLocks noGrp="1"/>
          </p:cNvSpPr>
          <p:nvPr>
            <p:ph type="title"/>
          </p:nvPr>
        </p:nvSpPr>
        <p:spPr>
          <a:xfrm>
            <a:off x="576072" y="385200"/>
            <a:ext cx="23471555" cy="1108851"/>
          </a:xfrm>
        </p:spPr>
        <p:txBody>
          <a:bodyPr/>
          <a:lstStyle/>
          <a:p>
            <a:r>
              <a:rPr lang="en-US" sz="6400" b="1" dirty="0">
                <a:latin typeface="+mn-lt"/>
              </a:rPr>
              <a:t>watson</a:t>
            </a:r>
            <a:r>
              <a:rPr lang="en-US" sz="6400" b="1" dirty="0">
                <a:solidFill>
                  <a:srgbClr val="0D62FE"/>
                </a:solidFill>
                <a:latin typeface="+mn-lt"/>
              </a:rPr>
              <a:t>x</a:t>
            </a:r>
            <a:r>
              <a:rPr lang="en-US" sz="6400" b="1" dirty="0">
                <a:latin typeface="+mn-lt"/>
              </a:rPr>
              <a:t>.ai </a:t>
            </a:r>
            <a:r>
              <a:rPr lang="en-US" sz="6400" dirty="0">
                <a:latin typeface="+mn-lt"/>
              </a:rPr>
              <a:t>– generative AI with traditional AI features</a:t>
            </a:r>
            <a:br>
              <a:rPr lang="en-US" sz="6400" dirty="0">
                <a:latin typeface="+mn-lt"/>
              </a:rPr>
            </a:br>
            <a:endParaRPr lang="en-US" sz="6400" dirty="0">
              <a:latin typeface="+mn-lt"/>
            </a:endParaRPr>
          </a:p>
        </p:txBody>
      </p:sp>
    </p:spTree>
    <p:extLst>
      <p:ext uri="{BB962C8B-B14F-4D97-AF65-F5344CB8AC3E}">
        <p14:creationId xmlns:p14="http://schemas.microsoft.com/office/powerpoint/2010/main" val="8361575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DB32-C99C-2233-AD2D-1FA21BFB106A}"/>
              </a:ext>
            </a:extLst>
          </p:cNvPr>
          <p:cNvSpPr>
            <a:spLocks noGrp="1"/>
          </p:cNvSpPr>
          <p:nvPr>
            <p:ph type="title"/>
          </p:nvPr>
        </p:nvSpPr>
        <p:spPr>
          <a:xfrm>
            <a:off x="576071" y="385200"/>
            <a:ext cx="22741123" cy="1527048"/>
          </a:xfrm>
        </p:spPr>
        <p:txBody>
          <a:bodyPr/>
          <a:lstStyle/>
          <a:p>
            <a:r>
              <a:rPr lang="en-US" sz="6400" b="1" dirty="0">
                <a:latin typeface="+mn-lt"/>
              </a:rPr>
              <a:t>watson</a:t>
            </a:r>
            <a:r>
              <a:rPr lang="en-US" sz="6400" b="1" dirty="0">
                <a:solidFill>
                  <a:srgbClr val="0D62FE"/>
                </a:solidFill>
                <a:latin typeface="+mn-lt"/>
              </a:rPr>
              <a:t>x</a:t>
            </a:r>
            <a:r>
              <a:rPr lang="en-US" sz="6400" b="1" dirty="0">
                <a:latin typeface="+mn-lt"/>
              </a:rPr>
              <a:t>.ai </a:t>
            </a:r>
            <a:r>
              <a:rPr lang="en-US" dirty="0">
                <a:latin typeface="+mn-lt"/>
              </a:rPr>
              <a:t>is based on foundation models that are multi-model on multi-cloud with no lock-in</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a:xfrm>
            <a:off x="23541592" y="12938838"/>
            <a:ext cx="270908" cy="246221"/>
          </a:xfrm>
        </p:spPr>
        <p:txBody>
          <a:bodyPr/>
          <a:lstStyle>
            <a:lvl1pPr>
              <a:defRPr>
                <a:solidFill>
                  <a:schemeClr val="tx1"/>
                </a:solidFill>
              </a:defRPr>
            </a:lvl1pPr>
          </a:lstStyle>
          <a:p>
            <a:fld id="{59395FB3-9C97-154F-86B2-7E381B951268}" type="slidenum">
              <a:rPr lang="en-US" smtClean="0"/>
              <a:pPr/>
              <a:t>18</a:t>
            </a:fld>
            <a:endParaRPr lang="en-US" dirty="0"/>
          </a:p>
        </p:txBody>
      </p:sp>
      <p:sp>
        <p:nvSpPr>
          <p:cNvPr id="24" name="Title 1">
            <a:extLst>
              <a:ext uri="{FF2B5EF4-FFF2-40B4-BE49-F238E27FC236}">
                <a16:creationId xmlns:a16="http://schemas.microsoft.com/office/drawing/2014/main" id="{24E5BB14-ADD4-4022-A4CF-DA5BF2A1B097}"/>
              </a:ext>
            </a:extLst>
          </p:cNvPr>
          <p:cNvSpPr txBox="1">
            <a:spLocks/>
          </p:cNvSpPr>
          <p:nvPr/>
        </p:nvSpPr>
        <p:spPr>
          <a:xfrm>
            <a:off x="19748736" y="9045473"/>
            <a:ext cx="2410064" cy="862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454">
              <a:lnSpc>
                <a:spcPct val="100000"/>
              </a:lnSpc>
              <a:defRPr/>
            </a:pPr>
            <a:r>
              <a:rPr lang="en-US" sz="2800" kern="0" dirty="0">
                <a:solidFill>
                  <a:srgbClr val="000000"/>
                </a:solidFill>
                <a:latin typeface="IBM Plex Sans Light" panose="020B0403050203000203" pitchFamily="34" charset="0"/>
              </a:rPr>
              <a:t>*on any cloud</a:t>
            </a:r>
          </a:p>
        </p:txBody>
      </p:sp>
      <p:grpSp>
        <p:nvGrpSpPr>
          <p:cNvPr id="10" name="Group 9">
            <a:extLst>
              <a:ext uri="{FF2B5EF4-FFF2-40B4-BE49-F238E27FC236}">
                <a16:creationId xmlns:a16="http://schemas.microsoft.com/office/drawing/2014/main" id="{7B2AAE5A-BB02-0327-5781-37E5273D5C81}"/>
              </a:ext>
            </a:extLst>
          </p:cNvPr>
          <p:cNvGrpSpPr/>
          <p:nvPr/>
        </p:nvGrpSpPr>
        <p:grpSpPr>
          <a:xfrm flipH="1">
            <a:off x="8397214" y="4737964"/>
            <a:ext cx="12065781" cy="5833229"/>
            <a:chOff x="-6692601" y="5566902"/>
            <a:chExt cx="12068925" cy="3086230"/>
          </a:xfrm>
        </p:grpSpPr>
        <p:cxnSp>
          <p:nvCxnSpPr>
            <p:cNvPr id="12" name="Straight Connector 11">
              <a:extLst>
                <a:ext uri="{FF2B5EF4-FFF2-40B4-BE49-F238E27FC236}">
                  <a16:creationId xmlns:a16="http://schemas.microsoft.com/office/drawing/2014/main" id="{EC8C9CC2-95F2-9415-56D6-3ED23A63A051}"/>
                </a:ext>
              </a:extLst>
            </p:cNvPr>
            <p:cNvCxnSpPr>
              <a:cxnSpLocks/>
            </p:cNvCxnSpPr>
            <p:nvPr/>
          </p:nvCxnSpPr>
          <p:spPr bwMode="auto">
            <a:xfrm flipH="1" flipV="1">
              <a:off x="-6692601" y="7110016"/>
              <a:ext cx="11327500" cy="1"/>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505485A-FD56-07E6-F521-5F9ADB8CE10E}"/>
                </a:ext>
              </a:extLst>
            </p:cNvPr>
            <p:cNvCxnSpPr>
              <a:cxnSpLocks/>
            </p:cNvCxnSpPr>
            <p:nvPr/>
          </p:nvCxnSpPr>
          <p:spPr bwMode="auto">
            <a:xfrm rot="16200000">
              <a:off x="3091784" y="7110017"/>
              <a:ext cx="3086230" cy="0"/>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7371498-CF04-1436-D332-8F0D55DDDA74}"/>
                </a:ext>
              </a:extLst>
            </p:cNvPr>
            <p:cNvCxnSpPr>
              <a:cxnSpLocks/>
            </p:cNvCxnSpPr>
            <p:nvPr/>
          </p:nvCxnSpPr>
          <p:spPr bwMode="auto">
            <a:xfrm rot="16200000" flipV="1">
              <a:off x="5005612" y="8275385"/>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481EE8C-6A6C-2FE8-0AB9-A6645CF6BC81}"/>
                </a:ext>
              </a:extLst>
            </p:cNvPr>
            <p:cNvCxnSpPr>
              <a:cxnSpLocks/>
            </p:cNvCxnSpPr>
            <p:nvPr/>
          </p:nvCxnSpPr>
          <p:spPr bwMode="auto">
            <a:xfrm rot="16200000" flipV="1">
              <a:off x="5005612" y="5203223"/>
              <a:ext cx="0" cy="741425"/>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264F137A-C876-CAD4-4605-66E096364569}"/>
              </a:ext>
            </a:extLst>
          </p:cNvPr>
          <p:cNvGrpSpPr/>
          <p:nvPr/>
        </p:nvGrpSpPr>
        <p:grpSpPr>
          <a:xfrm>
            <a:off x="2019192" y="9273502"/>
            <a:ext cx="5702928" cy="2635358"/>
            <a:chOff x="2016543" y="3168952"/>
            <a:chExt cx="5704412" cy="2636044"/>
          </a:xfrm>
        </p:grpSpPr>
        <p:sp>
          <p:nvSpPr>
            <p:cNvPr id="11" name="Rectangle 10">
              <a:extLst>
                <a:ext uri="{FF2B5EF4-FFF2-40B4-BE49-F238E27FC236}">
                  <a16:creationId xmlns:a16="http://schemas.microsoft.com/office/drawing/2014/main" id="{1AC8E58C-460E-4C2B-71AE-748A2008345A}"/>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2800" dirty="0">
                <a:solidFill>
                  <a:srgbClr val="FFFFFF"/>
                </a:solidFill>
                <a:latin typeface="IBM Plex Sans Light"/>
              </a:endParaRPr>
            </a:p>
          </p:txBody>
        </p:sp>
        <p:sp>
          <p:nvSpPr>
            <p:cNvPr id="13" name="TextBox 12">
              <a:extLst>
                <a:ext uri="{FF2B5EF4-FFF2-40B4-BE49-F238E27FC236}">
                  <a16:creationId xmlns:a16="http://schemas.microsoft.com/office/drawing/2014/main" id="{4693C4B1-2B2A-F76E-B1F6-3C7AAA77B814}"/>
                </a:ext>
              </a:extLst>
            </p:cNvPr>
            <p:cNvSpPr txBox="1"/>
            <p:nvPr/>
          </p:nvSpPr>
          <p:spPr>
            <a:xfrm>
              <a:off x="2809829" y="3300432"/>
              <a:ext cx="3469784" cy="237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7454">
                <a:spcBef>
                  <a:spcPts val="2901"/>
                </a:spcBef>
                <a:buSzPct val="100000"/>
                <a:defRPr/>
              </a:pPr>
              <a:r>
                <a:rPr lang="en-US" sz="4400" kern="0" dirty="0">
                  <a:solidFill>
                    <a:srgbClr val="FFFFFF"/>
                  </a:solidFill>
                  <a:latin typeface="IBM Plex Sans Light"/>
                  <a:sym typeface="IBM Plex Sans Light"/>
                </a:rPr>
                <a:t>Bring your </a:t>
              </a:r>
              <a:br>
                <a:rPr lang="en-US" sz="4400" kern="0" dirty="0">
                  <a:solidFill>
                    <a:srgbClr val="FFFFFF"/>
                  </a:solidFill>
                  <a:latin typeface="IBM Plex Sans Light"/>
                  <a:sym typeface="IBM Plex Sans Light"/>
                </a:rPr>
              </a:br>
              <a:r>
                <a:rPr lang="en-US" sz="4400" kern="0" dirty="0">
                  <a:solidFill>
                    <a:srgbClr val="FFFFFF"/>
                  </a:solidFill>
                  <a:latin typeface="IBM Plex Sans Light"/>
                  <a:sym typeface="IBM Plex Sans Light"/>
                </a:rPr>
                <a:t>own models</a:t>
              </a:r>
            </a:p>
          </p:txBody>
        </p:sp>
      </p:grpSp>
      <p:grpSp>
        <p:nvGrpSpPr>
          <p:cNvPr id="19" name="Group 18">
            <a:extLst>
              <a:ext uri="{FF2B5EF4-FFF2-40B4-BE49-F238E27FC236}">
                <a16:creationId xmlns:a16="http://schemas.microsoft.com/office/drawing/2014/main" id="{5ED40AAD-BAD4-0428-5AB3-CDAB9BB21AA4}"/>
              </a:ext>
            </a:extLst>
          </p:cNvPr>
          <p:cNvGrpSpPr/>
          <p:nvPr/>
        </p:nvGrpSpPr>
        <p:grpSpPr>
          <a:xfrm>
            <a:off x="2019192" y="6356778"/>
            <a:ext cx="5702928" cy="2635358"/>
            <a:chOff x="2016543" y="3168952"/>
            <a:chExt cx="5704412" cy="2636044"/>
          </a:xfrm>
        </p:grpSpPr>
        <p:sp>
          <p:nvSpPr>
            <p:cNvPr id="20" name="Rectangle 19">
              <a:extLst>
                <a:ext uri="{FF2B5EF4-FFF2-40B4-BE49-F238E27FC236}">
                  <a16:creationId xmlns:a16="http://schemas.microsoft.com/office/drawing/2014/main" id="{1A484CF7-EE17-E909-D2E8-B70CE10CEE79}"/>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2800" dirty="0">
                <a:solidFill>
                  <a:srgbClr val="FFFFFF"/>
                </a:solidFill>
                <a:latin typeface="IBM Plex Sans Light"/>
              </a:endParaRPr>
            </a:p>
          </p:txBody>
        </p:sp>
        <p:sp>
          <p:nvSpPr>
            <p:cNvPr id="21" name="TextBox 20">
              <a:extLst>
                <a:ext uri="{FF2B5EF4-FFF2-40B4-BE49-F238E27FC236}">
                  <a16:creationId xmlns:a16="http://schemas.microsoft.com/office/drawing/2014/main" id="{3722D15B-B28C-F369-2AAB-A28D60452E88}"/>
                </a:ext>
              </a:extLst>
            </p:cNvPr>
            <p:cNvSpPr txBox="1"/>
            <p:nvPr/>
          </p:nvSpPr>
          <p:spPr>
            <a:xfrm>
              <a:off x="2809829" y="3300432"/>
              <a:ext cx="4014115" cy="237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7454">
                <a:spcBef>
                  <a:spcPts val="2901"/>
                </a:spcBef>
                <a:buSzPct val="100000"/>
                <a:defRPr/>
              </a:pPr>
              <a:r>
                <a:rPr lang="en-US" sz="4400" kern="0" dirty="0">
                  <a:solidFill>
                    <a:srgbClr val="FFFFFF"/>
                  </a:solidFill>
                  <a:latin typeface="IBM Plex Sans Light"/>
                  <a:sym typeface="IBM Plex Sans Light"/>
                </a:rPr>
                <a:t>Use IBM + open</a:t>
              </a:r>
              <a:br>
                <a:rPr lang="en-US" sz="4400" kern="0" dirty="0">
                  <a:solidFill>
                    <a:srgbClr val="FFFFFF"/>
                  </a:solidFill>
                  <a:latin typeface="IBM Plex Sans Light"/>
                  <a:sym typeface="IBM Plex Sans Light"/>
                </a:rPr>
              </a:br>
              <a:r>
                <a:rPr lang="en-US" sz="4400" kern="0" dirty="0">
                  <a:solidFill>
                    <a:srgbClr val="FFFFFF"/>
                  </a:solidFill>
                  <a:latin typeface="IBM Plex Sans Light"/>
                  <a:sym typeface="IBM Plex Sans Light"/>
                </a:rPr>
                <a:t>+ other models</a:t>
              </a:r>
            </a:p>
          </p:txBody>
        </p:sp>
      </p:grpSp>
      <p:grpSp>
        <p:nvGrpSpPr>
          <p:cNvPr id="22" name="Group 21">
            <a:extLst>
              <a:ext uri="{FF2B5EF4-FFF2-40B4-BE49-F238E27FC236}">
                <a16:creationId xmlns:a16="http://schemas.microsoft.com/office/drawing/2014/main" id="{339481AD-B046-6C6D-98BC-A34A71D26079}"/>
              </a:ext>
            </a:extLst>
          </p:cNvPr>
          <p:cNvGrpSpPr/>
          <p:nvPr/>
        </p:nvGrpSpPr>
        <p:grpSpPr>
          <a:xfrm>
            <a:off x="2019192" y="3459940"/>
            <a:ext cx="5702928" cy="2635358"/>
            <a:chOff x="2016543" y="3168952"/>
            <a:chExt cx="5704412" cy="2636044"/>
          </a:xfrm>
        </p:grpSpPr>
        <p:sp>
          <p:nvSpPr>
            <p:cNvPr id="25" name="Rectangle 24">
              <a:extLst>
                <a:ext uri="{FF2B5EF4-FFF2-40B4-BE49-F238E27FC236}">
                  <a16:creationId xmlns:a16="http://schemas.microsoft.com/office/drawing/2014/main" id="{C3EB7A67-52D9-4AAA-517C-D0B99E6CEB33}"/>
                </a:ext>
              </a:extLst>
            </p:cNvPr>
            <p:cNvSpPr/>
            <p:nvPr/>
          </p:nvSpPr>
          <p:spPr bwMode="auto">
            <a:xfrm>
              <a:off x="2016543" y="3168952"/>
              <a:ext cx="5704412" cy="2636044"/>
            </a:xfrm>
            <a:prstGeom prst="rect">
              <a:avLst/>
            </a:prstGeom>
            <a:solidFill>
              <a:schemeClr val="accent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2800" dirty="0">
                <a:solidFill>
                  <a:srgbClr val="FFFFFF"/>
                </a:solidFill>
                <a:latin typeface="IBM Plex Sans Light"/>
              </a:endParaRPr>
            </a:p>
          </p:txBody>
        </p:sp>
        <p:sp>
          <p:nvSpPr>
            <p:cNvPr id="26" name="TextBox 25">
              <a:extLst>
                <a:ext uri="{FF2B5EF4-FFF2-40B4-BE49-F238E27FC236}">
                  <a16:creationId xmlns:a16="http://schemas.microsoft.com/office/drawing/2014/main" id="{D3140AFD-D068-83B9-EFE6-DC3ABE73E78E}"/>
                </a:ext>
              </a:extLst>
            </p:cNvPr>
            <p:cNvSpPr txBox="1"/>
            <p:nvPr/>
          </p:nvSpPr>
          <p:spPr>
            <a:xfrm>
              <a:off x="2809829" y="3300432"/>
              <a:ext cx="4163871" cy="237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chorCtr="0">
              <a:noAutofit/>
            </a:bodyPr>
            <a:lstStyle/>
            <a:p>
              <a:pPr defTabSz="2437454">
                <a:spcBef>
                  <a:spcPts val="2901"/>
                </a:spcBef>
                <a:buSzPct val="100000"/>
                <a:defRPr/>
              </a:pPr>
              <a:r>
                <a:rPr lang="en-US" sz="4400" kern="0" dirty="0">
                  <a:solidFill>
                    <a:srgbClr val="FFFFFF"/>
                  </a:solidFill>
                  <a:latin typeface="IBM Plex Sans Light"/>
                  <a:sym typeface="IBM Plex Sans Light"/>
                </a:rPr>
                <a:t>Use IBM models</a:t>
              </a:r>
            </a:p>
          </p:txBody>
        </p:sp>
      </p:grpSp>
      <p:sp>
        <p:nvSpPr>
          <p:cNvPr id="29" name="TextBox 28">
            <a:extLst>
              <a:ext uri="{FF2B5EF4-FFF2-40B4-BE49-F238E27FC236}">
                <a16:creationId xmlns:a16="http://schemas.microsoft.com/office/drawing/2014/main" id="{A57BFCBA-C3F5-6078-2054-CAB0EC63FDDA}"/>
              </a:ext>
            </a:extLst>
          </p:cNvPr>
          <p:cNvSpPr txBox="1"/>
          <p:nvPr/>
        </p:nvSpPr>
        <p:spPr>
          <a:xfrm>
            <a:off x="13367352" y="274433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294" indent="-446576" defTabSz="2437454">
              <a:spcBef>
                <a:spcPts val="2901"/>
              </a:spcBef>
              <a:buSzPct val="100000"/>
              <a:buFontTx/>
              <a:buChar char="–"/>
              <a:defRPr/>
            </a:pPr>
            <a:endParaRPr lang="en-US" sz="1800" kern="0" dirty="0">
              <a:solidFill>
                <a:srgbClr val="000000"/>
              </a:solidFill>
              <a:latin typeface="IBM Plex Sans Light"/>
              <a:sym typeface="IBM Plex Sans Light"/>
            </a:endParaRPr>
          </a:p>
        </p:txBody>
      </p:sp>
      <p:grpSp>
        <p:nvGrpSpPr>
          <p:cNvPr id="23" name="Group 22">
            <a:extLst>
              <a:ext uri="{FF2B5EF4-FFF2-40B4-BE49-F238E27FC236}">
                <a16:creationId xmlns:a16="http://schemas.microsoft.com/office/drawing/2014/main" id="{6F23345C-AD60-ADD1-753C-A7206A67312D}"/>
              </a:ext>
            </a:extLst>
          </p:cNvPr>
          <p:cNvGrpSpPr/>
          <p:nvPr/>
        </p:nvGrpSpPr>
        <p:grpSpPr>
          <a:xfrm>
            <a:off x="7783820" y="6511879"/>
            <a:ext cx="13852419" cy="4452200"/>
            <a:chOff x="3338815" y="6427230"/>
            <a:chExt cx="13856032" cy="4453357"/>
          </a:xfrm>
        </p:grpSpPr>
        <p:grpSp>
          <p:nvGrpSpPr>
            <p:cNvPr id="62" name="Group 61">
              <a:extLst>
                <a:ext uri="{FF2B5EF4-FFF2-40B4-BE49-F238E27FC236}">
                  <a16:creationId xmlns:a16="http://schemas.microsoft.com/office/drawing/2014/main" id="{C494020E-AE9A-251A-9A2F-743AF2068744}"/>
                </a:ext>
              </a:extLst>
            </p:cNvPr>
            <p:cNvGrpSpPr/>
            <p:nvPr/>
          </p:nvGrpSpPr>
          <p:grpSpPr>
            <a:xfrm>
              <a:off x="9047696" y="6427230"/>
              <a:ext cx="2286000" cy="2286000"/>
              <a:chOff x="8394192" y="5145786"/>
              <a:chExt cx="2286000" cy="2286000"/>
            </a:xfrm>
          </p:grpSpPr>
          <p:sp>
            <p:nvSpPr>
              <p:cNvPr id="63" name="Oval 62">
                <a:extLst>
                  <a:ext uri="{FF2B5EF4-FFF2-40B4-BE49-F238E27FC236}">
                    <a16:creationId xmlns:a16="http://schemas.microsoft.com/office/drawing/2014/main" id="{2E9FDAAA-7B7C-8E40-5D76-0D63BEA0141C}"/>
                  </a:ext>
                </a:extLst>
              </p:cNvPr>
              <p:cNvSpPr>
                <a:spLocks noChangeAspect="1"/>
              </p:cNvSpPr>
              <p:nvPr/>
            </p:nvSpPr>
            <p:spPr bwMode="auto">
              <a:xfrm>
                <a:off x="8394192" y="5145786"/>
                <a:ext cx="2286000" cy="2286000"/>
              </a:xfrm>
              <a:prstGeom prst="ellipse">
                <a:avLst/>
              </a:prstGeom>
              <a:solidFill>
                <a:srgbClr val="C6C6C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1600" dirty="0">
                  <a:solidFill>
                    <a:srgbClr val="FFFFFF"/>
                  </a:solidFill>
                  <a:latin typeface="IBM Plex Sans Light"/>
                </a:endParaRPr>
              </a:p>
            </p:txBody>
          </p:sp>
          <p:sp>
            <p:nvSpPr>
              <p:cNvPr id="64" name="Title 1">
                <a:extLst>
                  <a:ext uri="{FF2B5EF4-FFF2-40B4-BE49-F238E27FC236}">
                    <a16:creationId xmlns:a16="http://schemas.microsoft.com/office/drawing/2014/main" id="{62CDAD44-8BA2-19B7-D8FB-6564CE818C97}"/>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54">
                  <a:lnSpc>
                    <a:spcPct val="100000"/>
                  </a:lnSpc>
                  <a:defRPr/>
                </a:pPr>
                <a:r>
                  <a:rPr lang="en-US" sz="2800" kern="0" dirty="0">
                    <a:solidFill>
                      <a:srgbClr val="161616"/>
                    </a:solidFill>
                    <a:latin typeface="IBM Plex Sans Light" panose="020B0403050203000203" pitchFamily="34" charset="0"/>
                  </a:rPr>
                  <a:t>Tune</a:t>
                </a:r>
              </a:p>
            </p:txBody>
          </p:sp>
        </p:grpSp>
        <p:sp>
          <p:nvSpPr>
            <p:cNvPr id="76" name="Title 1">
              <a:extLst>
                <a:ext uri="{FF2B5EF4-FFF2-40B4-BE49-F238E27FC236}">
                  <a16:creationId xmlns:a16="http://schemas.microsoft.com/office/drawing/2014/main" id="{B1C3909E-0B09-8E5F-CDFA-FB2BB1246E04}"/>
                </a:ext>
              </a:extLst>
            </p:cNvPr>
            <p:cNvSpPr txBox="1">
              <a:spLocks/>
            </p:cNvSpPr>
            <p:nvPr/>
          </p:nvSpPr>
          <p:spPr>
            <a:xfrm>
              <a:off x="3338815" y="10206676"/>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54">
                <a:lnSpc>
                  <a:spcPct val="100000"/>
                </a:lnSpc>
                <a:defRPr/>
              </a:pPr>
              <a:r>
                <a:rPr lang="en-US" sz="2800" kern="0" dirty="0">
                  <a:solidFill>
                    <a:srgbClr val="FFFFFF"/>
                  </a:solidFill>
                  <a:latin typeface="IBM Plex Sans Light" panose="020B0403050203000203" pitchFamily="34" charset="0"/>
                </a:rPr>
                <a:t>BYO</a:t>
              </a:r>
              <a:br>
                <a:rPr lang="en-US" sz="2800" kern="0" dirty="0">
                  <a:solidFill>
                    <a:srgbClr val="FFFFFF"/>
                  </a:solidFill>
                  <a:latin typeface="IBM Plex Sans Light" panose="020B0403050203000203" pitchFamily="34" charset="0"/>
                </a:rPr>
              </a:br>
              <a:r>
                <a:rPr lang="en-US" sz="2800" kern="0" dirty="0">
                  <a:solidFill>
                    <a:srgbClr val="FFFFFF"/>
                  </a:solidFill>
                  <a:latin typeface="IBM Plex Sans Light" panose="020B0403050203000203" pitchFamily="34" charset="0"/>
                </a:rPr>
                <a:t>Model</a:t>
              </a:r>
            </a:p>
          </p:txBody>
        </p:sp>
        <p:grpSp>
          <p:nvGrpSpPr>
            <p:cNvPr id="72" name="Group 71">
              <a:extLst>
                <a:ext uri="{FF2B5EF4-FFF2-40B4-BE49-F238E27FC236}">
                  <a16:creationId xmlns:a16="http://schemas.microsoft.com/office/drawing/2014/main" id="{FBD2D5E0-C762-061C-4111-F4532392935A}"/>
                </a:ext>
              </a:extLst>
            </p:cNvPr>
            <p:cNvGrpSpPr/>
            <p:nvPr/>
          </p:nvGrpSpPr>
          <p:grpSpPr>
            <a:xfrm>
              <a:off x="11978272" y="6427230"/>
              <a:ext cx="2286000" cy="2286000"/>
              <a:chOff x="8394192" y="5145786"/>
              <a:chExt cx="2286000" cy="2286000"/>
            </a:xfrm>
          </p:grpSpPr>
          <p:sp>
            <p:nvSpPr>
              <p:cNvPr id="73" name="Oval 72">
                <a:extLst>
                  <a:ext uri="{FF2B5EF4-FFF2-40B4-BE49-F238E27FC236}">
                    <a16:creationId xmlns:a16="http://schemas.microsoft.com/office/drawing/2014/main" id="{68724638-1239-015C-26F6-BC05301BE616}"/>
                  </a:ext>
                </a:extLst>
              </p:cNvPr>
              <p:cNvSpPr>
                <a:spLocks noChangeAspect="1"/>
              </p:cNvSpPr>
              <p:nvPr/>
            </p:nvSpPr>
            <p:spPr bwMode="auto">
              <a:xfrm>
                <a:off x="8394192" y="5145786"/>
                <a:ext cx="2286000" cy="2286000"/>
              </a:xfrm>
              <a:prstGeom prst="ellipse">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1600" dirty="0">
                  <a:solidFill>
                    <a:srgbClr val="FFFFFF"/>
                  </a:solidFill>
                  <a:latin typeface="IBM Plex Sans Light"/>
                </a:endParaRPr>
              </a:p>
            </p:txBody>
          </p:sp>
          <p:sp>
            <p:nvSpPr>
              <p:cNvPr id="74" name="Title 1">
                <a:extLst>
                  <a:ext uri="{FF2B5EF4-FFF2-40B4-BE49-F238E27FC236}">
                    <a16:creationId xmlns:a16="http://schemas.microsoft.com/office/drawing/2014/main" id="{B617316F-EDB0-ACAB-A7F4-D5E3BB88CA7A}"/>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54">
                  <a:lnSpc>
                    <a:spcPct val="100000"/>
                  </a:lnSpc>
                  <a:defRPr/>
                </a:pPr>
                <a:r>
                  <a:rPr lang="en-US" sz="2800" kern="0" dirty="0">
                    <a:solidFill>
                      <a:srgbClr val="000000"/>
                    </a:solidFill>
                    <a:latin typeface="IBM Plex Sans Light" panose="020B0403050203000203" pitchFamily="34" charset="0"/>
                  </a:rPr>
                  <a:t>Build and Evaluate</a:t>
                </a:r>
              </a:p>
            </p:txBody>
          </p:sp>
        </p:grpSp>
        <p:grpSp>
          <p:nvGrpSpPr>
            <p:cNvPr id="83" name="Group 82">
              <a:extLst>
                <a:ext uri="{FF2B5EF4-FFF2-40B4-BE49-F238E27FC236}">
                  <a16:creationId xmlns:a16="http://schemas.microsoft.com/office/drawing/2014/main" id="{76A14161-5874-065A-8509-94BEF6E0419D}"/>
                </a:ext>
              </a:extLst>
            </p:cNvPr>
            <p:cNvGrpSpPr/>
            <p:nvPr/>
          </p:nvGrpSpPr>
          <p:grpSpPr>
            <a:xfrm rot="10800000" flipV="1">
              <a:off x="14908847" y="6427230"/>
              <a:ext cx="2286000" cy="2286000"/>
              <a:chOff x="8394192" y="5145786"/>
              <a:chExt cx="2286000" cy="2286000"/>
            </a:xfrm>
          </p:grpSpPr>
          <p:sp>
            <p:nvSpPr>
              <p:cNvPr id="84" name="Oval 83">
                <a:extLst>
                  <a:ext uri="{FF2B5EF4-FFF2-40B4-BE49-F238E27FC236}">
                    <a16:creationId xmlns:a16="http://schemas.microsoft.com/office/drawing/2014/main" id="{3A2C9D51-00D6-C71E-BC05-B56DD8B223ED}"/>
                  </a:ext>
                </a:extLst>
              </p:cNvPr>
              <p:cNvSpPr>
                <a:spLocks noChangeAspect="1"/>
              </p:cNvSpPr>
              <p:nvPr/>
            </p:nvSpPr>
            <p:spPr bwMode="auto">
              <a:xfrm>
                <a:off x="8394192" y="5145786"/>
                <a:ext cx="2286000" cy="2286000"/>
              </a:xfrm>
              <a:prstGeom prst="ellipse">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1600" dirty="0">
                  <a:solidFill>
                    <a:srgbClr val="FFFFFF"/>
                  </a:solidFill>
                  <a:latin typeface="IBM Plex Sans Light"/>
                </a:endParaRPr>
              </a:p>
            </p:txBody>
          </p:sp>
          <p:sp>
            <p:nvSpPr>
              <p:cNvPr id="85" name="Title 1">
                <a:extLst>
                  <a:ext uri="{FF2B5EF4-FFF2-40B4-BE49-F238E27FC236}">
                    <a16:creationId xmlns:a16="http://schemas.microsoft.com/office/drawing/2014/main" id="{5BCD1451-638E-6E37-068C-1EF235437922}"/>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54">
                  <a:lnSpc>
                    <a:spcPct val="100000"/>
                  </a:lnSpc>
                  <a:defRPr/>
                </a:pPr>
                <a:r>
                  <a:rPr lang="en-US" sz="2800" kern="0" dirty="0">
                    <a:solidFill>
                      <a:srgbClr val="000000"/>
                    </a:solidFill>
                    <a:latin typeface="IBM Plex Sans Light" panose="020B0403050203000203" pitchFamily="34" charset="0"/>
                  </a:rPr>
                  <a:t>Deploy*</a:t>
                </a:r>
              </a:p>
            </p:txBody>
          </p:sp>
        </p:grpSp>
        <p:grpSp>
          <p:nvGrpSpPr>
            <p:cNvPr id="93" name="Group 92">
              <a:extLst>
                <a:ext uri="{FF2B5EF4-FFF2-40B4-BE49-F238E27FC236}">
                  <a16:creationId xmlns:a16="http://schemas.microsoft.com/office/drawing/2014/main" id="{928CF3B6-388E-C11B-97C5-A8B93FB2797F}"/>
                </a:ext>
              </a:extLst>
            </p:cNvPr>
            <p:cNvGrpSpPr/>
            <p:nvPr/>
          </p:nvGrpSpPr>
          <p:grpSpPr>
            <a:xfrm flipH="1">
              <a:off x="6116318" y="6427230"/>
              <a:ext cx="2286802" cy="2286000"/>
              <a:chOff x="8393390" y="5145786"/>
              <a:chExt cx="2286802" cy="2286802"/>
            </a:xfrm>
          </p:grpSpPr>
          <p:sp>
            <p:nvSpPr>
              <p:cNvPr id="97" name="Oval 96">
                <a:extLst>
                  <a:ext uri="{FF2B5EF4-FFF2-40B4-BE49-F238E27FC236}">
                    <a16:creationId xmlns:a16="http://schemas.microsoft.com/office/drawing/2014/main" id="{A458A49A-A4A9-4267-4CEB-DCEF9D09AA78}"/>
                  </a:ext>
                </a:extLst>
              </p:cNvPr>
              <p:cNvSpPr>
                <a:spLocks noChangeAspect="1"/>
              </p:cNvSpPr>
              <p:nvPr/>
            </p:nvSpPr>
            <p:spPr bwMode="auto">
              <a:xfrm>
                <a:off x="8393390" y="5145786"/>
                <a:ext cx="2286802" cy="2286802"/>
              </a:xfrm>
              <a:prstGeom prst="ellipse">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049" fontAlgn="base">
                  <a:spcBef>
                    <a:spcPct val="0"/>
                  </a:spcBef>
                  <a:spcAft>
                    <a:spcPct val="0"/>
                  </a:spcAft>
                  <a:defRPr/>
                </a:pPr>
                <a:endParaRPr lang="en-US" sz="1600" dirty="0">
                  <a:solidFill>
                    <a:srgbClr val="FFFFFF"/>
                  </a:solidFill>
                  <a:latin typeface="IBM Plex Sans Light"/>
                </a:endParaRPr>
              </a:p>
            </p:txBody>
          </p:sp>
          <p:sp>
            <p:nvSpPr>
              <p:cNvPr id="98" name="Title 1">
                <a:extLst>
                  <a:ext uri="{FF2B5EF4-FFF2-40B4-BE49-F238E27FC236}">
                    <a16:creationId xmlns:a16="http://schemas.microsoft.com/office/drawing/2014/main" id="{6311067C-99BC-A7CC-4B5D-27160BA9CF44}"/>
                  </a:ext>
                </a:extLst>
              </p:cNvPr>
              <p:cNvSpPr txBox="1">
                <a:spLocks/>
              </p:cNvSpPr>
              <p:nvPr/>
            </p:nvSpPr>
            <p:spPr>
              <a:xfrm>
                <a:off x="8663198" y="5951831"/>
                <a:ext cx="1747989" cy="67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defTabSz="2437454">
                  <a:lnSpc>
                    <a:spcPct val="100000"/>
                  </a:lnSpc>
                  <a:defRPr/>
                </a:pPr>
                <a:r>
                  <a:rPr lang="en-US" sz="2800" kern="0" dirty="0">
                    <a:solidFill>
                      <a:srgbClr val="161616"/>
                    </a:solidFill>
                    <a:latin typeface="IBM Plex Sans Light" panose="020B0403050203000203" pitchFamily="34" charset="0"/>
                  </a:rPr>
                  <a:t>Try</a:t>
                </a:r>
              </a:p>
            </p:txBody>
          </p:sp>
        </p:grpSp>
      </p:grpSp>
    </p:spTree>
    <p:extLst>
      <p:ext uri="{BB962C8B-B14F-4D97-AF65-F5344CB8AC3E}">
        <p14:creationId xmlns:p14="http://schemas.microsoft.com/office/powerpoint/2010/main" val="14131153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AE7D-BF20-F3E1-FD4B-3E7E34B43206}"/>
              </a:ext>
            </a:extLst>
          </p:cNvPr>
          <p:cNvSpPr>
            <a:spLocks noGrp="1"/>
          </p:cNvSpPr>
          <p:nvPr>
            <p:ph type="title"/>
          </p:nvPr>
        </p:nvSpPr>
        <p:spPr>
          <a:xfrm>
            <a:off x="576071" y="385200"/>
            <a:ext cx="12863481" cy="1527048"/>
          </a:xfrm>
        </p:spPr>
        <p:txBody>
          <a:bodyPr/>
          <a:lstStyle/>
          <a:p>
            <a:pPr defTabSz="1828823">
              <a:lnSpc>
                <a:spcPct val="100000"/>
              </a:lnSpc>
              <a:defRPr/>
            </a:pPr>
            <a:r>
              <a:rPr lang="en-US" b="1" dirty="0">
                <a:latin typeface="+mn-lt"/>
              </a:rPr>
              <a:t>watson</a:t>
            </a:r>
            <a:r>
              <a:rPr lang="en-US" b="1" dirty="0">
                <a:solidFill>
                  <a:schemeClr val="accent1"/>
                </a:solidFill>
                <a:latin typeface="+mn-lt"/>
              </a:rPr>
              <a:t>x</a:t>
            </a:r>
            <a:r>
              <a:rPr lang="en-US" b="1" dirty="0">
                <a:latin typeface="+mn-lt"/>
              </a:rPr>
              <a:t>.ai </a:t>
            </a:r>
            <a:br>
              <a:rPr lang="en-US" sz="8000" b="1" kern="0" dirty="0">
                <a:solidFill>
                  <a:schemeClr val="tx1"/>
                </a:solidFill>
                <a:latin typeface="+mn-lt"/>
                <a:ea typeface="+mn-ea"/>
                <a:cs typeface="+mn-cs"/>
              </a:rPr>
            </a:br>
            <a:r>
              <a:rPr lang="en-US" sz="4400" kern="0" dirty="0">
                <a:solidFill>
                  <a:srgbClr val="000000"/>
                </a:solidFill>
                <a:latin typeface="+mn-lt"/>
              </a:rPr>
              <a:t>Build, train, validate, tune, and deploy AI models</a:t>
            </a:r>
            <a:br>
              <a:rPr lang="en-US" sz="6600" kern="0" dirty="0">
                <a:solidFill>
                  <a:srgbClr val="000000"/>
                </a:solidFill>
                <a:latin typeface="+mn-lt"/>
              </a:rPr>
            </a:br>
            <a:endParaRPr lang="en-US" dirty="0">
              <a:latin typeface="+mn-lt"/>
            </a:endParaRPr>
          </a:p>
        </p:txBody>
      </p:sp>
      <p:sp>
        <p:nvSpPr>
          <p:cNvPr id="4" name="TextBox 3">
            <a:extLst>
              <a:ext uri="{FF2B5EF4-FFF2-40B4-BE49-F238E27FC236}">
                <a16:creationId xmlns:a16="http://schemas.microsoft.com/office/drawing/2014/main" id="{DF2AA806-3568-583A-2D48-9B41BF2A566B}"/>
              </a:ext>
            </a:extLst>
          </p:cNvPr>
          <p:cNvSpPr txBox="1"/>
          <p:nvPr/>
        </p:nvSpPr>
        <p:spPr>
          <a:xfrm>
            <a:off x="3050984" y="4346216"/>
            <a:ext cx="12195544"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23">
              <a:lnSpc>
                <a:spcPct val="100000"/>
              </a:lnSpc>
              <a:defRPr/>
            </a:pPr>
            <a:endParaRPr lang="en-US" sz="3600" kern="0" dirty="0">
              <a:solidFill>
                <a:srgbClr val="000000"/>
              </a:solidFill>
            </a:endParaRPr>
          </a:p>
        </p:txBody>
      </p:sp>
      <p:sp>
        <p:nvSpPr>
          <p:cNvPr id="7" name="Rectangle 6" descr="Vertical half slide background in blue 10">
            <a:extLst>
              <a:ext uri="{FF2B5EF4-FFF2-40B4-BE49-F238E27FC236}">
                <a16:creationId xmlns:a16="http://schemas.microsoft.com/office/drawing/2014/main" id="{75EADE28-4D17-617A-6FF1-BA1F30EFB845}"/>
              </a:ext>
            </a:extLst>
          </p:cNvPr>
          <p:cNvSpPr/>
          <p:nvPr/>
        </p:nvSpPr>
        <p:spPr bwMode="auto">
          <a:xfrm>
            <a:off x="576072" y="7783033"/>
            <a:ext cx="23283388" cy="5547767"/>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230" fontAlgn="base">
              <a:spcBef>
                <a:spcPct val="0"/>
              </a:spcBef>
              <a:spcAft>
                <a:spcPct val="0"/>
              </a:spcAft>
            </a:pPr>
            <a:endParaRPr lang="en-US" sz="1400" b="1" dirty="0">
              <a:solidFill>
                <a:schemeClr val="bg1"/>
              </a:solidFill>
            </a:endParaRPr>
          </a:p>
        </p:txBody>
      </p:sp>
      <p:sp>
        <p:nvSpPr>
          <p:cNvPr id="8" name="TextBox 7">
            <a:extLst>
              <a:ext uri="{FF2B5EF4-FFF2-40B4-BE49-F238E27FC236}">
                <a16:creationId xmlns:a16="http://schemas.microsoft.com/office/drawing/2014/main" id="{71304041-71E2-183D-C9EA-73EF11D6FA70}"/>
              </a:ext>
            </a:extLst>
          </p:cNvPr>
          <p:cNvSpPr txBox="1"/>
          <p:nvPr/>
        </p:nvSpPr>
        <p:spPr>
          <a:xfrm>
            <a:off x="744278" y="8017663"/>
            <a:ext cx="22881265" cy="1126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r>
              <a:rPr lang="en-US" sz="3200" dirty="0">
                <a:ea typeface="Calibri" panose="020F0502020204030204" pitchFamily="34" charset="0"/>
                <a:cs typeface="Times New Roman" panose="02020603050405020304" pitchFamily="18" charset="0"/>
              </a:rPr>
              <a:t>A next generation enterprise studio for AI builders to train, validate, tune, and deploy generative AI, foundation models, and machine learning capabilities. </a:t>
            </a:r>
            <a:r>
              <a:rPr lang="en-US" sz="3200" dirty="0"/>
              <a:t>The watsonx.ai components include:</a:t>
            </a:r>
          </a:p>
          <a:p>
            <a:pPr defTabSz="2438400">
              <a:buSzPct val="100000"/>
            </a:pPr>
            <a:endParaRPr lang="en-US" sz="3200" dirty="0">
              <a:ea typeface="Calibri" panose="020F0502020204030204" pitchFamily="34" charset="0"/>
              <a:cs typeface="Times New Roman" panose="02020603050405020304" pitchFamily="18" charset="0"/>
            </a:endParaRPr>
          </a:p>
          <a:p>
            <a:pPr algn="l" defTabSz="2438400">
              <a:buSzPct val="100000"/>
            </a:pPr>
            <a:endParaRPr lang="en-US" sz="3200" dirty="0">
              <a:cs typeface="Arial" panose="020B0604020202020204" pitchFamily="34" charset="0"/>
            </a:endParaRPr>
          </a:p>
        </p:txBody>
      </p:sp>
      <p:sp>
        <p:nvSpPr>
          <p:cNvPr id="9" name="TextBox 8">
            <a:extLst>
              <a:ext uri="{FF2B5EF4-FFF2-40B4-BE49-F238E27FC236}">
                <a16:creationId xmlns:a16="http://schemas.microsoft.com/office/drawing/2014/main" id="{26A2419E-FD80-1D63-ABA9-08C225995129}"/>
              </a:ext>
            </a:extLst>
          </p:cNvPr>
          <p:cNvSpPr txBox="1"/>
          <p:nvPr/>
        </p:nvSpPr>
        <p:spPr>
          <a:xfrm>
            <a:off x="1020723" y="9749552"/>
            <a:ext cx="5316279" cy="2414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r>
              <a:rPr lang="en-US" sz="3200" b="1" dirty="0">
                <a:solidFill>
                  <a:schemeClr val="accent1"/>
                </a:solidFill>
                <a:ea typeface="Calibri" panose="020F0502020204030204" pitchFamily="34" charset="0"/>
                <a:cs typeface="Times New Roman"/>
              </a:rPr>
              <a:t>Foundation Model Library </a:t>
            </a:r>
            <a:r>
              <a:rPr lang="en-US" sz="3200" dirty="0">
                <a:ea typeface="Calibri" panose="020F0502020204030204" pitchFamily="34" charset="0"/>
                <a:cs typeface="Times New Roman"/>
              </a:rPr>
              <a:t>with IBM and open-source models</a:t>
            </a:r>
          </a:p>
          <a:p>
            <a:pPr algn="l" defTabSz="2438400">
              <a:buSzPct val="100000"/>
            </a:pPr>
            <a:endParaRPr lang="en-US" sz="2400" dirty="0">
              <a:cs typeface="Arial" panose="020B0604020202020204" pitchFamily="34" charset="0"/>
            </a:endParaRPr>
          </a:p>
        </p:txBody>
      </p:sp>
      <p:sp>
        <p:nvSpPr>
          <p:cNvPr id="11" name="TextBox 10">
            <a:extLst>
              <a:ext uri="{FF2B5EF4-FFF2-40B4-BE49-F238E27FC236}">
                <a16:creationId xmlns:a16="http://schemas.microsoft.com/office/drawing/2014/main" id="{D35DB404-5CA3-270B-9270-093D77993C58}"/>
              </a:ext>
            </a:extLst>
          </p:cNvPr>
          <p:cNvSpPr txBox="1"/>
          <p:nvPr/>
        </p:nvSpPr>
        <p:spPr>
          <a:xfrm>
            <a:off x="6868632" y="9685757"/>
            <a:ext cx="5316279" cy="2414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3200" b="1" kern="0" dirty="0">
                <a:solidFill>
                  <a:schemeClr val="accent1"/>
                </a:solidFill>
                <a:cs typeface="Times New Roman"/>
              </a:rPr>
              <a:t>Prompt Lab </a:t>
            </a:r>
            <a:r>
              <a:rPr lang="en-US" sz="3200" kern="0" dirty="0">
                <a:cs typeface="Times New Roman"/>
              </a:rPr>
              <a:t>to experiment with foundation models and build prompts </a:t>
            </a:r>
            <a:br>
              <a:rPr lang="en-US" sz="3200" kern="0" dirty="0">
                <a:cs typeface="Times New Roman"/>
              </a:rPr>
            </a:br>
            <a:r>
              <a:rPr lang="en-US" sz="3200" kern="0" dirty="0">
                <a:cs typeface="Times New Roman"/>
              </a:rPr>
              <a:t>for various use cases and tasks</a:t>
            </a:r>
          </a:p>
          <a:p>
            <a:pPr algn="l" defTabSz="2438400">
              <a:buSzPct val="100000"/>
            </a:pPr>
            <a:endParaRPr lang="en-US" sz="2400" dirty="0">
              <a:cs typeface="Arial" panose="020B0604020202020204" pitchFamily="34" charset="0"/>
            </a:endParaRPr>
          </a:p>
        </p:txBody>
      </p:sp>
      <p:sp>
        <p:nvSpPr>
          <p:cNvPr id="12" name="TextBox 11">
            <a:extLst>
              <a:ext uri="{FF2B5EF4-FFF2-40B4-BE49-F238E27FC236}">
                <a16:creationId xmlns:a16="http://schemas.microsoft.com/office/drawing/2014/main" id="{F1973913-63F9-9A86-C75E-6BB4E46C7247}"/>
              </a:ext>
            </a:extLst>
          </p:cNvPr>
          <p:cNvSpPr txBox="1"/>
          <p:nvPr/>
        </p:nvSpPr>
        <p:spPr>
          <a:xfrm>
            <a:off x="12844131" y="9668227"/>
            <a:ext cx="5316279" cy="241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3200" b="1" kern="0" dirty="0">
                <a:solidFill>
                  <a:schemeClr val="accent1"/>
                </a:solidFill>
                <a:cs typeface="Times New Roman"/>
              </a:rPr>
              <a:t>Tuning Studio </a:t>
            </a:r>
            <a:r>
              <a:rPr lang="en-US" sz="3200" kern="0" dirty="0">
                <a:cs typeface="Times New Roman"/>
              </a:rPr>
              <a:t>to tune your foundation models with labeled data</a:t>
            </a:r>
          </a:p>
          <a:p>
            <a:pPr algn="l" defTabSz="2438400">
              <a:buSzPct val="100000"/>
            </a:pPr>
            <a:endParaRPr lang="en-US" sz="2400" dirty="0">
              <a:cs typeface="Arial" panose="020B0604020202020204" pitchFamily="34" charset="0"/>
            </a:endParaRPr>
          </a:p>
        </p:txBody>
      </p:sp>
      <p:sp>
        <p:nvSpPr>
          <p:cNvPr id="13" name="TextBox 12">
            <a:extLst>
              <a:ext uri="{FF2B5EF4-FFF2-40B4-BE49-F238E27FC236}">
                <a16:creationId xmlns:a16="http://schemas.microsoft.com/office/drawing/2014/main" id="{DE0F12B5-C2D2-73B8-A41B-1C0B3E601F86}"/>
              </a:ext>
            </a:extLst>
          </p:cNvPr>
          <p:cNvSpPr txBox="1"/>
          <p:nvPr/>
        </p:nvSpPr>
        <p:spPr>
          <a:xfrm>
            <a:off x="18872792" y="9707022"/>
            <a:ext cx="4752752" cy="1754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3200" b="1" kern="0" dirty="0">
                <a:solidFill>
                  <a:schemeClr val="accent1"/>
                </a:solidFill>
                <a:cs typeface="Times New Roman"/>
              </a:rPr>
              <a:t>Data Science and MLOps </a:t>
            </a:r>
            <a:r>
              <a:rPr lang="en-US" sz="3200" kern="0" dirty="0">
                <a:cs typeface="Times New Roman"/>
              </a:rPr>
              <a:t>to build machine learning models automatically with model training, development, visual modeling, and synthetic data generation </a:t>
            </a:r>
          </a:p>
          <a:p>
            <a:pPr algn="l" defTabSz="2438400">
              <a:buSzPct val="100000"/>
            </a:pPr>
            <a:endParaRPr lang="en-US" sz="2400" dirty="0">
              <a:cs typeface="Arial" panose="020B0604020202020204" pitchFamily="34" charset="0"/>
            </a:endParaRPr>
          </a:p>
        </p:txBody>
      </p:sp>
      <p:cxnSp>
        <p:nvCxnSpPr>
          <p:cNvPr id="15" name="Straight Connector 14">
            <a:extLst>
              <a:ext uri="{FF2B5EF4-FFF2-40B4-BE49-F238E27FC236}">
                <a16:creationId xmlns:a16="http://schemas.microsoft.com/office/drawing/2014/main" id="{1420B5CD-7981-1029-87D8-7181286FA80A}"/>
              </a:ext>
            </a:extLst>
          </p:cNvPr>
          <p:cNvCxnSpPr>
            <a:cxnSpLocks/>
          </p:cNvCxnSpPr>
          <p:nvPr/>
        </p:nvCxnSpPr>
        <p:spPr bwMode="auto">
          <a:xfrm>
            <a:off x="6273204" y="9707022"/>
            <a:ext cx="0" cy="27756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805ACB5-AD33-44DD-045F-A380B5FEACC1}"/>
              </a:ext>
            </a:extLst>
          </p:cNvPr>
          <p:cNvCxnSpPr>
            <a:cxnSpLocks/>
          </p:cNvCxnSpPr>
          <p:nvPr/>
        </p:nvCxnSpPr>
        <p:spPr bwMode="auto">
          <a:xfrm>
            <a:off x="12252245" y="9749552"/>
            <a:ext cx="0" cy="273307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BFBACC6-39ED-9902-7E38-98BBA9E5F292}"/>
              </a:ext>
            </a:extLst>
          </p:cNvPr>
          <p:cNvCxnSpPr>
            <a:cxnSpLocks/>
          </p:cNvCxnSpPr>
          <p:nvPr/>
        </p:nvCxnSpPr>
        <p:spPr bwMode="auto">
          <a:xfrm>
            <a:off x="18160410" y="9707022"/>
            <a:ext cx="0" cy="277560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68D57EA4-24CA-A68B-40A4-1651255052F7}"/>
              </a:ext>
            </a:extLst>
          </p:cNvPr>
          <p:cNvPicPr>
            <a:picLocks noChangeAspect="1"/>
          </p:cNvPicPr>
          <p:nvPr/>
        </p:nvPicPr>
        <p:blipFill>
          <a:blip r:embed="rId3"/>
          <a:stretch>
            <a:fillRect/>
          </a:stretch>
        </p:blipFill>
        <p:spPr>
          <a:xfrm>
            <a:off x="543216" y="2203538"/>
            <a:ext cx="23283388" cy="5370760"/>
          </a:xfrm>
          <a:prstGeom prst="rect">
            <a:avLst/>
          </a:prstGeom>
        </p:spPr>
      </p:pic>
    </p:spTree>
    <p:extLst>
      <p:ext uri="{BB962C8B-B14F-4D97-AF65-F5344CB8AC3E}">
        <p14:creationId xmlns:p14="http://schemas.microsoft.com/office/powerpoint/2010/main" val="32302168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AB41D4-F142-EC83-53DB-39D1B8D5FE7F}"/>
              </a:ext>
            </a:extLst>
          </p:cNvPr>
          <p:cNvSpPr/>
          <p:nvPr/>
        </p:nvSpPr>
        <p:spPr bwMode="auto">
          <a:xfrm>
            <a:off x="12193587" y="28600"/>
            <a:ext cx="12192000" cy="136588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chemeClr val="bg1"/>
              </a:solidFill>
            </a:endParaRPr>
          </a:p>
        </p:txBody>
      </p:sp>
      <p:sp>
        <p:nvSpPr>
          <p:cNvPr id="2" name="Title 1">
            <a:extLst>
              <a:ext uri="{FF2B5EF4-FFF2-40B4-BE49-F238E27FC236}">
                <a16:creationId xmlns:a16="http://schemas.microsoft.com/office/drawing/2014/main" id="{CEB65E13-A1C4-870D-0BC6-EF956A1B5248}"/>
              </a:ext>
            </a:extLst>
          </p:cNvPr>
          <p:cNvSpPr>
            <a:spLocks noGrp="1"/>
          </p:cNvSpPr>
          <p:nvPr>
            <p:ph type="title"/>
          </p:nvPr>
        </p:nvSpPr>
        <p:spPr>
          <a:xfrm>
            <a:off x="576187" y="499176"/>
            <a:ext cx="4955531" cy="4572992"/>
          </a:xfrm>
        </p:spPr>
        <p:txBody>
          <a:bodyPr/>
          <a:lstStyle/>
          <a:p>
            <a:r>
              <a:rPr lang="en-US" dirty="0"/>
              <a:t>Contents</a:t>
            </a:r>
          </a:p>
        </p:txBody>
      </p:sp>
      <p:sp>
        <p:nvSpPr>
          <p:cNvPr id="7" name="Text Placeholder 2">
            <a:extLst>
              <a:ext uri="{FF2B5EF4-FFF2-40B4-BE49-F238E27FC236}">
                <a16:creationId xmlns:a16="http://schemas.microsoft.com/office/drawing/2014/main" id="{C58D54F9-2572-1F26-6CE2-C4E8EE2307F1}"/>
              </a:ext>
            </a:extLst>
          </p:cNvPr>
          <p:cNvSpPr txBox="1">
            <a:spLocks/>
          </p:cNvSpPr>
          <p:nvPr/>
        </p:nvSpPr>
        <p:spPr>
          <a:xfrm>
            <a:off x="12576363" y="519599"/>
            <a:ext cx="11585856" cy="13447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1022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200"/>
              </a:spcBef>
            </a:pPr>
            <a:r>
              <a:rPr lang="en-US" b="1" kern="0" dirty="0"/>
              <a:t>Introduction </a:t>
            </a:r>
          </a:p>
          <a:p>
            <a:pPr marL="899113" lvl="1" indent="-571508">
              <a:spcBef>
                <a:spcPts val="1200"/>
              </a:spcBef>
            </a:pPr>
            <a:r>
              <a:rPr lang="en-US" kern="0" dirty="0"/>
              <a:t>Generative AI and traditional AI</a:t>
            </a:r>
          </a:p>
          <a:p>
            <a:pPr marL="899113" lvl="1" indent="-571508">
              <a:spcBef>
                <a:spcPts val="1200"/>
              </a:spcBef>
            </a:pPr>
            <a:r>
              <a:rPr lang="en-US" kern="0" dirty="0"/>
              <a:t>Foundation models and generative AI</a:t>
            </a:r>
          </a:p>
          <a:p>
            <a:pPr marL="899113" lvl="1" indent="-571508">
              <a:spcBef>
                <a:spcPts val="1200"/>
              </a:spcBef>
            </a:pPr>
            <a:r>
              <a:rPr lang="en-US" kern="0" dirty="0"/>
              <a:t>Impact of generative AI</a:t>
            </a:r>
          </a:p>
          <a:p>
            <a:pPr marL="899113" lvl="1" indent="-571508">
              <a:spcBef>
                <a:spcPts val="1200"/>
              </a:spcBef>
            </a:pPr>
            <a:r>
              <a:rPr lang="en-US" kern="0" dirty="0"/>
              <a:t>Five truths of generative AI</a:t>
            </a:r>
          </a:p>
          <a:p>
            <a:pPr marL="899113" lvl="1" indent="-571508">
              <a:spcBef>
                <a:spcPts val="1200"/>
              </a:spcBef>
            </a:pPr>
            <a:r>
              <a:rPr lang="en-US" kern="0" dirty="0"/>
              <a:t>Common generative AI tasks</a:t>
            </a:r>
          </a:p>
          <a:p>
            <a:pPr marL="899113" lvl="1" indent="-571508">
              <a:spcBef>
                <a:spcPts val="1200"/>
              </a:spcBef>
            </a:pPr>
            <a:r>
              <a:rPr lang="en-US" kern="0" dirty="0"/>
              <a:t>Risks and requirements for a generative AI platform</a:t>
            </a:r>
          </a:p>
          <a:p>
            <a:pPr>
              <a:spcBef>
                <a:spcPts val="1200"/>
              </a:spcBef>
            </a:pPr>
            <a:r>
              <a:rPr lang="en-US" b="1" kern="0" dirty="0"/>
              <a:t>Watsonx </a:t>
            </a:r>
            <a:r>
              <a:rPr lang="en-US" kern="0" dirty="0"/>
              <a:t>and </a:t>
            </a:r>
            <a:r>
              <a:rPr lang="en-US" b="1" kern="0" dirty="0"/>
              <a:t>watsonx.ai</a:t>
            </a:r>
          </a:p>
          <a:p>
            <a:pPr marL="899113" lvl="1" indent="-571508">
              <a:spcBef>
                <a:spcPts val="1200"/>
              </a:spcBef>
            </a:pPr>
            <a:r>
              <a:rPr lang="en-US" kern="0" dirty="0"/>
              <a:t>IBM </a:t>
            </a:r>
            <a:r>
              <a:rPr lang="en-US" b="1" kern="0" dirty="0"/>
              <a:t>watsonx</a:t>
            </a:r>
            <a:r>
              <a:rPr lang="en-US" kern="0" dirty="0"/>
              <a:t> and its components</a:t>
            </a:r>
          </a:p>
          <a:p>
            <a:pPr marL="899113" lvl="1" indent="-571508">
              <a:spcBef>
                <a:spcPts val="1200"/>
              </a:spcBef>
            </a:pPr>
            <a:r>
              <a:rPr lang="en-US" kern="0" dirty="0"/>
              <a:t>IBM </a:t>
            </a:r>
            <a:r>
              <a:rPr lang="en-US" b="1" kern="0" dirty="0"/>
              <a:t>watsonx.ai</a:t>
            </a:r>
          </a:p>
          <a:p>
            <a:pPr marL="1230317" lvl="2" indent="-571508">
              <a:spcBef>
                <a:spcPts val="1200"/>
              </a:spcBef>
            </a:pPr>
            <a:r>
              <a:rPr lang="en-US" kern="0" dirty="0"/>
              <a:t>Train, validate, tune, and deploy AI models</a:t>
            </a:r>
          </a:p>
          <a:p>
            <a:pPr marL="0" lvl="2" indent="0">
              <a:spcBef>
                <a:spcPts val="1200"/>
              </a:spcBef>
              <a:buSzTx/>
              <a:buNone/>
            </a:pPr>
            <a:r>
              <a:rPr lang="en-US" b="1" kern="0" dirty="0"/>
              <a:t>IBM watsonx.ai components</a:t>
            </a:r>
          </a:p>
          <a:p>
            <a:pPr marL="1230317" lvl="2" indent="-571508">
              <a:spcBef>
                <a:spcPts val="1200"/>
              </a:spcBef>
            </a:pPr>
            <a:r>
              <a:rPr lang="en-US" kern="0" dirty="0"/>
              <a:t>Foundation models library</a:t>
            </a:r>
          </a:p>
          <a:p>
            <a:pPr marL="1230317" lvl="2" indent="-571508">
              <a:spcBef>
                <a:spcPts val="1200"/>
              </a:spcBef>
            </a:pPr>
            <a:r>
              <a:rPr lang="en-US" kern="0" dirty="0"/>
              <a:t>Prompt lab</a:t>
            </a:r>
          </a:p>
          <a:p>
            <a:pPr marL="1230317" lvl="2" indent="-571508">
              <a:spcBef>
                <a:spcPts val="1200"/>
              </a:spcBef>
            </a:pPr>
            <a:r>
              <a:rPr lang="en-US" kern="0" dirty="0"/>
              <a:t>Tuning studio</a:t>
            </a:r>
          </a:p>
          <a:p>
            <a:pPr marL="1230317" lvl="2" indent="-571508">
              <a:spcBef>
                <a:spcPts val="1200"/>
              </a:spcBef>
            </a:pPr>
            <a:r>
              <a:rPr lang="en-US" kern="0" dirty="0"/>
              <a:t>Synthetic data Generator </a:t>
            </a:r>
          </a:p>
          <a:p>
            <a:pPr marL="571508" indent="-571508">
              <a:spcBef>
                <a:spcPts val="1200"/>
              </a:spcBef>
              <a:buFont typeface="Arial" panose="020B0604020202020204" pitchFamily="34" charset="0"/>
              <a:buChar char="•"/>
            </a:pPr>
            <a:r>
              <a:rPr lang="en-US" b="1" kern="0" dirty="0"/>
              <a:t>Watsonx.ai value propositions</a:t>
            </a:r>
          </a:p>
          <a:p>
            <a:pPr marL="571508" indent="-571508">
              <a:spcBef>
                <a:spcPts val="1200"/>
              </a:spcBef>
              <a:buFont typeface="Arial" panose="020B0604020202020204" pitchFamily="34" charset="0"/>
              <a:buChar char="•"/>
            </a:pPr>
            <a:r>
              <a:rPr lang="en-US" b="1" kern="0" dirty="0"/>
              <a:t>Getting started with watsonx.ai</a:t>
            </a:r>
            <a:endParaRPr lang="en-US" kern="0" dirty="0"/>
          </a:p>
          <a:p>
            <a:endParaRPr lang="en-US" kern="0" dirty="0"/>
          </a:p>
          <a:p>
            <a:endParaRPr lang="en-US" kern="0" dirty="0"/>
          </a:p>
          <a:p>
            <a:endParaRPr lang="en-US" kern="0" dirty="0"/>
          </a:p>
        </p:txBody>
      </p:sp>
    </p:spTree>
    <p:extLst>
      <p:ext uri="{BB962C8B-B14F-4D97-AF65-F5344CB8AC3E}">
        <p14:creationId xmlns:p14="http://schemas.microsoft.com/office/powerpoint/2010/main" val="31158880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6B14-130C-3D94-0C48-035181FE4373}"/>
              </a:ext>
            </a:extLst>
          </p:cNvPr>
          <p:cNvSpPr>
            <a:spLocks noGrp="1"/>
          </p:cNvSpPr>
          <p:nvPr>
            <p:ph type="title"/>
          </p:nvPr>
        </p:nvSpPr>
        <p:spPr>
          <a:xfrm>
            <a:off x="576072" y="385200"/>
            <a:ext cx="11013416" cy="1527048"/>
          </a:xfrm>
        </p:spPr>
        <p:txBody>
          <a:bodyPr/>
          <a:lstStyle/>
          <a:p>
            <a:r>
              <a:rPr lang="en-US" dirty="0">
                <a:latin typeface="+mn-lt"/>
              </a:rPr>
              <a:t>IBM watson</a:t>
            </a:r>
            <a:r>
              <a:rPr lang="en-US" dirty="0">
                <a:solidFill>
                  <a:srgbClr val="0D62FE"/>
                </a:solidFill>
                <a:latin typeface="+mn-lt"/>
              </a:rPr>
              <a:t>x</a:t>
            </a:r>
            <a:r>
              <a:rPr lang="en-US" dirty="0">
                <a:latin typeface="+mn-lt"/>
              </a:rPr>
              <a:t>.ai architecture</a:t>
            </a:r>
            <a:endParaRPr lang="en-US" dirty="0"/>
          </a:p>
        </p:txBody>
      </p:sp>
      <p:pic>
        <p:nvPicPr>
          <p:cNvPr id="3" name="Picture 2" descr="A screenshot of a computer&#10;&#10;Description automatically generated">
            <a:extLst>
              <a:ext uri="{FF2B5EF4-FFF2-40B4-BE49-F238E27FC236}">
                <a16:creationId xmlns:a16="http://schemas.microsoft.com/office/drawing/2014/main" id="{776F14ED-9EC6-0732-10E0-F95EBE273991}"/>
              </a:ext>
            </a:extLst>
          </p:cNvPr>
          <p:cNvPicPr>
            <a:picLocks noChangeAspect="1"/>
          </p:cNvPicPr>
          <p:nvPr/>
        </p:nvPicPr>
        <p:blipFill rotWithShape="1">
          <a:blip r:embed="rId3">
            <a:extLst>
              <a:ext uri="{28A0092B-C50C-407E-A947-70E740481C1C}">
                <a14:useLocalDpi xmlns:a14="http://schemas.microsoft.com/office/drawing/2010/main" val="0"/>
              </a:ext>
            </a:extLst>
          </a:blip>
          <a:srcRect t="11918" r="35224" b="19021"/>
          <a:stretch/>
        </p:blipFill>
        <p:spPr>
          <a:xfrm>
            <a:off x="0" y="1912249"/>
            <a:ext cx="18476829" cy="11080738"/>
          </a:xfrm>
          <a:prstGeom prst="rect">
            <a:avLst/>
          </a:prstGeom>
        </p:spPr>
      </p:pic>
      <p:sp>
        <p:nvSpPr>
          <p:cNvPr id="5" name="Text Placeholder 3">
            <a:extLst>
              <a:ext uri="{FF2B5EF4-FFF2-40B4-BE49-F238E27FC236}">
                <a16:creationId xmlns:a16="http://schemas.microsoft.com/office/drawing/2014/main" id="{287A72DC-4B00-A1AA-30D9-9E59BF6546DA}"/>
              </a:ext>
            </a:extLst>
          </p:cNvPr>
          <p:cNvSpPr txBox="1"/>
          <p:nvPr/>
        </p:nvSpPr>
        <p:spPr>
          <a:xfrm>
            <a:off x="18986573" y="2059491"/>
            <a:ext cx="5186363" cy="5186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2438430" hangingPunct="0">
              <a:lnSpc>
                <a:spcPct val="110000"/>
              </a:lnSpc>
              <a:buSzPct val="100000"/>
              <a:defRPr sz="2800">
                <a:solidFill>
                  <a:srgbClr val="000000"/>
                </a:solidFill>
              </a:defRPr>
            </a:pPr>
            <a:r>
              <a:rPr lang="en-US" sz="2800" b="1" kern="0" dirty="0">
                <a:solidFill>
                  <a:srgbClr val="000000"/>
                </a:solidFill>
                <a:latin typeface="IBM Plex Sans Light"/>
                <a:sym typeface="IBM Plex Sans Light"/>
              </a:rPr>
              <a:t>Common core services</a:t>
            </a:r>
            <a:br>
              <a:rPr lang="en-US" sz="2800" b="1" kern="0" dirty="0">
                <a:solidFill>
                  <a:srgbClr val="000000"/>
                </a:solidFill>
                <a:latin typeface="IBM Plex Sans Light"/>
                <a:sym typeface="IBM Plex Sans Light"/>
              </a:rPr>
            </a:br>
            <a:endParaRPr lang="en-US" sz="2800" b="1" kern="0" dirty="0">
              <a:solidFill>
                <a:srgbClr val="000000"/>
              </a:solidFill>
              <a:latin typeface="IBM Plex Sans Light"/>
              <a:sym typeface="IBM Plex Sans Light"/>
            </a:endParaRP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Collaborative projects</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Deployment spaces</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Jobs</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Notifications</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Common connectivity</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Access and Authentication</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Resource management</a:t>
            </a:r>
          </a:p>
          <a:p>
            <a:pPr marL="342906" indent="-342906" defTabSz="2438430" hangingPunct="0">
              <a:lnSpc>
                <a:spcPct val="110000"/>
              </a:lnSpc>
              <a:buSzPct val="100000"/>
              <a:buFont typeface="System Font Regular"/>
              <a:buChar char="–"/>
              <a:defRPr sz="2800">
                <a:solidFill>
                  <a:srgbClr val="000000"/>
                </a:solidFill>
              </a:defRPr>
            </a:pPr>
            <a:r>
              <a:rPr lang="en-US" sz="2800" kern="0" dirty="0">
                <a:solidFill>
                  <a:srgbClr val="000000"/>
                </a:solidFill>
                <a:latin typeface="IBM Plex Sans Light"/>
                <a:sym typeface="IBM Plex Sans Light"/>
              </a:rPr>
              <a:t>Central asset management system</a:t>
            </a:r>
          </a:p>
        </p:txBody>
      </p:sp>
    </p:spTree>
    <p:extLst>
      <p:ext uri="{BB962C8B-B14F-4D97-AF65-F5344CB8AC3E}">
        <p14:creationId xmlns:p14="http://schemas.microsoft.com/office/powerpoint/2010/main" val="33114574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DA1750A-FD2C-EA66-0454-6009FFA851DE}"/>
              </a:ext>
            </a:extLst>
          </p:cNvPr>
          <p:cNvSpPr>
            <a:spLocks noGrp="1"/>
          </p:cNvSpPr>
          <p:nvPr>
            <p:ph type="title"/>
          </p:nvPr>
        </p:nvSpPr>
        <p:spPr>
          <a:xfrm>
            <a:off x="576075" y="576075"/>
            <a:ext cx="15611190" cy="1525589"/>
          </a:xfrm>
          <a:ln w="12700">
            <a:miter lim="400000"/>
          </a:ln>
        </p:spPr>
        <p:txBody>
          <a:bodyPr lIns="0" tIns="0" rIns="0" bIns="0" anchor="t"/>
          <a:lstStyle/>
          <a:p>
            <a:pPr defTabSz="6502481">
              <a:lnSpc>
                <a:spcPct val="100000"/>
              </a:lnSpc>
            </a:pPr>
            <a:r>
              <a:rPr lang="en-US" b="1" dirty="0">
                <a:latin typeface="+mn-lt"/>
              </a:rPr>
              <a:t>watson</a:t>
            </a:r>
            <a:r>
              <a:rPr lang="en-US" b="1" dirty="0">
                <a:solidFill>
                  <a:srgbClr val="0D62FE"/>
                </a:solidFill>
                <a:latin typeface="+mn-lt"/>
              </a:rPr>
              <a:t>x</a:t>
            </a:r>
            <a:r>
              <a:rPr lang="en-US" b="1" dirty="0">
                <a:latin typeface="+mn-lt"/>
              </a:rPr>
              <a:t>.ai </a:t>
            </a:r>
            <a:r>
              <a:rPr lang="en-US" kern="1200" dirty="0">
                <a:latin typeface="+mn-lt"/>
              </a:rPr>
              <a:t>Foundation Model Library</a:t>
            </a:r>
            <a:br>
              <a:rPr lang="en-US" kern="1200" dirty="0">
                <a:latin typeface="+mn-lt"/>
              </a:rPr>
            </a:br>
            <a:endParaRPr lang="en-US" kern="1200" dirty="0">
              <a:latin typeface="+mn-lt"/>
            </a:endParaRPr>
          </a:p>
        </p:txBody>
      </p:sp>
      <p:sp>
        <p:nvSpPr>
          <p:cNvPr id="6" name="Text Placeholder 7">
            <a:extLst>
              <a:ext uri="{FF2B5EF4-FFF2-40B4-BE49-F238E27FC236}">
                <a16:creationId xmlns:a16="http://schemas.microsoft.com/office/drawing/2014/main" id="{7054C76D-4067-447D-4314-DCA3042E6BBE}"/>
              </a:ext>
            </a:extLst>
          </p:cNvPr>
          <p:cNvSpPr txBox="1"/>
          <p:nvPr/>
        </p:nvSpPr>
        <p:spPr>
          <a:xfrm>
            <a:off x="927872" y="7972739"/>
            <a:ext cx="4797068" cy="3570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Transparent Pre-Training on IBM’s trusted Data Lake</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One of the largest repositories of enterprise-relevant training data</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Verified legal and safety reviews by IBM</a:t>
            </a:r>
          </a:p>
          <a:p>
            <a:pPr marL="342900" indent="-342900" defTabSz="2437972" fontAlgn="base">
              <a:spcBef>
                <a:spcPts val="1600"/>
              </a:spcBef>
              <a:spcAft>
                <a:spcPct val="0"/>
              </a:spcAft>
              <a:buFont typeface="Arial" panose="020B0604020202020204" pitchFamily="34" charset="0"/>
              <a:buChar char="•"/>
              <a:defRPr/>
            </a:pPr>
            <a:r>
              <a:rPr lang="en-US" sz="2400" dirty="0">
                <a:solidFill>
                  <a:srgbClr val="000000"/>
                </a:solidFill>
                <a:latin typeface="IBM Plex Sans Light" panose="020B0403050203000203" pitchFamily="34" charset="0"/>
              </a:rPr>
              <a:t>Full, auditable data lineage available for any IBM Model</a:t>
            </a:r>
          </a:p>
        </p:txBody>
      </p:sp>
      <p:sp>
        <p:nvSpPr>
          <p:cNvPr id="7" name="Rectangle 6">
            <a:extLst>
              <a:ext uri="{FF2B5EF4-FFF2-40B4-BE49-F238E27FC236}">
                <a16:creationId xmlns:a16="http://schemas.microsoft.com/office/drawing/2014/main" id="{8D4BE8E2-1193-08EF-08AF-EE0073EFDC72}"/>
              </a:ext>
            </a:extLst>
          </p:cNvPr>
          <p:cNvSpPr/>
          <p:nvPr/>
        </p:nvSpPr>
        <p:spPr bwMode="auto">
          <a:xfrm>
            <a:off x="525058" y="4341771"/>
            <a:ext cx="9056262" cy="115004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ts val="800"/>
              </a:spcBef>
              <a:spcAft>
                <a:spcPct val="0"/>
              </a:spcAft>
              <a:defRPr/>
            </a:pPr>
            <a:r>
              <a:rPr lang="en-US" sz="2800" dirty="0">
                <a:solidFill>
                  <a:srgbClr val="000000"/>
                </a:solidFill>
                <a:latin typeface="+mj-lt"/>
              </a:rPr>
              <a:t>IBM’s suite of foundation models is designed to ensure model trust and efficiency in business applications. Our suite of models features:</a:t>
            </a:r>
          </a:p>
        </p:txBody>
      </p:sp>
      <p:grpSp>
        <p:nvGrpSpPr>
          <p:cNvPr id="8" name="Group 7">
            <a:extLst>
              <a:ext uri="{FF2B5EF4-FFF2-40B4-BE49-F238E27FC236}">
                <a16:creationId xmlns:a16="http://schemas.microsoft.com/office/drawing/2014/main" id="{F5DFAE72-0B80-F755-4D34-E29622B05C58}"/>
              </a:ext>
            </a:extLst>
          </p:cNvPr>
          <p:cNvGrpSpPr/>
          <p:nvPr/>
        </p:nvGrpSpPr>
        <p:grpSpPr>
          <a:xfrm>
            <a:off x="955183" y="6465007"/>
            <a:ext cx="1115011" cy="1115011"/>
            <a:chOff x="390187" y="2023791"/>
            <a:chExt cx="548789" cy="548789"/>
          </a:xfrm>
        </p:grpSpPr>
        <p:grpSp>
          <p:nvGrpSpPr>
            <p:cNvPr id="9" name="Group 8">
              <a:extLst>
                <a:ext uri="{FF2B5EF4-FFF2-40B4-BE49-F238E27FC236}">
                  <a16:creationId xmlns:a16="http://schemas.microsoft.com/office/drawing/2014/main" id="{B2D459F9-F411-727D-EC4A-9FEACDCFAE9F}"/>
                </a:ext>
              </a:extLst>
            </p:cNvPr>
            <p:cNvGrpSpPr/>
            <p:nvPr/>
          </p:nvGrpSpPr>
          <p:grpSpPr>
            <a:xfrm>
              <a:off x="390187" y="2023791"/>
              <a:ext cx="548789" cy="548789"/>
              <a:chOff x="1021594" y="2104059"/>
              <a:chExt cx="548789" cy="548789"/>
            </a:xfrm>
          </p:grpSpPr>
          <p:pic>
            <p:nvPicPr>
              <p:cNvPr id="11" name="Graphic 10">
                <a:extLst>
                  <a:ext uri="{FF2B5EF4-FFF2-40B4-BE49-F238E27FC236}">
                    <a16:creationId xmlns:a16="http://schemas.microsoft.com/office/drawing/2014/main" id="{8CE8FB6D-2CCA-7E42-A3CA-5B5AFD15D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594" y="2104059"/>
                <a:ext cx="548789" cy="548789"/>
              </a:xfrm>
              <a:prstGeom prst="rect">
                <a:avLst/>
              </a:prstGeom>
            </p:spPr>
          </p:pic>
          <p:sp>
            <p:nvSpPr>
              <p:cNvPr id="12" name="Oval 11">
                <a:extLst>
                  <a:ext uri="{FF2B5EF4-FFF2-40B4-BE49-F238E27FC236}">
                    <a16:creationId xmlns:a16="http://schemas.microsoft.com/office/drawing/2014/main" id="{2AE7D4C8-B339-6E6B-EAD2-858D89314269}"/>
                  </a:ext>
                </a:extLst>
              </p:cNvPr>
              <p:cNvSpPr/>
              <p:nvPr/>
            </p:nvSpPr>
            <p:spPr bwMode="auto">
              <a:xfrm>
                <a:off x="1211323" y="2295035"/>
                <a:ext cx="280103" cy="280103"/>
              </a:xfrm>
              <a:prstGeom prst="ellipse">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defRPr/>
                </a:pPr>
                <a:r>
                  <a:rPr lang="en-US" sz="2133" dirty="0">
                    <a:solidFill>
                      <a:srgbClr val="000000"/>
                    </a:solidFill>
                    <a:latin typeface="+mj-lt"/>
                  </a:rPr>
                  <a:t> </a:t>
                </a:r>
              </a:p>
            </p:txBody>
          </p:sp>
        </p:grpSp>
        <p:pic>
          <p:nvPicPr>
            <p:cNvPr id="10" name="Graphic 9">
              <a:extLst>
                <a:ext uri="{FF2B5EF4-FFF2-40B4-BE49-F238E27FC236}">
                  <a16:creationId xmlns:a16="http://schemas.microsoft.com/office/drawing/2014/main" id="{AED8C3B4-BC8A-32A3-14FB-168489581C41}"/>
                </a:ext>
              </a:extLst>
            </p:cNvPr>
            <p:cNvPicPr>
              <a:picLocks noChangeAspect="1"/>
            </p:cNvPicPr>
            <p:nvPr/>
          </p:nvPicPr>
          <p:blipFill rotWithShape="1">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l="26680" t="29621" r="18502" b="20743"/>
            <a:stretch/>
          </p:blipFill>
          <p:spPr>
            <a:xfrm>
              <a:off x="620332" y="2256845"/>
              <a:ext cx="232430" cy="210459"/>
            </a:xfrm>
            <a:prstGeom prst="rect">
              <a:avLst/>
            </a:prstGeom>
          </p:spPr>
        </p:pic>
      </p:grpSp>
      <p:sp>
        <p:nvSpPr>
          <p:cNvPr id="13" name="Text Placeholder 7">
            <a:extLst>
              <a:ext uri="{FF2B5EF4-FFF2-40B4-BE49-F238E27FC236}">
                <a16:creationId xmlns:a16="http://schemas.microsoft.com/office/drawing/2014/main" id="{29B6BE7F-6867-D669-11C1-D197380E6D7E}"/>
              </a:ext>
            </a:extLst>
          </p:cNvPr>
          <p:cNvSpPr txBox="1"/>
          <p:nvPr/>
        </p:nvSpPr>
        <p:spPr>
          <a:xfrm>
            <a:off x="6728707" y="7972739"/>
            <a:ext cx="4797068" cy="3454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Compute-Optimal Model Training and Architectures</a:t>
            </a:r>
            <a:endParaRPr lang="en-US" sz="2400" b="1" kern="0" dirty="0">
              <a:solidFill>
                <a:srgbClr val="000000"/>
              </a:solidFill>
              <a:latin typeface="+mj-lt"/>
            </a:endParaRP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Granite</a:t>
            </a:r>
            <a:br>
              <a:rPr lang="en-US" sz="2400" kern="0" dirty="0">
                <a:solidFill>
                  <a:srgbClr val="000000"/>
                </a:solidFill>
                <a:latin typeface="+mj-lt"/>
              </a:rPr>
            </a:br>
            <a:r>
              <a:rPr lang="en-US" sz="2400" kern="0" dirty="0">
                <a:solidFill>
                  <a:srgbClr val="000000"/>
                </a:solidFill>
                <a:latin typeface="+mj-lt"/>
              </a:rPr>
              <a:t>Decoder only transformers</a:t>
            </a: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Slate</a:t>
            </a:r>
            <a:br>
              <a:rPr lang="en-US" sz="2400" kern="0" dirty="0">
                <a:solidFill>
                  <a:srgbClr val="000000"/>
                </a:solidFill>
                <a:latin typeface="+mj-lt"/>
              </a:rPr>
            </a:br>
            <a:r>
              <a:rPr lang="en-US" sz="2400" kern="0" dirty="0">
                <a:solidFill>
                  <a:srgbClr val="000000"/>
                </a:solidFill>
                <a:latin typeface="+mj-lt"/>
              </a:rPr>
              <a:t>Encoder only transformers</a:t>
            </a:r>
          </a:p>
          <a:p>
            <a:pPr marL="342900" indent="-342900" defTabSz="2438430">
              <a:spcBef>
                <a:spcPts val="1333"/>
              </a:spcBef>
              <a:buFont typeface="Arial" panose="020B0604020202020204" pitchFamily="34" charset="0"/>
              <a:buChar char="•"/>
              <a:defRPr/>
            </a:pPr>
            <a:r>
              <a:rPr lang="en-US" sz="2400" kern="0" dirty="0">
                <a:solidFill>
                  <a:srgbClr val="000000"/>
                </a:solidFill>
                <a:latin typeface="+mj-lt"/>
              </a:rPr>
              <a:t>Sandstone</a:t>
            </a:r>
            <a:br>
              <a:rPr lang="en-US" sz="2400" kern="0" dirty="0">
                <a:solidFill>
                  <a:srgbClr val="000000"/>
                </a:solidFill>
                <a:latin typeface="+mj-lt"/>
              </a:rPr>
            </a:br>
            <a:r>
              <a:rPr lang="en-US" sz="2400" kern="0" dirty="0">
                <a:solidFill>
                  <a:srgbClr val="000000"/>
                </a:solidFill>
                <a:latin typeface="+mj-lt"/>
              </a:rPr>
              <a:t>Encoder-decoder transformers</a:t>
            </a:r>
          </a:p>
        </p:txBody>
      </p:sp>
      <p:sp>
        <p:nvSpPr>
          <p:cNvPr id="14" name="Text Placeholder 7">
            <a:extLst>
              <a:ext uri="{FF2B5EF4-FFF2-40B4-BE49-F238E27FC236}">
                <a16:creationId xmlns:a16="http://schemas.microsoft.com/office/drawing/2014/main" id="{ADFCD428-85CB-46D7-B3D6-9BBE963121D4}"/>
              </a:ext>
            </a:extLst>
          </p:cNvPr>
          <p:cNvSpPr txBox="1"/>
          <p:nvPr/>
        </p:nvSpPr>
        <p:spPr>
          <a:xfrm>
            <a:off x="12824707" y="7972739"/>
            <a:ext cx="3515224" cy="2921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2438430" fontAlgn="base">
              <a:spcBef>
                <a:spcPts val="1600"/>
              </a:spcBef>
              <a:spcAft>
                <a:spcPct val="0"/>
              </a:spcAft>
              <a:defRPr/>
            </a:pPr>
            <a:r>
              <a:rPr lang="en-US" sz="2400" b="1" dirty="0">
                <a:solidFill>
                  <a:srgbClr val="000000"/>
                </a:solidFill>
                <a:latin typeface="+mj-lt"/>
              </a:rPr>
              <a:t>Efficient Domain and Task Specialization </a:t>
            </a:r>
          </a:p>
          <a:p>
            <a:pPr defTabSz="2438430" fontAlgn="base">
              <a:spcBef>
                <a:spcPts val="1600"/>
              </a:spcBef>
              <a:spcAft>
                <a:spcPct val="0"/>
              </a:spcAft>
              <a:defRPr/>
            </a:pPr>
            <a:r>
              <a:rPr lang="en-US" sz="2400" dirty="0">
                <a:solidFill>
                  <a:srgbClr val="000000"/>
                </a:solidFill>
                <a:latin typeface="+mj-lt"/>
              </a:rPr>
              <a:t>Models Coming Soon:</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Finance</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Cybersecurity</a:t>
            </a:r>
          </a:p>
          <a:p>
            <a:pPr marL="342900" indent="-342900" defTabSz="2437972">
              <a:spcBef>
                <a:spcPts val="1333"/>
              </a:spcBef>
              <a:buFont typeface="Arial" panose="020B0604020202020204" pitchFamily="34" charset="0"/>
              <a:buChar char="•"/>
              <a:defRPr/>
            </a:pPr>
            <a:r>
              <a:rPr lang="en-US" sz="2400" dirty="0">
                <a:solidFill>
                  <a:srgbClr val="000000"/>
                </a:solidFill>
                <a:latin typeface="IBM Plex Sans Light" panose="020B0403050203000203" pitchFamily="34" charset="0"/>
                <a:ea typeface="+mn-lt"/>
                <a:cs typeface="+mn-lt"/>
              </a:rPr>
              <a:t>Legal, etc.</a:t>
            </a:r>
            <a:endParaRPr lang="en-US" sz="2400" dirty="0">
              <a:solidFill>
                <a:srgbClr val="000000"/>
              </a:solidFill>
              <a:latin typeface="+mj-lt"/>
            </a:endParaRPr>
          </a:p>
        </p:txBody>
      </p:sp>
      <p:sp>
        <p:nvSpPr>
          <p:cNvPr id="15" name="Rectangle 14">
            <a:extLst>
              <a:ext uri="{FF2B5EF4-FFF2-40B4-BE49-F238E27FC236}">
                <a16:creationId xmlns:a16="http://schemas.microsoft.com/office/drawing/2014/main" id="{B79092AB-1F64-C22D-FA29-96B4614D5DC3}"/>
              </a:ext>
            </a:extLst>
          </p:cNvPr>
          <p:cNvSpPr/>
          <p:nvPr/>
        </p:nvSpPr>
        <p:spPr bwMode="auto">
          <a:xfrm>
            <a:off x="-43153" y="3960767"/>
            <a:ext cx="3867557" cy="928021"/>
          </a:xfrm>
          <a:prstGeom prst="rect">
            <a:avLst/>
          </a:prstGeom>
          <a:ln w="12700">
            <a:miter lim="400000"/>
          </a:ln>
        </p:spPr>
        <p:txBody>
          <a:bodyPr wrap="square" lIns="0" tIns="0" rIns="0" bIns="0" rtlCol="0">
            <a:noAutofit/>
          </a:bodyPr>
          <a:lstStyle/>
          <a:p>
            <a:pPr algn="ctr" defTabSz="2438430">
              <a:spcBef>
                <a:spcPts val="2901"/>
              </a:spcBef>
              <a:buSzPct val="100000"/>
            </a:pPr>
            <a:r>
              <a:rPr lang="en-US" sz="3200" kern="0" dirty="0">
                <a:latin typeface="+mj-lt"/>
                <a:ea typeface="+mj-ea"/>
                <a:cs typeface="+mj-cs"/>
              </a:rPr>
              <a:t>IBM models</a:t>
            </a:r>
          </a:p>
        </p:txBody>
      </p:sp>
      <p:pic>
        <p:nvPicPr>
          <p:cNvPr id="16" name="Graphic 15">
            <a:extLst>
              <a:ext uri="{FF2B5EF4-FFF2-40B4-BE49-F238E27FC236}">
                <a16:creationId xmlns:a16="http://schemas.microsoft.com/office/drawing/2014/main" id="{0DCA8159-528F-530C-0C41-66D1CCAE894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680413" y="6465010"/>
            <a:ext cx="1150045" cy="1150045"/>
          </a:xfrm>
          <a:prstGeom prst="rect">
            <a:avLst/>
          </a:prstGeom>
        </p:spPr>
      </p:pic>
      <p:pic>
        <p:nvPicPr>
          <p:cNvPr id="17" name="Graphic 16">
            <a:extLst>
              <a:ext uri="{FF2B5EF4-FFF2-40B4-BE49-F238E27FC236}">
                <a16:creationId xmlns:a16="http://schemas.microsoft.com/office/drawing/2014/main" id="{4F81684F-AA14-A72A-C18C-79F59A45B61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782541" y="6465010"/>
            <a:ext cx="1150045" cy="1150045"/>
          </a:xfrm>
          <a:prstGeom prst="rect">
            <a:avLst/>
          </a:prstGeom>
        </p:spPr>
      </p:pic>
      <p:sp>
        <p:nvSpPr>
          <p:cNvPr id="18" name="Rectangle 17">
            <a:extLst>
              <a:ext uri="{FF2B5EF4-FFF2-40B4-BE49-F238E27FC236}">
                <a16:creationId xmlns:a16="http://schemas.microsoft.com/office/drawing/2014/main" id="{C0998CC2-33CC-2023-5835-729E3E249B81}"/>
              </a:ext>
            </a:extLst>
          </p:cNvPr>
          <p:cNvSpPr/>
          <p:nvPr/>
        </p:nvSpPr>
        <p:spPr bwMode="auto">
          <a:xfrm>
            <a:off x="18212477" y="3960767"/>
            <a:ext cx="3867557" cy="928021"/>
          </a:xfrm>
          <a:prstGeom prst="rect">
            <a:avLst/>
          </a:prstGeom>
          <a:ln w="12700">
            <a:miter lim="400000"/>
          </a:ln>
        </p:spPr>
        <p:txBody>
          <a:bodyPr wrap="square" lIns="0" tIns="0" rIns="0" bIns="0" rtlCol="0">
            <a:noAutofit/>
          </a:bodyPr>
          <a:lstStyle/>
          <a:p>
            <a:pPr defTabSz="2438430">
              <a:spcBef>
                <a:spcPts val="2901"/>
              </a:spcBef>
              <a:buSzPct val="100000"/>
            </a:pPr>
            <a:r>
              <a:rPr lang="en-US" sz="3200" kern="0" dirty="0">
                <a:latin typeface="+mj-lt"/>
                <a:ea typeface="+mj-ea"/>
                <a:cs typeface="+mj-cs"/>
              </a:rPr>
              <a:t>Opensource models</a:t>
            </a:r>
          </a:p>
          <a:p>
            <a:pPr defTabSz="2438430" fontAlgn="base">
              <a:spcAft>
                <a:spcPct val="0"/>
              </a:spcAft>
              <a:defRPr/>
            </a:pPr>
            <a:endParaRPr lang="en-US" sz="2400" dirty="0">
              <a:solidFill>
                <a:srgbClr val="000000"/>
              </a:solidFill>
            </a:endParaRPr>
          </a:p>
          <a:p>
            <a:pPr defTabSz="2438430" fontAlgn="base">
              <a:spcAft>
                <a:spcPct val="0"/>
              </a:spcAft>
              <a:defRPr/>
            </a:pPr>
            <a:r>
              <a:rPr lang="en-US" sz="2400" dirty="0">
                <a:solidFill>
                  <a:srgbClr val="000000"/>
                </a:solidFill>
              </a:rPr>
              <a:t>Experiment with open source models</a:t>
            </a:r>
          </a:p>
          <a:p>
            <a:pPr defTabSz="2438430" fontAlgn="base">
              <a:spcAft>
                <a:spcPct val="0"/>
              </a:spcAft>
              <a:defRPr/>
            </a:pPr>
            <a:endParaRPr lang="en-US" sz="2400" dirty="0">
              <a:solidFill>
                <a:srgbClr val="000000"/>
              </a:solidFill>
            </a:endParaRPr>
          </a:p>
          <a:p>
            <a:pPr defTabSz="2438430" fontAlgn="base">
              <a:spcAft>
                <a:spcPct val="0"/>
              </a:spcAft>
              <a:defRPr/>
            </a:pPr>
            <a:r>
              <a:rPr lang="en-US" sz="2400" dirty="0">
                <a:solidFill>
                  <a:srgbClr val="000000"/>
                </a:solidFill>
              </a:rPr>
              <a:t>IBM and Hugging Face </a:t>
            </a:r>
            <a:br>
              <a:rPr lang="en-US" sz="2400" dirty="0">
                <a:solidFill>
                  <a:srgbClr val="000000"/>
                </a:solidFill>
              </a:rPr>
            </a:br>
            <a:r>
              <a:rPr lang="en-US" sz="2400" dirty="0">
                <a:solidFill>
                  <a:srgbClr val="000000"/>
                </a:solidFill>
              </a:rPr>
              <a:t>partnership demonstrates </a:t>
            </a:r>
            <a:br>
              <a:rPr lang="en-US" sz="2400" dirty="0">
                <a:solidFill>
                  <a:srgbClr val="000000"/>
                </a:solidFill>
              </a:rPr>
            </a:br>
            <a:r>
              <a:rPr lang="en-US" sz="2400" dirty="0">
                <a:solidFill>
                  <a:srgbClr val="000000"/>
                </a:solidFill>
              </a:rPr>
              <a:t>our shared </a:t>
            </a:r>
            <a:r>
              <a:rPr lang="en-US" sz="2400" i="1" dirty="0">
                <a:solidFill>
                  <a:srgbClr val="000000"/>
                </a:solidFill>
              </a:rPr>
              <a:t>commitment to delivering to clients an open ecosystem approach </a:t>
            </a:r>
            <a:r>
              <a:rPr lang="en-US" sz="2400" dirty="0">
                <a:solidFill>
                  <a:srgbClr val="000000"/>
                </a:solidFill>
              </a:rPr>
              <a:t>that allows them to define the best models for their business needs.</a:t>
            </a:r>
          </a:p>
          <a:p>
            <a:pPr defTabSz="2438430">
              <a:spcBef>
                <a:spcPts val="2901"/>
              </a:spcBef>
              <a:buSzPct val="100000"/>
            </a:pPr>
            <a:endParaRPr lang="en-US" sz="3200" kern="0" dirty="0">
              <a:latin typeface="+mj-lt"/>
              <a:ea typeface="+mj-ea"/>
              <a:cs typeface="+mj-cs"/>
            </a:endParaRPr>
          </a:p>
        </p:txBody>
      </p:sp>
      <p:pic>
        <p:nvPicPr>
          <p:cNvPr id="20" name="Picture 2" descr="Hugging Face · GitHub">
            <a:extLst>
              <a:ext uri="{FF2B5EF4-FFF2-40B4-BE49-F238E27FC236}">
                <a16:creationId xmlns:a16="http://schemas.microsoft.com/office/drawing/2014/main" id="{710F9354-B9CB-892A-C9C3-9C9F6167F1D7}"/>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2334973" y="5344133"/>
            <a:ext cx="979440" cy="97944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89C1382-EF1B-6A24-FDB0-D52FC27772E0}"/>
              </a:ext>
            </a:extLst>
          </p:cNvPr>
          <p:cNvCxnSpPr>
            <a:cxnSpLocks/>
          </p:cNvCxnSpPr>
          <p:nvPr/>
        </p:nvCxnSpPr>
        <p:spPr bwMode="auto">
          <a:xfrm>
            <a:off x="17593248" y="4000523"/>
            <a:ext cx="0" cy="833194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ED60874-BDB2-0A7B-C6E5-9B9845F59B5E}"/>
              </a:ext>
            </a:extLst>
          </p:cNvPr>
          <p:cNvCxnSpPr>
            <a:cxnSpLocks/>
          </p:cNvCxnSpPr>
          <p:nvPr/>
        </p:nvCxnSpPr>
        <p:spPr bwMode="auto">
          <a:xfrm>
            <a:off x="18157780" y="9231120"/>
            <a:ext cx="587235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4AD67FA-B01D-3BA3-32CB-C95A9E2142B2}"/>
              </a:ext>
            </a:extLst>
          </p:cNvPr>
          <p:cNvSpPr txBox="1"/>
          <p:nvPr/>
        </p:nvSpPr>
        <p:spPr>
          <a:xfrm>
            <a:off x="18212477" y="9638888"/>
            <a:ext cx="5101936" cy="904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30">
              <a:buSzPct val="100000"/>
            </a:pPr>
            <a:r>
              <a:rPr lang="en-US" sz="3200" kern="0" dirty="0">
                <a:latin typeface="+mj-lt"/>
                <a:ea typeface="+mj-ea"/>
                <a:cs typeface="+mj-cs"/>
                <a:sym typeface="IBM Plex Sans Light"/>
              </a:rPr>
              <a:t>Bring-your-own-model</a:t>
            </a:r>
          </a:p>
          <a:p>
            <a:pPr defTabSz="2438430">
              <a:buSzPct val="100000"/>
            </a:pPr>
            <a:endParaRPr lang="en-US" sz="2400" kern="0" dirty="0">
              <a:latin typeface="+mj-lt"/>
              <a:ea typeface="+mj-ea"/>
              <a:cs typeface="+mj-cs"/>
              <a:sym typeface="IBM Plex Sans Light"/>
            </a:endParaRPr>
          </a:p>
          <a:p>
            <a:pPr defTabSz="2438430">
              <a:buSzPct val="100000"/>
            </a:pPr>
            <a:r>
              <a:rPr lang="en-US" sz="2400" kern="0" dirty="0">
                <a:latin typeface="+mj-lt"/>
                <a:ea typeface="+mj-ea"/>
                <a:cs typeface="+mj-cs"/>
                <a:sym typeface="IBM Plex Sans Light"/>
              </a:rPr>
              <a:t>Optional add-on for more flexibility</a:t>
            </a:r>
          </a:p>
          <a:p>
            <a:pPr defTabSz="2438430">
              <a:buSzPct val="100000"/>
            </a:pPr>
            <a:r>
              <a:rPr lang="en-US" sz="2400" dirty="0">
                <a:solidFill>
                  <a:srgbClr val="000000"/>
                </a:solidFill>
                <a:latin typeface="+mj-lt"/>
              </a:rPr>
              <a:t>Partner with IBM Research to </a:t>
            </a:r>
            <a:br>
              <a:rPr lang="en-US" sz="2400" dirty="0">
                <a:solidFill>
                  <a:srgbClr val="000000"/>
                </a:solidFill>
                <a:latin typeface="+mj-lt"/>
              </a:rPr>
            </a:br>
            <a:r>
              <a:rPr lang="en-US" sz="2400" dirty="0">
                <a:solidFill>
                  <a:srgbClr val="000000"/>
                </a:solidFill>
                <a:latin typeface="+mj-lt"/>
              </a:rPr>
              <a:t>pre-train your own foundation models.</a:t>
            </a:r>
          </a:p>
          <a:p>
            <a:pPr defTabSz="2438430">
              <a:buSzPct val="100000"/>
            </a:pPr>
            <a:endParaRPr lang="en-US" sz="2400" kern="0" dirty="0">
              <a:latin typeface="+mj-lt"/>
              <a:ea typeface="+mj-ea"/>
              <a:cs typeface="+mj-cs"/>
              <a:sym typeface="IBM Plex Sans Light"/>
            </a:endParaRPr>
          </a:p>
          <a:p>
            <a:pPr defTabSz="2438430">
              <a:buSzPct val="100000"/>
            </a:pPr>
            <a:endParaRPr lang="en-US" sz="3200" kern="0" dirty="0">
              <a:latin typeface="+mj-lt"/>
              <a:ea typeface="+mj-ea"/>
              <a:cs typeface="+mj-cs"/>
              <a:sym typeface="IBM Plex Sans Light"/>
            </a:endParaRPr>
          </a:p>
        </p:txBody>
      </p:sp>
      <p:sp>
        <p:nvSpPr>
          <p:cNvPr id="27" name="Text Placeholder 6">
            <a:extLst>
              <a:ext uri="{FF2B5EF4-FFF2-40B4-BE49-F238E27FC236}">
                <a16:creationId xmlns:a16="http://schemas.microsoft.com/office/drawing/2014/main" id="{44B69106-A23B-DB8A-0281-8EEE63A0A472}"/>
              </a:ext>
            </a:extLst>
          </p:cNvPr>
          <p:cNvSpPr txBox="1">
            <a:spLocks/>
          </p:cNvSpPr>
          <p:nvPr/>
        </p:nvSpPr>
        <p:spPr>
          <a:xfrm>
            <a:off x="576075" y="1778591"/>
            <a:ext cx="11617512" cy="1052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r>
              <a:rPr lang="en-US" sz="4400" dirty="0">
                <a:latin typeface="+mn-lt"/>
                <a:ea typeface="+mn-ea"/>
                <a:cs typeface="+mn-cs"/>
              </a:rPr>
              <a:t>Model variety to cover enterprise use cases and compliance requirements</a:t>
            </a:r>
            <a:endParaRPr lang="en-US" sz="4400" kern="0" dirty="0">
              <a:solidFill>
                <a:schemeClr val="tx1"/>
              </a:solidFill>
              <a:latin typeface="+mn-lt"/>
            </a:endParaRPr>
          </a:p>
        </p:txBody>
      </p:sp>
    </p:spTree>
    <p:extLst>
      <p:ext uri="{BB962C8B-B14F-4D97-AF65-F5344CB8AC3E}">
        <p14:creationId xmlns:p14="http://schemas.microsoft.com/office/powerpoint/2010/main" val="1397502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C497-FDB9-77FD-F01A-B7FC03157144}"/>
              </a:ext>
            </a:extLst>
          </p:cNvPr>
          <p:cNvSpPr>
            <a:spLocks noGrp="1"/>
          </p:cNvSpPr>
          <p:nvPr>
            <p:ph type="title"/>
          </p:nvPr>
        </p:nvSpPr>
        <p:spPr>
          <a:xfrm>
            <a:off x="576072" y="597850"/>
            <a:ext cx="17392951" cy="1527048"/>
          </a:xfrm>
        </p:spPr>
        <p:txBody>
          <a:bodyPr/>
          <a:lstStyle/>
          <a:p>
            <a:r>
              <a:rPr lang="en-US" b="1" kern="0" dirty="0">
                <a:solidFill>
                  <a:schemeClr val="tx1"/>
                </a:solidFill>
                <a:latin typeface="+mn-lt"/>
                <a:ea typeface="+mn-ea"/>
                <a:cs typeface="+mn-cs"/>
              </a:rPr>
              <a:t>watson</a:t>
            </a:r>
            <a:r>
              <a:rPr lang="en-US" b="1" kern="0" dirty="0">
                <a:solidFill>
                  <a:schemeClr val="accent1"/>
                </a:solidFill>
                <a:latin typeface="+mn-lt"/>
                <a:ea typeface="+mn-ea"/>
                <a:cs typeface="+mn-cs"/>
              </a:rPr>
              <a:t>x</a:t>
            </a:r>
            <a:r>
              <a:rPr lang="en-US" b="1" kern="0" dirty="0">
                <a:solidFill>
                  <a:schemeClr val="tx1"/>
                </a:solidFill>
                <a:latin typeface="+mn-lt"/>
                <a:ea typeface="+mn-ea"/>
                <a:cs typeface="+mn-cs"/>
              </a:rPr>
              <a:t>.ai </a:t>
            </a:r>
            <a:r>
              <a:rPr lang="en-US" kern="0" dirty="0">
                <a:solidFill>
                  <a:schemeClr val="tx1"/>
                </a:solidFill>
                <a:latin typeface="+mn-lt"/>
                <a:ea typeface="+mn-ea"/>
                <a:cs typeface="+mn-cs"/>
              </a:rPr>
              <a:t> </a:t>
            </a:r>
            <a:r>
              <a:rPr lang="en-US" kern="0" dirty="0">
                <a:solidFill>
                  <a:srgbClr val="000000"/>
                </a:solidFill>
                <a:latin typeface="+mn-lt"/>
              </a:rPr>
              <a:t>– Foundation Models available</a:t>
            </a:r>
            <a:endParaRPr lang="en-US" dirty="0">
              <a:latin typeface="+mn-lt"/>
            </a:endParaRPr>
          </a:p>
        </p:txBody>
      </p:sp>
      <p:pic>
        <p:nvPicPr>
          <p:cNvPr id="5" name="Picture 4" descr="A screenshot of a computer&#10;&#10;Description automatically generated">
            <a:extLst>
              <a:ext uri="{FF2B5EF4-FFF2-40B4-BE49-F238E27FC236}">
                <a16:creationId xmlns:a16="http://schemas.microsoft.com/office/drawing/2014/main" id="{765F314D-D3B0-0A70-9124-68B3AC3FBFAD}"/>
              </a:ext>
            </a:extLst>
          </p:cNvPr>
          <p:cNvPicPr>
            <a:picLocks noChangeAspect="1"/>
          </p:cNvPicPr>
          <p:nvPr/>
        </p:nvPicPr>
        <p:blipFill>
          <a:blip r:embed="rId3"/>
          <a:stretch>
            <a:fillRect/>
          </a:stretch>
        </p:blipFill>
        <p:spPr>
          <a:xfrm>
            <a:off x="576072" y="2374760"/>
            <a:ext cx="23487652" cy="9959479"/>
          </a:xfrm>
          <a:prstGeom prst="rect">
            <a:avLst/>
          </a:prstGeom>
        </p:spPr>
      </p:pic>
    </p:spTree>
    <p:extLst>
      <p:ext uri="{BB962C8B-B14F-4D97-AF65-F5344CB8AC3E}">
        <p14:creationId xmlns:p14="http://schemas.microsoft.com/office/powerpoint/2010/main" val="272907828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16EC82-BEDE-E6F7-3222-E0EE03D579C3}"/>
              </a:ext>
            </a:extLst>
          </p:cNvPr>
          <p:cNvSpPr txBox="1">
            <a:spLocks/>
          </p:cNvSpPr>
          <p:nvPr/>
        </p:nvSpPr>
        <p:spPr>
          <a:xfrm>
            <a:off x="577586" y="4136300"/>
            <a:ext cx="4265542" cy="152558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Interactive prompt builder</a:t>
            </a:r>
          </a:p>
        </p:txBody>
      </p:sp>
      <p:sp>
        <p:nvSpPr>
          <p:cNvPr id="4" name="Text Placeholder 5">
            <a:extLst>
              <a:ext uri="{FF2B5EF4-FFF2-40B4-BE49-F238E27FC236}">
                <a16:creationId xmlns:a16="http://schemas.microsoft.com/office/drawing/2014/main" id="{CAEE42F1-262B-E6BB-7E21-E382371D3AAB}"/>
              </a:ext>
            </a:extLst>
          </p:cNvPr>
          <p:cNvSpPr txBox="1">
            <a:spLocks/>
          </p:cNvSpPr>
          <p:nvPr/>
        </p:nvSpPr>
        <p:spPr>
          <a:xfrm>
            <a:off x="577587" y="5909625"/>
            <a:ext cx="4782532" cy="6490374"/>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828800" fontAlgn="base">
              <a:lnSpc>
                <a:spcPct val="100000"/>
              </a:lnSpc>
              <a:spcBef>
                <a:spcPts val="600"/>
              </a:spcBef>
              <a:spcAft>
                <a:spcPct val="0"/>
              </a:spcAft>
              <a:defRPr/>
            </a:pPr>
            <a:r>
              <a:rPr lang="en-US" sz="2800" kern="0" dirty="0">
                <a:latin typeface="+mn-lt"/>
              </a:rPr>
              <a:t>Includes prompt examples for various use cases         and tasks </a:t>
            </a:r>
          </a:p>
          <a:p>
            <a:pPr defTabSz="1828800" fontAlgn="base">
              <a:lnSpc>
                <a:spcPct val="100000"/>
              </a:lnSpc>
              <a:spcBef>
                <a:spcPts val="600"/>
              </a:spcBef>
              <a:spcAft>
                <a:spcPct val="0"/>
              </a:spcAft>
              <a:defRPr/>
            </a:pPr>
            <a:endParaRPr lang="en-US" sz="2800" kern="0" dirty="0">
              <a:latin typeface="+mn-lt"/>
            </a:endParaRPr>
          </a:p>
          <a:p>
            <a:pPr defTabSz="1828800" fontAlgn="base">
              <a:lnSpc>
                <a:spcPct val="100000"/>
              </a:lnSpc>
              <a:spcBef>
                <a:spcPts val="600"/>
              </a:spcBef>
              <a:spcAft>
                <a:spcPct val="0"/>
              </a:spcAft>
              <a:defRPr/>
            </a:pPr>
            <a:r>
              <a:rPr lang="en-US" sz="2800" kern="0" dirty="0">
                <a:latin typeface="+mn-lt"/>
              </a:rPr>
              <a:t>Experiment with different prompts, save and reuse older prompts, use different models and vary different parameters  </a:t>
            </a:r>
          </a:p>
          <a:p>
            <a:pPr defTabSz="1828800" fontAlgn="base">
              <a:lnSpc>
                <a:spcPct val="100000"/>
              </a:lnSpc>
              <a:spcBef>
                <a:spcPts val="600"/>
              </a:spcBef>
              <a:spcAft>
                <a:spcPct val="0"/>
              </a:spcAft>
              <a:defRPr/>
            </a:pPr>
            <a:endParaRPr lang="en-US" sz="2800" kern="0" dirty="0">
              <a:latin typeface="+mn-lt"/>
            </a:endParaRPr>
          </a:p>
          <a:p>
            <a:pPr defTabSz="1828800" fontAlgn="base">
              <a:lnSpc>
                <a:spcPct val="100000"/>
              </a:lnSpc>
              <a:spcBef>
                <a:spcPts val="600"/>
              </a:spcBef>
              <a:spcAft>
                <a:spcPct val="0"/>
              </a:spcAft>
              <a:defRPr/>
            </a:pPr>
            <a:r>
              <a:rPr lang="en-US" sz="2800" kern="0" dirty="0">
                <a:latin typeface="+mn-lt"/>
              </a:rPr>
              <a:t>Experiment with zero-shot, one-shot, or few-shot prompting to get the         best results</a:t>
            </a:r>
          </a:p>
        </p:txBody>
      </p:sp>
      <p:sp>
        <p:nvSpPr>
          <p:cNvPr id="5" name="Text Placeholder 3">
            <a:extLst>
              <a:ext uri="{FF2B5EF4-FFF2-40B4-BE49-F238E27FC236}">
                <a16:creationId xmlns:a16="http://schemas.microsoft.com/office/drawing/2014/main" id="{40FDF91D-198F-A89C-8E0F-42C834204D81}"/>
              </a:ext>
            </a:extLst>
          </p:cNvPr>
          <p:cNvSpPr txBox="1">
            <a:spLocks/>
          </p:cNvSpPr>
          <p:nvPr/>
        </p:nvSpPr>
        <p:spPr>
          <a:xfrm>
            <a:off x="5630563" y="4136300"/>
            <a:ext cx="4782532" cy="152558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Experiment with prompt engineering</a:t>
            </a:r>
          </a:p>
        </p:txBody>
      </p:sp>
      <p:sp>
        <p:nvSpPr>
          <p:cNvPr id="6" name="Text Placeholder 6">
            <a:extLst>
              <a:ext uri="{FF2B5EF4-FFF2-40B4-BE49-F238E27FC236}">
                <a16:creationId xmlns:a16="http://schemas.microsoft.com/office/drawing/2014/main" id="{A99D122C-26FD-526F-E880-1DEE46C61F92}"/>
              </a:ext>
            </a:extLst>
          </p:cNvPr>
          <p:cNvSpPr txBox="1">
            <a:spLocks/>
          </p:cNvSpPr>
          <p:nvPr/>
        </p:nvSpPr>
        <p:spPr>
          <a:xfrm>
            <a:off x="5630565" y="5909625"/>
            <a:ext cx="5199444" cy="6490374"/>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22226" lvl="1" indent="0">
              <a:buNone/>
            </a:pPr>
            <a:r>
              <a:rPr lang="en-US" sz="2800" kern="0" dirty="0">
                <a:solidFill>
                  <a:srgbClr val="000000"/>
                </a:solidFill>
                <a:latin typeface="+mn-lt"/>
              </a:rPr>
              <a:t>Choice of foundation models   to use based on task requirements</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Prevent the model from generating repeating phrases </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Number of min. and max.       new tokens in the response </a:t>
            </a:r>
          </a:p>
          <a:p>
            <a:pPr marL="22226" lvl="1" indent="0">
              <a:buNone/>
            </a:pPr>
            <a:endParaRPr lang="en-US" sz="2800" kern="0" dirty="0">
              <a:solidFill>
                <a:srgbClr val="000000"/>
              </a:solidFill>
              <a:latin typeface="+mn-lt"/>
            </a:endParaRPr>
          </a:p>
          <a:p>
            <a:pPr marL="22226" lvl="1" indent="0">
              <a:buNone/>
            </a:pPr>
            <a:r>
              <a:rPr lang="en-US" sz="2800" kern="0" dirty="0">
                <a:solidFill>
                  <a:srgbClr val="000000"/>
                </a:solidFill>
                <a:latin typeface="+mn-lt"/>
              </a:rPr>
              <a:t>Stop sequences – specifies sequences whose appearances should stop the model</a:t>
            </a:r>
          </a:p>
        </p:txBody>
      </p:sp>
      <p:sp>
        <p:nvSpPr>
          <p:cNvPr id="9" name="TextBox 8">
            <a:extLst>
              <a:ext uri="{FF2B5EF4-FFF2-40B4-BE49-F238E27FC236}">
                <a16:creationId xmlns:a16="http://schemas.microsoft.com/office/drawing/2014/main" id="{FCEBFB33-5824-2EE3-AA25-0328579F8C9D}"/>
              </a:ext>
            </a:extLst>
          </p:cNvPr>
          <p:cNvSpPr txBox="1"/>
          <p:nvPr/>
        </p:nvSpPr>
        <p:spPr>
          <a:xfrm>
            <a:off x="576072" y="2347165"/>
            <a:ext cx="7970992"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4400" dirty="0">
                <a:solidFill>
                  <a:schemeClr val="tx1"/>
                </a:solidFill>
                <a:latin typeface="+mn-lt"/>
                <a:cs typeface="Arial" panose="020B0604020202020204" pitchFamily="34" charset="0"/>
              </a:rPr>
              <a:t>Experiment with foundation models and build prompts</a:t>
            </a:r>
            <a:endParaRPr lang="en-US" sz="4400" dirty="0">
              <a:cs typeface="Arial" panose="020B0604020202020204" pitchFamily="34" charset="0"/>
            </a:endParaRPr>
          </a:p>
        </p:txBody>
      </p:sp>
      <p:sp>
        <p:nvSpPr>
          <p:cNvPr id="2" name="Title 1">
            <a:extLst>
              <a:ext uri="{FF2B5EF4-FFF2-40B4-BE49-F238E27FC236}">
                <a16:creationId xmlns:a16="http://schemas.microsoft.com/office/drawing/2014/main" id="{65E87F94-37C2-DBCF-2618-94598766C7E3}"/>
              </a:ext>
            </a:extLst>
          </p:cNvPr>
          <p:cNvSpPr>
            <a:spLocks noGrp="1"/>
          </p:cNvSpPr>
          <p:nvPr>
            <p:ph type="title"/>
          </p:nvPr>
        </p:nvSpPr>
        <p:spPr>
          <a:xfrm>
            <a:off x="576072" y="385200"/>
            <a:ext cx="9835510" cy="1527048"/>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Prompt Lab</a:t>
            </a:r>
            <a:endParaRPr lang="en-US" dirty="0">
              <a:latin typeface="+mn-lt"/>
            </a:endParaRPr>
          </a:p>
        </p:txBody>
      </p:sp>
      <p:pic>
        <p:nvPicPr>
          <p:cNvPr id="10" name="Picture 9" descr="A screenshot of a computer&#10;&#10;Description automatically generated">
            <a:extLst>
              <a:ext uri="{FF2B5EF4-FFF2-40B4-BE49-F238E27FC236}">
                <a16:creationId xmlns:a16="http://schemas.microsoft.com/office/drawing/2014/main" id="{5BCAD807-78C7-22C7-D4EC-3649983B64E3}"/>
              </a:ext>
            </a:extLst>
          </p:cNvPr>
          <p:cNvPicPr>
            <a:picLocks noChangeAspect="1"/>
          </p:cNvPicPr>
          <p:nvPr/>
        </p:nvPicPr>
        <p:blipFill>
          <a:blip r:embed="rId3"/>
          <a:stretch>
            <a:fillRect/>
          </a:stretch>
        </p:blipFill>
        <p:spPr>
          <a:xfrm>
            <a:off x="10960499" y="2785126"/>
            <a:ext cx="12655845" cy="9256240"/>
          </a:xfrm>
          <a:prstGeom prst="rect">
            <a:avLst/>
          </a:prstGeom>
        </p:spPr>
      </p:pic>
    </p:spTree>
    <p:extLst>
      <p:ext uri="{BB962C8B-B14F-4D97-AF65-F5344CB8AC3E}">
        <p14:creationId xmlns:p14="http://schemas.microsoft.com/office/powerpoint/2010/main" val="35685530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17040C-56A0-6D3E-AF64-52A027706E20}"/>
              </a:ext>
            </a:extLst>
          </p:cNvPr>
          <p:cNvSpPr txBox="1">
            <a:spLocks/>
          </p:cNvSpPr>
          <p:nvPr/>
        </p:nvSpPr>
        <p:spPr>
          <a:xfrm>
            <a:off x="577587" y="3039019"/>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Model training and development</a:t>
            </a:r>
          </a:p>
        </p:txBody>
      </p:sp>
      <p:sp>
        <p:nvSpPr>
          <p:cNvPr id="4" name="Text Placeholder 5">
            <a:extLst>
              <a:ext uri="{FF2B5EF4-FFF2-40B4-BE49-F238E27FC236}">
                <a16:creationId xmlns:a16="http://schemas.microsoft.com/office/drawing/2014/main" id="{DDFB42EE-81A6-95B5-D232-D6F00FD16E8F}"/>
              </a:ext>
            </a:extLst>
          </p:cNvPr>
          <p:cNvSpPr txBox="1">
            <a:spLocks/>
          </p:cNvSpPr>
          <p:nvPr/>
        </p:nvSpPr>
        <p:spPr>
          <a:xfrm>
            <a:off x="577587" y="4812344"/>
            <a:ext cx="4782533" cy="745986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lgn="l" fontAlgn="auto"/>
            <a:r>
              <a:rPr lang="en-CA" sz="2800" dirty="0">
                <a:latin typeface="+mn-lt"/>
              </a:rPr>
              <a:t>Build experiments quickly and enhance training by optimizing pipelines and identifying the right combination of data</a:t>
            </a:r>
          </a:p>
          <a:p>
            <a:pPr algn="l" fontAlgn="auto"/>
            <a:endParaRPr lang="en-CA" sz="2800" dirty="0">
              <a:latin typeface="+mn-lt"/>
            </a:endParaRPr>
          </a:p>
          <a:p>
            <a:r>
              <a:rPr lang="en-CA" sz="2800" dirty="0">
                <a:latin typeface="+mn-lt"/>
              </a:rPr>
              <a:t>AutoAI, including preparing data for machine learning and generating and ranking candidate model pipelines</a:t>
            </a:r>
          </a:p>
          <a:p>
            <a:pPr algn="l" fontAlgn="auto"/>
            <a:endParaRPr lang="en-CA" sz="2800" dirty="0">
              <a:latin typeface="+mn-lt"/>
            </a:endParaRPr>
          </a:p>
          <a:p>
            <a:r>
              <a:rPr lang="en-US" sz="2800" dirty="0">
                <a:latin typeface="+mn-lt"/>
              </a:rPr>
              <a:t>Use predictions to optimize decisions, create and edit models in Python, in OPL or with natural language</a:t>
            </a:r>
          </a:p>
        </p:txBody>
      </p:sp>
      <p:sp>
        <p:nvSpPr>
          <p:cNvPr id="5" name="Text Placeholder 3">
            <a:extLst>
              <a:ext uri="{FF2B5EF4-FFF2-40B4-BE49-F238E27FC236}">
                <a16:creationId xmlns:a16="http://schemas.microsoft.com/office/drawing/2014/main" id="{441F1214-B41B-195F-1CAD-2CC5AF018E9C}"/>
              </a:ext>
            </a:extLst>
          </p:cNvPr>
          <p:cNvSpPr txBox="1">
            <a:spLocks/>
          </p:cNvSpPr>
          <p:nvPr/>
        </p:nvSpPr>
        <p:spPr>
          <a:xfrm>
            <a:off x="5630563" y="3039019"/>
            <a:ext cx="4782533"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dirty="0"/>
              <a:t>Integrated visual modeling</a:t>
            </a:r>
          </a:p>
        </p:txBody>
      </p:sp>
      <p:sp>
        <p:nvSpPr>
          <p:cNvPr id="6" name="Text Placeholder 6">
            <a:extLst>
              <a:ext uri="{FF2B5EF4-FFF2-40B4-BE49-F238E27FC236}">
                <a16:creationId xmlns:a16="http://schemas.microsoft.com/office/drawing/2014/main" id="{AE260E87-362F-3ADA-97E6-C969F6F80C09}"/>
              </a:ext>
            </a:extLst>
          </p:cNvPr>
          <p:cNvSpPr txBox="1">
            <a:spLocks/>
          </p:cNvSpPr>
          <p:nvPr/>
        </p:nvSpPr>
        <p:spPr>
          <a:xfrm>
            <a:off x="5630567" y="4812347"/>
            <a:ext cx="5319757"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181084">
              <a:spcBef>
                <a:spcPct val="30000"/>
              </a:spcBef>
              <a:defRPr/>
            </a:pPr>
            <a:r>
              <a:rPr lang="en-US" altLang="zh-CN" sz="2800" kern="0" dirty="0">
                <a:latin typeface="+mn-lt"/>
                <a:ea typeface="SimSun" charset="-122"/>
                <a:cs typeface="+mn-cs"/>
                <a:sym typeface="Calibri"/>
              </a:rPr>
              <a:t>Prepare data quickly and develop models visually </a:t>
            </a:r>
            <a:br>
              <a:rPr lang="en-US" altLang="zh-CN" sz="2800" kern="0" dirty="0">
                <a:latin typeface="+mn-lt"/>
                <a:ea typeface="SimSun" charset="-122"/>
                <a:cs typeface="+mn-cs"/>
                <a:sym typeface="Calibri"/>
              </a:rPr>
            </a:br>
            <a:r>
              <a:rPr lang="en-US" altLang="zh-CN" sz="2800" kern="0" dirty="0">
                <a:latin typeface="+mn-lt"/>
                <a:ea typeface="SimSun" charset="-122"/>
                <a:cs typeface="+mn-cs"/>
                <a:sym typeface="Calibri"/>
              </a:rPr>
              <a:t>to help visualize and analyze</a:t>
            </a:r>
            <a:r>
              <a:rPr lang="en-US" altLang="zh-CN" sz="2800" dirty="0">
                <a:latin typeface="+mn-lt"/>
                <a:ea typeface="SimSun" charset="-122"/>
                <a:cs typeface="+mn-cs"/>
                <a:sym typeface="Calibri"/>
              </a:rPr>
              <a:t> enterprise data to identify patterns and trends, explore opportunities, and make informed, insightful business decisions </a:t>
            </a:r>
            <a:endParaRPr lang="en-US" altLang="zh-CN" sz="2800" kern="0" dirty="0">
              <a:latin typeface="+mn-lt"/>
              <a:ea typeface="SimSun" charset="-122"/>
              <a:cs typeface="+mn-cs"/>
              <a:sym typeface="Calibri"/>
            </a:endParaRPr>
          </a:p>
          <a:p>
            <a:pPr marL="571508" indent="-571508" defTabSz="1181084">
              <a:spcBef>
                <a:spcPct val="30000"/>
              </a:spcBef>
              <a:buFont typeface="Arial" panose="020B0604020202020204" pitchFamily="34" charset="0"/>
              <a:buChar char="•"/>
              <a:defRPr/>
            </a:pPr>
            <a:r>
              <a:rPr lang="en-US" altLang="zh-CN" sz="2800" dirty="0">
                <a:latin typeface="+mn-lt"/>
                <a:ea typeface="SimSun" charset="-122"/>
                <a:cs typeface="+mn-cs"/>
                <a:sym typeface="Calibri"/>
              </a:rPr>
              <a:t>Uncover correlations </a:t>
            </a:r>
          </a:p>
          <a:p>
            <a:pPr marL="571508" indent="-571508" defTabSz="1181084">
              <a:spcBef>
                <a:spcPct val="30000"/>
              </a:spcBef>
              <a:buFont typeface="Arial" panose="020B0604020202020204" pitchFamily="34" charset="0"/>
              <a:buChar char="•"/>
              <a:defRPr/>
            </a:pPr>
            <a:r>
              <a:rPr lang="en-US" altLang="zh-CN" sz="2800" kern="0" dirty="0">
                <a:latin typeface="+mn-lt"/>
                <a:ea typeface="SimSun" charset="-122"/>
                <a:cs typeface="+mn-cs"/>
                <a:sym typeface="Calibri"/>
              </a:rPr>
              <a:t>Insight for hypotheses</a:t>
            </a:r>
          </a:p>
          <a:p>
            <a:pPr marL="571508" indent="-571508" defTabSz="1181084">
              <a:spcBef>
                <a:spcPct val="30000"/>
              </a:spcBef>
              <a:buFont typeface="Arial" panose="020B0604020202020204" pitchFamily="34" charset="0"/>
              <a:buChar char="•"/>
              <a:defRPr/>
            </a:pPr>
            <a:r>
              <a:rPr lang="en-US" altLang="zh-CN" sz="2800" kern="0" dirty="0">
                <a:latin typeface="+mn-lt"/>
                <a:ea typeface="SimSun" charset="-122"/>
                <a:cs typeface="+mn-cs"/>
                <a:sym typeface="Calibri"/>
              </a:rPr>
              <a:t>Find relationships and connections within the data</a:t>
            </a:r>
            <a:endParaRPr lang="en-CA" sz="2800" dirty="0">
              <a:solidFill>
                <a:srgbClr val="121619"/>
              </a:solidFill>
              <a:latin typeface="+mn-lt"/>
            </a:endParaRPr>
          </a:p>
        </p:txBody>
      </p:sp>
      <p:sp>
        <p:nvSpPr>
          <p:cNvPr id="7" name="Title 1">
            <a:extLst>
              <a:ext uri="{FF2B5EF4-FFF2-40B4-BE49-F238E27FC236}">
                <a16:creationId xmlns:a16="http://schemas.microsoft.com/office/drawing/2014/main" id="{515ACFF2-EBB0-BE3F-4D04-93C75B7FD47C}"/>
              </a:ext>
            </a:extLst>
          </p:cNvPr>
          <p:cNvSpPr txBox="1">
            <a:spLocks/>
          </p:cNvSpPr>
          <p:nvPr/>
        </p:nvSpPr>
        <p:spPr>
          <a:xfrm>
            <a:off x="577589" y="420099"/>
            <a:ext cx="22933709" cy="1525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6400" b="1" kern="0" dirty="0">
                <a:latin typeface="+mn-lt"/>
              </a:rPr>
              <a:t>watson</a:t>
            </a:r>
            <a:r>
              <a:rPr lang="en-US" sz="6400" b="1" kern="0" dirty="0">
                <a:solidFill>
                  <a:srgbClr val="0F62FE"/>
                </a:solidFill>
                <a:latin typeface="+mn-lt"/>
              </a:rPr>
              <a:t>x</a:t>
            </a:r>
            <a:r>
              <a:rPr lang="en-US" sz="6400" b="1" kern="0" dirty="0">
                <a:solidFill>
                  <a:schemeClr val="tx1"/>
                </a:solidFill>
                <a:latin typeface="+mn-lt"/>
              </a:rPr>
              <a:t>.ai</a:t>
            </a:r>
            <a:r>
              <a:rPr lang="en-US" sz="6400" kern="0" dirty="0">
                <a:solidFill>
                  <a:schemeClr val="tx1"/>
                </a:solidFill>
                <a:latin typeface="+mn-lt"/>
              </a:rPr>
              <a:t>: </a:t>
            </a:r>
            <a:r>
              <a:rPr lang="en-US" sz="6400" dirty="0">
                <a:solidFill>
                  <a:schemeClr val="tx1"/>
                </a:solidFill>
                <a:latin typeface="+mn-lt"/>
              </a:rPr>
              <a:t>Data Science and MLOps</a:t>
            </a:r>
            <a:br>
              <a:rPr lang="en-US" sz="4800" dirty="0">
                <a:solidFill>
                  <a:schemeClr val="tx1"/>
                </a:solidFill>
                <a:latin typeface="+mn-lt"/>
              </a:rPr>
            </a:br>
            <a:r>
              <a:rPr lang="en-US" sz="4400" dirty="0">
                <a:solidFill>
                  <a:schemeClr val="tx1"/>
                </a:solidFill>
                <a:latin typeface="+mn-lt"/>
                <a:cs typeface="Arial" panose="020B0604020202020204" pitchFamily="34" charset="0"/>
              </a:rPr>
              <a:t>Build machine learning models automatically in the studio</a:t>
            </a:r>
            <a:endParaRPr lang="en-US" sz="4800" dirty="0">
              <a:solidFill>
                <a:schemeClr val="tx1"/>
              </a:solidFill>
              <a:latin typeface="+mn-lt"/>
            </a:endParaRPr>
          </a:p>
        </p:txBody>
      </p:sp>
      <p:pic>
        <p:nvPicPr>
          <p:cNvPr id="9" name="Picture 8" descr="A screenshot of a computer&#10;&#10;Description automatically generated">
            <a:extLst>
              <a:ext uri="{FF2B5EF4-FFF2-40B4-BE49-F238E27FC236}">
                <a16:creationId xmlns:a16="http://schemas.microsoft.com/office/drawing/2014/main" id="{F6F195A2-974E-275E-7E50-FEF6059737DA}"/>
              </a:ext>
            </a:extLst>
          </p:cNvPr>
          <p:cNvPicPr>
            <a:picLocks noChangeAspect="1"/>
          </p:cNvPicPr>
          <p:nvPr/>
        </p:nvPicPr>
        <p:blipFill>
          <a:blip r:embed="rId3"/>
          <a:stretch>
            <a:fillRect/>
          </a:stretch>
        </p:blipFill>
        <p:spPr>
          <a:xfrm>
            <a:off x="11200531" y="3404896"/>
            <a:ext cx="12203804" cy="6906208"/>
          </a:xfrm>
          <a:prstGeom prst="rect">
            <a:avLst/>
          </a:prstGeom>
        </p:spPr>
      </p:pic>
    </p:spTree>
    <p:extLst>
      <p:ext uri="{BB962C8B-B14F-4D97-AF65-F5344CB8AC3E}">
        <p14:creationId xmlns:p14="http://schemas.microsoft.com/office/powerpoint/2010/main" val="24805150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EAEC98-0C5F-CD56-C763-186D616B58AC}"/>
              </a:ext>
            </a:extLst>
          </p:cNvPr>
          <p:cNvSpPr txBox="1">
            <a:spLocks/>
          </p:cNvSpPr>
          <p:nvPr/>
        </p:nvSpPr>
        <p:spPr>
          <a:xfrm>
            <a:off x="577587" y="3039019"/>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Prompt tuning</a:t>
            </a:r>
          </a:p>
        </p:txBody>
      </p:sp>
      <p:sp>
        <p:nvSpPr>
          <p:cNvPr id="4" name="Text Placeholder 5">
            <a:extLst>
              <a:ext uri="{FF2B5EF4-FFF2-40B4-BE49-F238E27FC236}">
                <a16:creationId xmlns:a16="http://schemas.microsoft.com/office/drawing/2014/main" id="{D617D450-2B02-6666-C02A-653EF8C746DC}"/>
              </a:ext>
            </a:extLst>
          </p:cNvPr>
          <p:cNvSpPr txBox="1">
            <a:spLocks/>
          </p:cNvSpPr>
          <p:nvPr/>
        </p:nvSpPr>
        <p:spPr>
          <a:xfrm>
            <a:off x="577587" y="4812347"/>
            <a:ext cx="4782533"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defTabSz="1828823" fontAlgn="base">
              <a:lnSpc>
                <a:spcPct val="100000"/>
              </a:lnSpc>
              <a:spcBef>
                <a:spcPts val="600"/>
              </a:spcBef>
              <a:spcAft>
                <a:spcPct val="0"/>
              </a:spcAft>
              <a:defRPr/>
            </a:pPr>
            <a:r>
              <a:rPr lang="en-US" sz="2800" kern="0" dirty="0">
                <a:latin typeface="+mn-lt"/>
              </a:rPr>
              <a:t>Efficient, low-cost way of adapting an AI foundation model to new downstream tasks</a:t>
            </a:r>
          </a:p>
          <a:p>
            <a:pPr defTabSz="1828823" fontAlgn="base">
              <a:lnSpc>
                <a:spcPct val="100000"/>
              </a:lnSpc>
              <a:spcBef>
                <a:spcPts val="600"/>
              </a:spcBef>
              <a:spcAft>
                <a:spcPct val="0"/>
              </a:spcAft>
              <a:defRPr/>
            </a:pPr>
            <a:endParaRPr lang="en-US" sz="2800" kern="0" dirty="0">
              <a:latin typeface="+mn-lt"/>
            </a:endParaRPr>
          </a:p>
          <a:p>
            <a:pPr defTabSz="1828823" fontAlgn="base">
              <a:lnSpc>
                <a:spcPct val="100000"/>
              </a:lnSpc>
              <a:spcBef>
                <a:spcPts val="600"/>
              </a:spcBef>
              <a:spcAft>
                <a:spcPct val="0"/>
              </a:spcAft>
              <a:defRPr/>
            </a:pPr>
            <a:r>
              <a:rPr lang="en-US" sz="2800" kern="0" dirty="0">
                <a:latin typeface="+mn-lt"/>
              </a:rPr>
              <a:t>Tune the prompts with no changes to the underlying base model or weights </a:t>
            </a:r>
          </a:p>
          <a:p>
            <a:pPr defTabSz="1828823" fontAlgn="base">
              <a:lnSpc>
                <a:spcPct val="100000"/>
              </a:lnSpc>
              <a:spcBef>
                <a:spcPts val="600"/>
              </a:spcBef>
              <a:spcAft>
                <a:spcPct val="0"/>
              </a:spcAft>
              <a:defRPr/>
            </a:pPr>
            <a:endParaRPr lang="en-US" sz="2800" kern="0" dirty="0">
              <a:latin typeface="+mn-lt"/>
            </a:endParaRPr>
          </a:p>
          <a:p>
            <a:pPr defTabSz="1828823" fontAlgn="base">
              <a:lnSpc>
                <a:spcPct val="100000"/>
              </a:lnSpc>
              <a:spcBef>
                <a:spcPts val="600"/>
              </a:spcBef>
              <a:spcAft>
                <a:spcPct val="0"/>
              </a:spcAft>
              <a:defRPr/>
            </a:pPr>
            <a:r>
              <a:rPr lang="en-US" sz="2800" kern="0" dirty="0">
                <a:latin typeface="+mn-lt"/>
              </a:rPr>
              <a:t>Unlike prompt engineering, prompt tuning allows clients to further enhance the model with focused, business data</a:t>
            </a:r>
          </a:p>
        </p:txBody>
      </p:sp>
      <p:sp>
        <p:nvSpPr>
          <p:cNvPr id="5" name="Text Placeholder 3">
            <a:extLst>
              <a:ext uri="{FF2B5EF4-FFF2-40B4-BE49-F238E27FC236}">
                <a16:creationId xmlns:a16="http://schemas.microsoft.com/office/drawing/2014/main" id="{108738F2-3063-EA01-BB75-35E62DDC1135}"/>
              </a:ext>
            </a:extLst>
          </p:cNvPr>
          <p:cNvSpPr txBox="1">
            <a:spLocks/>
          </p:cNvSpPr>
          <p:nvPr/>
        </p:nvSpPr>
        <p:spPr>
          <a:xfrm>
            <a:off x="5630564" y="3039019"/>
            <a:ext cx="3901364"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Task support in the Tuning Studio</a:t>
            </a:r>
          </a:p>
        </p:txBody>
      </p:sp>
      <p:sp>
        <p:nvSpPr>
          <p:cNvPr id="6" name="Text Placeholder 6">
            <a:extLst>
              <a:ext uri="{FF2B5EF4-FFF2-40B4-BE49-F238E27FC236}">
                <a16:creationId xmlns:a16="http://schemas.microsoft.com/office/drawing/2014/main" id="{3406FA36-11F3-9163-4E05-2EB13A3200C4}"/>
              </a:ext>
            </a:extLst>
          </p:cNvPr>
          <p:cNvSpPr txBox="1">
            <a:spLocks/>
          </p:cNvSpPr>
          <p:nvPr/>
        </p:nvSpPr>
        <p:spPr>
          <a:xfrm>
            <a:off x="5630567" y="4812347"/>
            <a:ext cx="5055064"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marL="22227" lvl="1" indent="0">
              <a:buNone/>
            </a:pPr>
            <a:r>
              <a:rPr lang="en-US" sz="2800" kern="0" dirty="0">
                <a:solidFill>
                  <a:srgbClr val="000000"/>
                </a:solidFill>
                <a:latin typeface="+mn-lt"/>
              </a:rPr>
              <a:t>Models support a range           of Language Tasks: Q&amp;A, Generate, Extract,  Summarize, Classify</a:t>
            </a:r>
          </a:p>
          <a:p>
            <a:pPr marL="22227" lvl="1" indent="0">
              <a:buNone/>
            </a:pPr>
            <a:endParaRPr lang="en-US" sz="2800" kern="0" dirty="0">
              <a:solidFill>
                <a:srgbClr val="000000"/>
              </a:solidFill>
              <a:latin typeface="+mn-lt"/>
            </a:endParaRPr>
          </a:p>
          <a:p>
            <a:pPr marL="22227" lvl="1" indent="0">
              <a:buNone/>
            </a:pPr>
            <a:r>
              <a:rPr lang="en-US" sz="2800" kern="0" dirty="0">
                <a:solidFill>
                  <a:srgbClr val="000000"/>
                </a:solidFill>
                <a:latin typeface="+mn-lt"/>
              </a:rPr>
              <a:t>Requires a small set of labelled data to perform specialized tasks</a:t>
            </a:r>
          </a:p>
          <a:p>
            <a:pPr marL="22227" lvl="1" indent="0">
              <a:buNone/>
            </a:pPr>
            <a:endParaRPr lang="en-US" sz="2800" kern="0" dirty="0">
              <a:solidFill>
                <a:srgbClr val="000000"/>
              </a:solidFill>
              <a:latin typeface="+mn-lt"/>
            </a:endParaRPr>
          </a:p>
          <a:p>
            <a:pPr marL="22227" lvl="1" indent="0">
              <a:buNone/>
            </a:pPr>
            <a:r>
              <a:rPr lang="en-US" sz="2800" kern="0" dirty="0">
                <a:solidFill>
                  <a:srgbClr val="000000"/>
                </a:solidFill>
                <a:latin typeface="+mn-lt"/>
              </a:rPr>
              <a:t>Can achieve close to fine-tuning results without model modification, at a lower cost  to run</a:t>
            </a:r>
          </a:p>
        </p:txBody>
      </p:sp>
      <p:sp>
        <p:nvSpPr>
          <p:cNvPr id="9" name="TextBox 8">
            <a:extLst>
              <a:ext uri="{FF2B5EF4-FFF2-40B4-BE49-F238E27FC236}">
                <a16:creationId xmlns:a16="http://schemas.microsoft.com/office/drawing/2014/main" id="{9929572E-AAA2-AEC0-06B7-CEB48302EFE5}"/>
              </a:ext>
            </a:extLst>
          </p:cNvPr>
          <p:cNvSpPr txBox="1"/>
          <p:nvPr/>
        </p:nvSpPr>
        <p:spPr>
          <a:xfrm>
            <a:off x="12197339" y="12908420"/>
            <a:ext cx="10036587" cy="6566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3840" tIns="121920" rIns="243840" bIns="121920" anchor="t">
            <a:spAutoFit/>
          </a:bodyPr>
          <a:lstStyle/>
          <a:p>
            <a:endParaRPr lang="en-US" sz="2667" dirty="0">
              <a:latin typeface="IBM Plex Sans Light" panose="020B0403050203000203"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6B2F08D5-6315-CBA9-8F31-73F31AB35ACE}"/>
              </a:ext>
            </a:extLst>
          </p:cNvPr>
          <p:cNvSpPr>
            <a:spLocks noGrp="1"/>
          </p:cNvSpPr>
          <p:nvPr>
            <p:ph type="title"/>
          </p:nvPr>
        </p:nvSpPr>
        <p:spPr>
          <a:xfrm>
            <a:off x="576072" y="385200"/>
            <a:ext cx="18429104" cy="1527048"/>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dirty="0">
                <a:solidFill>
                  <a:schemeClr val="tx1"/>
                </a:solidFill>
                <a:latin typeface="+mn-lt"/>
              </a:rPr>
              <a:t>Tuning Studio</a:t>
            </a:r>
            <a:br>
              <a:rPr lang="en-US" dirty="0">
                <a:solidFill>
                  <a:schemeClr val="tx1"/>
                </a:solidFill>
                <a:latin typeface="+mn-lt"/>
              </a:rPr>
            </a:br>
            <a:r>
              <a:rPr lang="en-US" sz="4400" dirty="0">
                <a:solidFill>
                  <a:schemeClr val="tx1"/>
                </a:solidFill>
                <a:latin typeface="+mn-lt"/>
                <a:cs typeface="Arial"/>
              </a:rPr>
              <a:t>Tune your foundation models with labeled data</a:t>
            </a:r>
            <a:br>
              <a:rPr lang="en-US" sz="8000" dirty="0">
                <a:solidFill>
                  <a:schemeClr val="tx1"/>
                </a:solidFill>
                <a:latin typeface="+mn-lt"/>
                <a:cs typeface="Arial"/>
              </a:rPr>
            </a:br>
            <a:endParaRPr lang="en-US" dirty="0">
              <a:latin typeface="+mn-lt"/>
            </a:endParaRPr>
          </a:p>
        </p:txBody>
      </p:sp>
      <p:pic>
        <p:nvPicPr>
          <p:cNvPr id="10" name="Picture 9" descr="A screenshot of a computer&#10;&#10;Description automatically generated">
            <a:extLst>
              <a:ext uri="{FF2B5EF4-FFF2-40B4-BE49-F238E27FC236}">
                <a16:creationId xmlns:a16="http://schemas.microsoft.com/office/drawing/2014/main" id="{574A930C-2654-5C82-D399-C51625A5B203}"/>
              </a:ext>
            </a:extLst>
          </p:cNvPr>
          <p:cNvPicPr>
            <a:picLocks noChangeAspect="1"/>
          </p:cNvPicPr>
          <p:nvPr/>
        </p:nvPicPr>
        <p:blipFill>
          <a:blip r:embed="rId3"/>
          <a:stretch>
            <a:fillRect/>
          </a:stretch>
        </p:blipFill>
        <p:spPr>
          <a:xfrm>
            <a:off x="11470327" y="3102243"/>
            <a:ext cx="11556122" cy="8200477"/>
          </a:xfrm>
          <a:prstGeom prst="rect">
            <a:avLst/>
          </a:prstGeom>
        </p:spPr>
      </p:pic>
    </p:spTree>
    <p:extLst>
      <p:ext uri="{BB962C8B-B14F-4D97-AF65-F5344CB8AC3E}">
        <p14:creationId xmlns:p14="http://schemas.microsoft.com/office/powerpoint/2010/main" val="1996640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E1A5FDB2-79D3-6088-1CD1-2CA2741E9CAD}"/>
              </a:ext>
            </a:extLst>
          </p:cNvPr>
          <p:cNvSpPr txBox="1">
            <a:spLocks/>
          </p:cNvSpPr>
          <p:nvPr/>
        </p:nvSpPr>
        <p:spPr>
          <a:xfrm>
            <a:off x="577587" y="3039019"/>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kern="0" dirty="0">
                <a:latin typeface="+mn-lt"/>
              </a:rPr>
              <a:t>Create synthetic data at scale</a:t>
            </a:r>
          </a:p>
        </p:txBody>
      </p:sp>
      <p:sp>
        <p:nvSpPr>
          <p:cNvPr id="12" name="Text Placeholder 5">
            <a:extLst>
              <a:ext uri="{FF2B5EF4-FFF2-40B4-BE49-F238E27FC236}">
                <a16:creationId xmlns:a16="http://schemas.microsoft.com/office/drawing/2014/main" id="{187C95D4-C291-E1C5-D30C-9755F163E80B}"/>
              </a:ext>
            </a:extLst>
          </p:cNvPr>
          <p:cNvSpPr txBox="1">
            <a:spLocks/>
          </p:cNvSpPr>
          <p:nvPr/>
        </p:nvSpPr>
        <p:spPr>
          <a:xfrm>
            <a:off x="577587" y="4812344"/>
            <a:ext cx="4782533" cy="7459867"/>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CA" sz="2800" dirty="0">
                <a:latin typeface="+mn-lt"/>
              </a:rPr>
              <a:t>Unlock your valuable insights by using synthetic data. </a:t>
            </a:r>
          </a:p>
          <a:p>
            <a:endParaRPr lang="en-CA" sz="2800" dirty="0">
              <a:latin typeface="+mn-lt"/>
            </a:endParaRPr>
          </a:p>
          <a:p>
            <a:r>
              <a:rPr lang="en-CA" sz="2800" dirty="0">
                <a:latin typeface="+mn-lt"/>
              </a:rPr>
              <a:t>Create synthetic data using your existing data in a database or by uploading a file.  If no data exists or can’t be accessed, you can design your own data schema.</a:t>
            </a:r>
          </a:p>
          <a:p>
            <a:endParaRPr lang="en-CA" sz="2800" dirty="0">
              <a:latin typeface="+mn-lt"/>
            </a:endParaRPr>
          </a:p>
          <a:p>
            <a:r>
              <a:rPr lang="en-CA" sz="2800" dirty="0">
                <a:latin typeface="+mn-lt"/>
              </a:rPr>
              <a:t>Address data gaps and create synthetic edge cases to expedite classical AI model training.</a:t>
            </a:r>
          </a:p>
          <a:p>
            <a:endParaRPr lang="en-US" sz="2800" dirty="0">
              <a:latin typeface="+mn-lt"/>
            </a:endParaRPr>
          </a:p>
        </p:txBody>
      </p:sp>
      <p:sp>
        <p:nvSpPr>
          <p:cNvPr id="13" name="Text Placeholder 3">
            <a:extLst>
              <a:ext uri="{FF2B5EF4-FFF2-40B4-BE49-F238E27FC236}">
                <a16:creationId xmlns:a16="http://schemas.microsoft.com/office/drawing/2014/main" id="{305CEA6E-E952-B911-47B5-82E1FD4A0861}"/>
              </a:ext>
            </a:extLst>
          </p:cNvPr>
          <p:cNvSpPr txBox="1">
            <a:spLocks/>
          </p:cNvSpPr>
          <p:nvPr/>
        </p:nvSpPr>
        <p:spPr>
          <a:xfrm>
            <a:off x="5630563" y="3039019"/>
            <a:ext cx="4265541" cy="1525589"/>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3600" dirty="0"/>
              <a:t>Select your model &amp; privacy needs</a:t>
            </a:r>
          </a:p>
        </p:txBody>
      </p:sp>
      <p:sp>
        <p:nvSpPr>
          <p:cNvPr id="14" name="Text Placeholder 6">
            <a:extLst>
              <a:ext uri="{FF2B5EF4-FFF2-40B4-BE49-F238E27FC236}">
                <a16:creationId xmlns:a16="http://schemas.microsoft.com/office/drawing/2014/main" id="{90D0FBA3-F71B-DE34-B7E0-994889D52B4F}"/>
              </a:ext>
            </a:extLst>
          </p:cNvPr>
          <p:cNvSpPr txBox="1">
            <a:spLocks/>
          </p:cNvSpPr>
          <p:nvPr/>
        </p:nvSpPr>
        <p:spPr>
          <a:xfrm>
            <a:off x="5630567" y="4812347"/>
            <a:ext cx="4782531" cy="6490373"/>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CA" sz="2800" dirty="0">
                <a:latin typeface="+mn-lt"/>
              </a:rPr>
              <a:t>Depending on your cost, fidelity, application, or data needs, you can select from multiple IBM models*</a:t>
            </a:r>
            <a:r>
              <a:rPr lang="en-CA" sz="2800" dirty="0">
                <a:solidFill>
                  <a:srgbClr val="FF0000"/>
                </a:solidFill>
                <a:latin typeface="+mn-lt"/>
              </a:rPr>
              <a:t> </a:t>
            </a:r>
            <a:r>
              <a:rPr lang="en-CA" sz="2800" dirty="0">
                <a:latin typeface="+mn-lt"/>
              </a:rPr>
              <a:t>to create your synthetic tabular data.</a:t>
            </a:r>
          </a:p>
          <a:p>
            <a:endParaRPr lang="en-CA" sz="2800" dirty="0">
              <a:latin typeface="+mn-lt"/>
            </a:endParaRPr>
          </a:p>
          <a:p>
            <a:r>
              <a:rPr lang="en-CA" sz="2800" dirty="0">
                <a:latin typeface="+mn-lt"/>
              </a:rPr>
              <a:t>When using existing data, IBM models apply differential privacy</a:t>
            </a:r>
            <a:r>
              <a:rPr lang="en-CA" sz="2800" dirty="0">
                <a:solidFill>
                  <a:srgbClr val="FF0000"/>
                </a:solidFill>
                <a:latin typeface="+mn-lt"/>
              </a:rPr>
              <a:t> </a:t>
            </a:r>
            <a:r>
              <a:rPr lang="en-CA" sz="2800" dirty="0">
                <a:latin typeface="+mn-lt"/>
              </a:rPr>
              <a:t>to minimize your privacy risk and give you control over the level of privacy protection required for your organization.</a:t>
            </a:r>
          </a:p>
          <a:p>
            <a:endParaRPr lang="en-CA" sz="2800" dirty="0">
              <a:latin typeface="+mn-lt"/>
            </a:endParaRPr>
          </a:p>
        </p:txBody>
      </p:sp>
      <p:sp>
        <p:nvSpPr>
          <p:cNvPr id="4" name="Title 1">
            <a:extLst>
              <a:ext uri="{FF2B5EF4-FFF2-40B4-BE49-F238E27FC236}">
                <a16:creationId xmlns:a16="http://schemas.microsoft.com/office/drawing/2014/main" id="{B229D6D7-BF3A-93E4-55F9-C03E42B57F55}"/>
              </a:ext>
            </a:extLst>
          </p:cNvPr>
          <p:cNvSpPr txBox="1">
            <a:spLocks/>
          </p:cNvSpPr>
          <p:nvPr/>
        </p:nvSpPr>
        <p:spPr>
          <a:xfrm>
            <a:off x="577589" y="589170"/>
            <a:ext cx="22933709" cy="1525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6400" b="1" kern="0" dirty="0">
                <a:solidFill>
                  <a:schemeClr val="tx1"/>
                </a:solidFill>
                <a:latin typeface="+mn-lt"/>
              </a:rPr>
              <a:t>watson</a:t>
            </a:r>
            <a:r>
              <a:rPr lang="en-US" sz="6400" b="1" kern="0" dirty="0">
                <a:solidFill>
                  <a:schemeClr val="accent1"/>
                </a:solidFill>
                <a:latin typeface="+mn-lt"/>
              </a:rPr>
              <a:t>x</a:t>
            </a:r>
            <a:r>
              <a:rPr lang="en-US" sz="6400" b="1" kern="0" dirty="0">
                <a:solidFill>
                  <a:schemeClr val="tx1"/>
                </a:solidFill>
                <a:latin typeface="+mn-lt"/>
              </a:rPr>
              <a:t>.ai</a:t>
            </a:r>
            <a:r>
              <a:rPr lang="en-US" sz="6400" kern="0" dirty="0">
                <a:solidFill>
                  <a:schemeClr val="tx1"/>
                </a:solidFill>
                <a:latin typeface="+mn-lt"/>
              </a:rPr>
              <a:t>: </a:t>
            </a:r>
            <a:r>
              <a:rPr lang="en-US" sz="6400" dirty="0">
                <a:solidFill>
                  <a:schemeClr val="tx1"/>
                </a:solidFill>
                <a:latin typeface="+mn-lt"/>
              </a:rPr>
              <a:t>Synthetic Data Generator</a:t>
            </a:r>
            <a:br>
              <a:rPr lang="en-US" sz="4800" dirty="0">
                <a:solidFill>
                  <a:schemeClr val="tx1"/>
                </a:solidFill>
                <a:latin typeface="+mn-lt"/>
              </a:rPr>
            </a:br>
            <a:r>
              <a:rPr lang="en-US" sz="4400" dirty="0">
                <a:solidFill>
                  <a:schemeClr val="tx1"/>
                </a:solidFill>
                <a:latin typeface="+mn-lt"/>
                <a:cs typeface="Arial" panose="020B0604020202020204" pitchFamily="34" charset="0"/>
              </a:rPr>
              <a:t>Generate synthetic tabular data to address your data gaps</a:t>
            </a:r>
            <a:endParaRPr lang="en-US" sz="4400" dirty="0">
              <a:solidFill>
                <a:schemeClr val="tx1"/>
              </a:solidFill>
              <a:latin typeface="+mn-lt"/>
            </a:endParaRPr>
          </a:p>
        </p:txBody>
      </p:sp>
      <p:pic>
        <p:nvPicPr>
          <p:cNvPr id="6" name="Picture 5" descr="A screenshot of a computer&#10;&#10;Description automatically generated">
            <a:extLst>
              <a:ext uri="{FF2B5EF4-FFF2-40B4-BE49-F238E27FC236}">
                <a16:creationId xmlns:a16="http://schemas.microsoft.com/office/drawing/2014/main" id="{298A1E84-CAF8-6B7E-06CB-5CCAB82ECACE}"/>
              </a:ext>
            </a:extLst>
          </p:cNvPr>
          <p:cNvPicPr>
            <a:picLocks noChangeAspect="1"/>
          </p:cNvPicPr>
          <p:nvPr/>
        </p:nvPicPr>
        <p:blipFill rotWithShape="1">
          <a:blip r:embed="rId3"/>
          <a:srcRect l="-1" r="24904" b="3822"/>
          <a:stretch/>
        </p:blipFill>
        <p:spPr>
          <a:xfrm>
            <a:off x="10683539" y="3039019"/>
            <a:ext cx="13566736" cy="9004299"/>
          </a:xfrm>
          <a:prstGeom prst="rect">
            <a:avLst/>
          </a:prstGeom>
          <a:ln>
            <a:solidFill>
              <a:schemeClr val="bg1">
                <a:lumMod val="95000"/>
              </a:schemeClr>
            </a:solidFill>
          </a:ln>
        </p:spPr>
      </p:pic>
    </p:spTree>
    <p:extLst>
      <p:ext uri="{BB962C8B-B14F-4D97-AF65-F5344CB8AC3E}">
        <p14:creationId xmlns:p14="http://schemas.microsoft.com/office/powerpoint/2010/main" val="369452712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37BD-B1CF-65F7-6148-38638C5C21A4}"/>
              </a:ext>
            </a:extLst>
          </p:cNvPr>
          <p:cNvSpPr>
            <a:spLocks noGrp="1"/>
          </p:cNvSpPr>
          <p:nvPr>
            <p:ph type="title"/>
          </p:nvPr>
        </p:nvSpPr>
        <p:spPr>
          <a:xfrm>
            <a:off x="2870483" y="961672"/>
            <a:ext cx="18646208" cy="1733053"/>
          </a:xfrm>
        </p:spPr>
        <p:txBody>
          <a:bodyPr/>
          <a:lstStyle/>
          <a:p>
            <a:r>
              <a:rPr lang="en-US" sz="6400" b="1" kern="0" dirty="0">
                <a:solidFill>
                  <a:schemeClr val="tx1"/>
                </a:solidFill>
                <a:latin typeface="+mn-lt"/>
              </a:rPr>
              <a:t>watson</a:t>
            </a:r>
            <a:r>
              <a:rPr lang="en-US" sz="6400" b="1" kern="0" dirty="0">
                <a:solidFill>
                  <a:schemeClr val="accent1"/>
                </a:solidFill>
                <a:latin typeface="+mn-lt"/>
              </a:rPr>
              <a:t>x </a:t>
            </a:r>
            <a:r>
              <a:rPr lang="en-US" sz="6400" b="1" kern="0" dirty="0">
                <a:solidFill>
                  <a:schemeClr val="tx1"/>
                </a:solidFill>
                <a:latin typeface="+mn-lt"/>
              </a:rPr>
              <a:t>Flows Engine</a:t>
            </a:r>
            <a:br>
              <a:rPr lang="en-US" sz="6400" b="1" kern="0" dirty="0">
                <a:solidFill>
                  <a:schemeClr val="accent1"/>
                </a:solidFill>
                <a:latin typeface="+mn-lt"/>
              </a:rPr>
            </a:br>
            <a:r>
              <a:rPr lang="en-US" sz="3600" dirty="0"/>
              <a:t>A developer-centric solution for building enterprise-grade AI applications.</a:t>
            </a:r>
            <a:br>
              <a:rPr lang="en-US" sz="6600" dirty="0"/>
            </a:br>
            <a:endParaRPr lang="en-US" dirty="0"/>
          </a:p>
        </p:txBody>
      </p:sp>
      <p:pic>
        <p:nvPicPr>
          <p:cNvPr id="3" name="Picture 2" descr="A black and grey logo&#10;&#10;Description automatically generated">
            <a:extLst>
              <a:ext uri="{FF2B5EF4-FFF2-40B4-BE49-F238E27FC236}">
                <a16:creationId xmlns:a16="http://schemas.microsoft.com/office/drawing/2014/main" id="{16464E5E-F4C0-D5A4-3FC3-867E28BA3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57" y="743011"/>
            <a:ext cx="2214457" cy="1733053"/>
          </a:xfrm>
          <a:prstGeom prst="rect">
            <a:avLst/>
          </a:prstGeom>
        </p:spPr>
      </p:pic>
      <p:pic>
        <p:nvPicPr>
          <p:cNvPr id="4" name="Picture 3" descr="Transform 02, Black pictogram">
            <a:extLst>
              <a:ext uri="{FF2B5EF4-FFF2-40B4-BE49-F238E27FC236}">
                <a16:creationId xmlns:a16="http://schemas.microsoft.com/office/drawing/2014/main" id="{E3C18B80-7A8B-3ADF-4BAD-D8CE250183A7}"/>
              </a:ext>
            </a:extLst>
          </p:cNvPr>
          <p:cNvPicPr>
            <a:picLocks noChangeAspect="1"/>
          </p:cNvPicPr>
          <p:nvPr/>
        </p:nvPicPr>
        <p:blipFill>
          <a:blip r:embed="rId4">
            <a:grayscl/>
          </a:blip>
          <a:srcRect/>
          <a:stretch/>
        </p:blipFill>
        <p:spPr>
          <a:xfrm>
            <a:off x="19520568" y="4991426"/>
            <a:ext cx="1349738" cy="1349738"/>
          </a:xfrm>
          <a:prstGeom prst="rect">
            <a:avLst/>
          </a:prstGeom>
        </p:spPr>
      </p:pic>
      <p:pic>
        <p:nvPicPr>
          <p:cNvPr id="5" name="Picture 4" descr="Hybrid cloud services, Black pictogram">
            <a:extLst>
              <a:ext uri="{FF2B5EF4-FFF2-40B4-BE49-F238E27FC236}">
                <a16:creationId xmlns:a16="http://schemas.microsoft.com/office/drawing/2014/main" id="{F27AA4A0-AFC2-69EB-3B4B-9456707F5AF4}"/>
              </a:ext>
            </a:extLst>
          </p:cNvPr>
          <p:cNvPicPr>
            <a:picLocks noChangeAspect="1"/>
          </p:cNvPicPr>
          <p:nvPr/>
        </p:nvPicPr>
        <p:blipFill>
          <a:blip r:embed="rId5">
            <a:grayscl/>
          </a:blip>
          <a:srcRect/>
          <a:stretch/>
        </p:blipFill>
        <p:spPr>
          <a:xfrm>
            <a:off x="3771113" y="5071930"/>
            <a:ext cx="1349738" cy="1349738"/>
          </a:xfrm>
          <a:prstGeom prst="rect">
            <a:avLst/>
          </a:prstGeom>
        </p:spPr>
      </p:pic>
      <p:pic>
        <p:nvPicPr>
          <p:cNvPr id="6" name="Picture 5" descr="IBM Automation Platform, Black pictogram">
            <a:extLst>
              <a:ext uri="{FF2B5EF4-FFF2-40B4-BE49-F238E27FC236}">
                <a16:creationId xmlns:a16="http://schemas.microsoft.com/office/drawing/2014/main" id="{1A6F3E36-49A9-F756-5F8C-2FDB382E55E6}"/>
              </a:ext>
            </a:extLst>
          </p:cNvPr>
          <p:cNvPicPr>
            <a:picLocks noChangeAspect="1"/>
          </p:cNvPicPr>
          <p:nvPr/>
        </p:nvPicPr>
        <p:blipFill>
          <a:blip r:embed="rId6">
            <a:grayscl/>
          </a:blip>
          <a:srcRect/>
          <a:stretch/>
        </p:blipFill>
        <p:spPr>
          <a:xfrm>
            <a:off x="11554580" y="5029141"/>
            <a:ext cx="1349738" cy="1349738"/>
          </a:xfrm>
          <a:prstGeom prst="rect">
            <a:avLst/>
          </a:prstGeom>
        </p:spPr>
      </p:pic>
      <p:sp>
        <p:nvSpPr>
          <p:cNvPr id="7" name="TextBox 6">
            <a:extLst>
              <a:ext uri="{FF2B5EF4-FFF2-40B4-BE49-F238E27FC236}">
                <a16:creationId xmlns:a16="http://schemas.microsoft.com/office/drawing/2014/main" id="{F83ED46E-97B0-C6C5-3E7B-6D4973C27BC9}"/>
              </a:ext>
            </a:extLst>
          </p:cNvPr>
          <p:cNvSpPr txBox="1"/>
          <p:nvPr/>
        </p:nvSpPr>
        <p:spPr>
          <a:xfrm>
            <a:off x="11289212" y="6838122"/>
            <a:ext cx="1808750" cy="646331"/>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b="1" kern="100" dirty="0">
                <a:latin typeface="IBM Plex Sans Light" panose="020B0403050203000203" pitchFamily="34" charset="0"/>
              </a:rPr>
              <a:t>Deploy</a:t>
            </a:r>
          </a:p>
        </p:txBody>
      </p:sp>
      <p:sp>
        <p:nvSpPr>
          <p:cNvPr id="8" name="TextBox 7">
            <a:extLst>
              <a:ext uri="{FF2B5EF4-FFF2-40B4-BE49-F238E27FC236}">
                <a16:creationId xmlns:a16="http://schemas.microsoft.com/office/drawing/2014/main" id="{7A99C307-CC93-6152-FE26-9FDB781A68B2}"/>
              </a:ext>
            </a:extLst>
          </p:cNvPr>
          <p:cNvSpPr txBox="1"/>
          <p:nvPr/>
        </p:nvSpPr>
        <p:spPr>
          <a:xfrm>
            <a:off x="3771113" y="6778487"/>
            <a:ext cx="1349738" cy="646331"/>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b="1" kern="100" dirty="0">
                <a:latin typeface="IBM Plex Sans Light" panose="020B0403050203000203" pitchFamily="34" charset="0"/>
                <a:ea typeface="Calibri" panose="020F0502020204030204" pitchFamily="34" charset="0"/>
                <a:cs typeface="Times New Roman (Body CS)"/>
              </a:rPr>
              <a:t>Build</a:t>
            </a:r>
          </a:p>
        </p:txBody>
      </p:sp>
      <p:sp>
        <p:nvSpPr>
          <p:cNvPr id="9" name="TextBox 8">
            <a:extLst>
              <a:ext uri="{FF2B5EF4-FFF2-40B4-BE49-F238E27FC236}">
                <a16:creationId xmlns:a16="http://schemas.microsoft.com/office/drawing/2014/main" id="{8DB1197C-4DE2-1CBC-B2DB-BD329FFDB941}"/>
              </a:ext>
            </a:extLst>
          </p:cNvPr>
          <p:cNvSpPr txBox="1"/>
          <p:nvPr/>
        </p:nvSpPr>
        <p:spPr>
          <a:xfrm>
            <a:off x="19286007" y="6798365"/>
            <a:ext cx="2064412" cy="646331"/>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b="1" kern="100" dirty="0">
                <a:latin typeface="IBM Plex Sans Light" panose="020B0403050203000203" pitchFamily="34" charset="0"/>
              </a:rPr>
              <a:t>Observe</a:t>
            </a:r>
          </a:p>
        </p:txBody>
      </p:sp>
      <p:sp>
        <p:nvSpPr>
          <p:cNvPr id="10" name="TextBox 9">
            <a:extLst>
              <a:ext uri="{FF2B5EF4-FFF2-40B4-BE49-F238E27FC236}">
                <a16:creationId xmlns:a16="http://schemas.microsoft.com/office/drawing/2014/main" id="{194B3FE1-34BF-781E-8E58-E2898C39CBC9}"/>
              </a:ext>
            </a:extLst>
          </p:cNvPr>
          <p:cNvSpPr txBox="1"/>
          <p:nvPr/>
        </p:nvSpPr>
        <p:spPr>
          <a:xfrm>
            <a:off x="17928954" y="7353685"/>
            <a:ext cx="4532966" cy="1384995"/>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US" sz="2800" dirty="0"/>
              <a:t>and </a:t>
            </a:r>
          </a:p>
          <a:p>
            <a:pPr algn="ctr"/>
            <a:r>
              <a:rPr lang="en-US" sz="2800" dirty="0"/>
              <a:t>optimize performance over time.</a:t>
            </a:r>
          </a:p>
        </p:txBody>
      </p:sp>
      <p:sp>
        <p:nvSpPr>
          <p:cNvPr id="11" name="TextBox 10">
            <a:extLst>
              <a:ext uri="{FF2B5EF4-FFF2-40B4-BE49-F238E27FC236}">
                <a16:creationId xmlns:a16="http://schemas.microsoft.com/office/drawing/2014/main" id="{574470D9-B22B-BD54-3D6B-95FAD110861F}"/>
              </a:ext>
            </a:extLst>
          </p:cNvPr>
          <p:cNvSpPr txBox="1"/>
          <p:nvPr/>
        </p:nvSpPr>
        <p:spPr>
          <a:xfrm>
            <a:off x="2179499" y="7353685"/>
            <a:ext cx="4532966" cy="1815882"/>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US" sz="2800" dirty="0"/>
              <a:t>AI </a:t>
            </a:r>
          </a:p>
          <a:p>
            <a:pPr algn="ctr"/>
            <a:r>
              <a:rPr lang="en-US" sz="2800" dirty="0"/>
              <a:t>powerful applications that integrate with your data and tools.</a:t>
            </a:r>
          </a:p>
        </p:txBody>
      </p:sp>
      <p:sp>
        <p:nvSpPr>
          <p:cNvPr id="12" name="TextBox 11">
            <a:extLst>
              <a:ext uri="{FF2B5EF4-FFF2-40B4-BE49-F238E27FC236}">
                <a16:creationId xmlns:a16="http://schemas.microsoft.com/office/drawing/2014/main" id="{26B9F094-07A5-1C3E-9208-1A0E298B5502}"/>
              </a:ext>
            </a:extLst>
          </p:cNvPr>
          <p:cNvSpPr txBox="1"/>
          <p:nvPr/>
        </p:nvSpPr>
        <p:spPr>
          <a:xfrm>
            <a:off x="9927104" y="7353685"/>
            <a:ext cx="4532966" cy="1815882"/>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algn="ctr"/>
            <a:r>
              <a:rPr lang="en-US" sz="2800" dirty="0"/>
              <a:t>your </a:t>
            </a:r>
          </a:p>
          <a:p>
            <a:pPr algn="ctr"/>
            <a:r>
              <a:rPr lang="en-US" sz="2800" dirty="0"/>
              <a:t>AI application easily and embed into your enterprise systems. </a:t>
            </a:r>
          </a:p>
        </p:txBody>
      </p:sp>
    </p:spTree>
    <p:extLst>
      <p:ext uri="{BB962C8B-B14F-4D97-AF65-F5344CB8AC3E}">
        <p14:creationId xmlns:p14="http://schemas.microsoft.com/office/powerpoint/2010/main" val="25292396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37BD-B1CF-65F7-6148-38638C5C21A4}"/>
              </a:ext>
            </a:extLst>
          </p:cNvPr>
          <p:cNvSpPr>
            <a:spLocks noGrp="1"/>
          </p:cNvSpPr>
          <p:nvPr>
            <p:ph type="title"/>
          </p:nvPr>
        </p:nvSpPr>
        <p:spPr>
          <a:xfrm>
            <a:off x="2870483" y="1094085"/>
            <a:ext cx="18646208" cy="1815882"/>
          </a:xfrm>
        </p:spPr>
        <p:txBody>
          <a:bodyPr/>
          <a:lstStyle/>
          <a:p>
            <a:r>
              <a:rPr lang="en-US" sz="6400" b="1" kern="0" dirty="0">
                <a:solidFill>
                  <a:schemeClr val="tx1"/>
                </a:solidFill>
                <a:latin typeface="+mn-lt"/>
              </a:rPr>
              <a:t>watson</a:t>
            </a:r>
            <a:r>
              <a:rPr lang="en-US" sz="6400" b="1" kern="0" dirty="0">
                <a:solidFill>
                  <a:schemeClr val="accent1"/>
                </a:solidFill>
                <a:latin typeface="+mn-lt"/>
              </a:rPr>
              <a:t>x </a:t>
            </a:r>
            <a:r>
              <a:rPr lang="en-US" sz="6400" b="1" kern="0" dirty="0">
                <a:solidFill>
                  <a:schemeClr val="tx1"/>
                </a:solidFill>
                <a:latin typeface="+mn-lt"/>
              </a:rPr>
              <a:t>Flows Engine</a:t>
            </a:r>
            <a:r>
              <a:rPr lang="en-US" b="1" dirty="0">
                <a:solidFill>
                  <a:schemeClr val="tx1"/>
                </a:solidFill>
                <a:latin typeface="+mn-lt"/>
              </a:rPr>
              <a:t> features</a:t>
            </a:r>
            <a:br>
              <a:rPr lang="en-US" b="1" dirty="0">
                <a:solidFill>
                  <a:schemeClr val="tx1"/>
                </a:solidFill>
                <a:latin typeface="+mn-lt"/>
              </a:rPr>
            </a:br>
            <a:r>
              <a:rPr lang="en-US" sz="3600" dirty="0"/>
              <a:t>A graph-based declarative approach that simplifies development of AI applications</a:t>
            </a:r>
            <a:br>
              <a:rPr lang="en-RO" sz="6600" b="1" kern="0">
                <a:solidFill>
                  <a:schemeClr val="tx1"/>
                </a:solidFill>
                <a:latin typeface="+mn-lt"/>
              </a:rPr>
            </a:br>
            <a:br>
              <a:rPr lang="en-US" sz="6600" dirty="0"/>
            </a:br>
            <a:endParaRPr lang="en-US" dirty="0"/>
          </a:p>
        </p:txBody>
      </p:sp>
      <p:pic>
        <p:nvPicPr>
          <p:cNvPr id="3" name="Picture 2" descr="A black and grey logo&#10;&#10;Description automatically generated">
            <a:extLst>
              <a:ext uri="{FF2B5EF4-FFF2-40B4-BE49-F238E27FC236}">
                <a16:creationId xmlns:a16="http://schemas.microsoft.com/office/drawing/2014/main" id="{16464E5E-F4C0-D5A4-3FC3-867E28BA3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57" y="743011"/>
            <a:ext cx="2214457" cy="1733053"/>
          </a:xfrm>
          <a:prstGeom prst="rect">
            <a:avLst/>
          </a:prstGeom>
        </p:spPr>
      </p:pic>
      <p:sp>
        <p:nvSpPr>
          <p:cNvPr id="23" name="TextBox 22">
            <a:extLst>
              <a:ext uri="{FF2B5EF4-FFF2-40B4-BE49-F238E27FC236}">
                <a16:creationId xmlns:a16="http://schemas.microsoft.com/office/drawing/2014/main" id="{D750E480-E9A2-017E-F1D2-76B9D293CA40}"/>
              </a:ext>
            </a:extLst>
          </p:cNvPr>
          <p:cNvSpPr txBox="1"/>
          <p:nvPr/>
        </p:nvSpPr>
        <p:spPr>
          <a:xfrm>
            <a:off x="2870482" y="3951959"/>
            <a:ext cx="17584247"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Simplified integration of generative AI with enterprise data through pre-built AI flows.</a:t>
            </a:r>
          </a:p>
        </p:txBody>
      </p:sp>
      <p:sp>
        <p:nvSpPr>
          <p:cNvPr id="25" name="TextBox 24">
            <a:extLst>
              <a:ext uri="{FF2B5EF4-FFF2-40B4-BE49-F238E27FC236}">
                <a16:creationId xmlns:a16="http://schemas.microsoft.com/office/drawing/2014/main" id="{6C73366B-E5DB-61EA-024B-78F432467353}"/>
              </a:ext>
            </a:extLst>
          </p:cNvPr>
          <p:cNvSpPr txBox="1"/>
          <p:nvPr/>
        </p:nvSpPr>
        <p:spPr>
          <a:xfrm>
            <a:off x="2870481" y="5477438"/>
            <a:ext cx="17584247"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Rapid development and deployment of AI applications for developers of all skill levels.</a:t>
            </a:r>
          </a:p>
        </p:txBody>
      </p:sp>
      <p:sp>
        <p:nvSpPr>
          <p:cNvPr id="27" name="TextBox 26">
            <a:extLst>
              <a:ext uri="{FF2B5EF4-FFF2-40B4-BE49-F238E27FC236}">
                <a16:creationId xmlns:a16="http://schemas.microsoft.com/office/drawing/2014/main" id="{0FF1C82D-2C1C-300A-5351-FD63D2803578}"/>
              </a:ext>
            </a:extLst>
          </p:cNvPr>
          <p:cNvSpPr txBox="1"/>
          <p:nvPr/>
        </p:nvSpPr>
        <p:spPr>
          <a:xfrm>
            <a:off x="3016526" y="7129923"/>
            <a:ext cx="17438201"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Enhanced business solutions with features like retrieval augmented generation and summarization.</a:t>
            </a:r>
          </a:p>
        </p:txBody>
      </p:sp>
      <p:sp>
        <p:nvSpPr>
          <p:cNvPr id="29" name="TextBox 28">
            <a:extLst>
              <a:ext uri="{FF2B5EF4-FFF2-40B4-BE49-F238E27FC236}">
                <a16:creationId xmlns:a16="http://schemas.microsoft.com/office/drawing/2014/main" id="{23E87432-8B66-0D70-A9C1-FD59D14A181B}"/>
              </a:ext>
            </a:extLst>
          </p:cNvPr>
          <p:cNvSpPr txBox="1"/>
          <p:nvPr/>
        </p:nvSpPr>
        <p:spPr>
          <a:xfrm>
            <a:off x="3016526" y="9336406"/>
            <a:ext cx="17584247"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Built-in evaluation, debugging, and monitoring tools for easy scaling and maintenance.</a:t>
            </a:r>
          </a:p>
        </p:txBody>
      </p:sp>
      <p:sp>
        <p:nvSpPr>
          <p:cNvPr id="31" name="TextBox 30">
            <a:extLst>
              <a:ext uri="{FF2B5EF4-FFF2-40B4-BE49-F238E27FC236}">
                <a16:creationId xmlns:a16="http://schemas.microsoft.com/office/drawing/2014/main" id="{7137DE78-599A-AB08-9770-8E1F053AEF8B}"/>
              </a:ext>
            </a:extLst>
          </p:cNvPr>
          <p:cNvSpPr txBox="1"/>
          <p:nvPr/>
        </p:nvSpPr>
        <p:spPr>
          <a:xfrm>
            <a:off x="3016526" y="10988891"/>
            <a:ext cx="17584246"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Accelerated time-to-value for AI solutions while reducing the complexity of building applications.</a:t>
            </a:r>
          </a:p>
        </p:txBody>
      </p:sp>
      <p:cxnSp>
        <p:nvCxnSpPr>
          <p:cNvPr id="33" name="Straight Connector 32">
            <a:extLst>
              <a:ext uri="{FF2B5EF4-FFF2-40B4-BE49-F238E27FC236}">
                <a16:creationId xmlns:a16="http://schemas.microsoft.com/office/drawing/2014/main" id="{42A4879F-C86D-E1B8-3934-32DB9B686AD7}"/>
              </a:ext>
            </a:extLst>
          </p:cNvPr>
          <p:cNvCxnSpPr>
            <a:cxnSpLocks/>
          </p:cNvCxnSpPr>
          <p:nvPr/>
        </p:nvCxnSpPr>
        <p:spPr bwMode="auto">
          <a:xfrm>
            <a:off x="2870481" y="4969566"/>
            <a:ext cx="1758424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0D029D-516A-DE23-53CB-4C9B4D1CCF66}"/>
              </a:ext>
            </a:extLst>
          </p:cNvPr>
          <p:cNvCxnSpPr>
            <a:cxnSpLocks/>
          </p:cNvCxnSpPr>
          <p:nvPr/>
        </p:nvCxnSpPr>
        <p:spPr bwMode="auto">
          <a:xfrm>
            <a:off x="2870481" y="6712227"/>
            <a:ext cx="1758424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A3C33-30F7-176A-B15D-89CD1A11099E}"/>
              </a:ext>
            </a:extLst>
          </p:cNvPr>
          <p:cNvCxnSpPr>
            <a:cxnSpLocks/>
          </p:cNvCxnSpPr>
          <p:nvPr/>
        </p:nvCxnSpPr>
        <p:spPr bwMode="auto">
          <a:xfrm>
            <a:off x="2870481" y="8739810"/>
            <a:ext cx="1758424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15FC31-FEF5-561F-2F51-3B4EC9FF4A71}"/>
              </a:ext>
            </a:extLst>
          </p:cNvPr>
          <p:cNvCxnSpPr>
            <a:cxnSpLocks/>
          </p:cNvCxnSpPr>
          <p:nvPr/>
        </p:nvCxnSpPr>
        <p:spPr bwMode="auto">
          <a:xfrm>
            <a:off x="2870481" y="10489096"/>
            <a:ext cx="17584246"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2332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37BD-B1CF-65F7-6148-38638C5C21A4}"/>
              </a:ext>
            </a:extLst>
          </p:cNvPr>
          <p:cNvSpPr>
            <a:spLocks noGrp="1"/>
          </p:cNvSpPr>
          <p:nvPr>
            <p:ph type="title"/>
          </p:nvPr>
        </p:nvSpPr>
        <p:spPr>
          <a:xfrm>
            <a:off x="2870483" y="1094085"/>
            <a:ext cx="18646208" cy="1815882"/>
          </a:xfrm>
        </p:spPr>
        <p:txBody>
          <a:bodyPr/>
          <a:lstStyle/>
          <a:p>
            <a:r>
              <a:rPr lang="en-US" sz="6400" b="1" kern="0" dirty="0">
                <a:solidFill>
                  <a:schemeClr val="tx1"/>
                </a:solidFill>
                <a:latin typeface="+mn-lt"/>
              </a:rPr>
              <a:t>watson</a:t>
            </a:r>
            <a:r>
              <a:rPr lang="en-US" sz="6400" b="1" kern="0" dirty="0">
                <a:solidFill>
                  <a:schemeClr val="accent1"/>
                </a:solidFill>
                <a:latin typeface="+mn-lt"/>
              </a:rPr>
              <a:t>x </a:t>
            </a:r>
            <a:r>
              <a:rPr lang="en-US" sz="6400" b="1" kern="0" dirty="0">
                <a:solidFill>
                  <a:schemeClr val="tx1"/>
                </a:solidFill>
                <a:latin typeface="+mn-lt"/>
              </a:rPr>
              <a:t>Flows Engine</a:t>
            </a:r>
            <a:r>
              <a:rPr lang="en-US" b="1" dirty="0">
                <a:solidFill>
                  <a:schemeClr val="tx1"/>
                </a:solidFill>
                <a:latin typeface="+mn-lt"/>
              </a:rPr>
              <a:t> integration </a:t>
            </a:r>
            <a:br>
              <a:rPr lang="en-US" b="1" dirty="0">
                <a:solidFill>
                  <a:schemeClr val="tx1"/>
                </a:solidFill>
                <a:latin typeface="+mn-lt"/>
              </a:rPr>
            </a:b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One entry point to get the best of IBM and the open-source</a:t>
            </a:r>
            <a:br>
              <a:rPr kumimoji="0" lang="en-RO" sz="3600" b="0" i="0" u="none" strike="noStrike" kern="0" cap="none" spc="0" normalizeH="0" baseline="0" noProof="0">
                <a:ln>
                  <a:noFill/>
                </a:ln>
                <a:solidFill>
                  <a:srgbClr val="000000"/>
                </a:solidFill>
                <a:effectLst/>
                <a:uLnTx/>
                <a:uFillTx/>
                <a:latin typeface="IBM Plex Sans Light"/>
                <a:ea typeface="+mj-ea"/>
                <a:cs typeface="+mj-cs"/>
                <a:sym typeface="IBM Plex Sans Light"/>
              </a:rPr>
            </a:br>
            <a:br>
              <a:rPr lang="en-RO" sz="6600" b="1" kern="0">
                <a:solidFill>
                  <a:schemeClr val="tx1"/>
                </a:solidFill>
                <a:latin typeface="+mn-lt"/>
              </a:rPr>
            </a:br>
            <a:br>
              <a:rPr lang="en-US" sz="6600" dirty="0"/>
            </a:br>
            <a:endParaRPr lang="en-US" dirty="0"/>
          </a:p>
        </p:txBody>
      </p:sp>
      <p:pic>
        <p:nvPicPr>
          <p:cNvPr id="3" name="Picture 2" descr="A black and grey logo&#10;&#10;Description automatically generated">
            <a:extLst>
              <a:ext uri="{FF2B5EF4-FFF2-40B4-BE49-F238E27FC236}">
                <a16:creationId xmlns:a16="http://schemas.microsoft.com/office/drawing/2014/main" id="{16464E5E-F4C0-D5A4-3FC3-867E28BA3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57" y="743011"/>
            <a:ext cx="2214457" cy="1733053"/>
          </a:xfrm>
          <a:prstGeom prst="rect">
            <a:avLst/>
          </a:prstGeom>
        </p:spPr>
      </p:pic>
      <p:sp>
        <p:nvSpPr>
          <p:cNvPr id="5" name="Rectangle 4">
            <a:extLst>
              <a:ext uri="{FF2B5EF4-FFF2-40B4-BE49-F238E27FC236}">
                <a16:creationId xmlns:a16="http://schemas.microsoft.com/office/drawing/2014/main" id="{44425473-6A77-E8D1-4F9C-2AA4B8634341}"/>
              </a:ext>
            </a:extLst>
          </p:cNvPr>
          <p:cNvSpPr/>
          <p:nvPr/>
        </p:nvSpPr>
        <p:spPr bwMode="auto">
          <a:xfrm>
            <a:off x="1121461" y="6571802"/>
            <a:ext cx="9611529" cy="1516977"/>
          </a:xfrm>
          <a:prstGeom prst="rect">
            <a:avLst/>
          </a:prstGeom>
          <a:noFill/>
          <a:ln w="19050">
            <a:solidFill>
              <a:schemeClr val="accent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18288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800" dirty="0">
                <a:solidFill>
                  <a:schemeClr val="tx1"/>
                </a:solidFill>
              </a:rPr>
              <a:t> watsonx</a:t>
            </a:r>
            <a:endParaRPr kumimoji="0" lang="en-US" sz="2800" b="0" i="0" u="none" strike="noStrike" cap="none" normalizeH="0" baseline="0" dirty="0">
              <a:ln>
                <a:noFill/>
              </a:ln>
              <a:solidFill>
                <a:schemeClr val="tx1"/>
              </a:solidFill>
              <a:effectLst/>
              <a:latin typeface="+mn-lt"/>
            </a:endParaRPr>
          </a:p>
        </p:txBody>
      </p:sp>
      <p:sp>
        <p:nvSpPr>
          <p:cNvPr id="6" name="Rectangle 5">
            <a:extLst>
              <a:ext uri="{FF2B5EF4-FFF2-40B4-BE49-F238E27FC236}">
                <a16:creationId xmlns:a16="http://schemas.microsoft.com/office/drawing/2014/main" id="{CB52E085-8D81-497E-C119-7FD75C53085F}"/>
              </a:ext>
            </a:extLst>
          </p:cNvPr>
          <p:cNvSpPr/>
          <p:nvPr/>
        </p:nvSpPr>
        <p:spPr bwMode="auto">
          <a:xfrm>
            <a:off x="3699108" y="7004453"/>
            <a:ext cx="2140140" cy="758753"/>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1" i="0" u="none" strike="noStrike" cap="none" normalizeH="0" baseline="0" dirty="0">
                <a:ln>
                  <a:noFill/>
                </a:ln>
                <a:solidFill>
                  <a:schemeClr val="bg1"/>
                </a:solidFill>
                <a:effectLst/>
                <a:latin typeface="+mn-lt"/>
              </a:rPr>
              <a:t>IBM &amp; third-party models</a:t>
            </a:r>
          </a:p>
        </p:txBody>
      </p:sp>
      <p:pic>
        <p:nvPicPr>
          <p:cNvPr id="7" name="Picture 4" descr="Generative AI: An Absolute Beginner's Guide to LlamaIndex">
            <a:extLst>
              <a:ext uri="{FF2B5EF4-FFF2-40B4-BE49-F238E27FC236}">
                <a16:creationId xmlns:a16="http://schemas.microsoft.com/office/drawing/2014/main" id="{F455A436-D104-75B0-D32A-2FC338370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1116" y="6680716"/>
            <a:ext cx="3415070" cy="11739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rand assets - Hugging Face">
            <a:extLst>
              <a:ext uri="{FF2B5EF4-FFF2-40B4-BE49-F238E27FC236}">
                <a16:creationId xmlns:a16="http://schemas.microsoft.com/office/drawing/2014/main" id="{72A92BB1-9684-1491-87D3-57732B8FB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5683" y="6888512"/>
            <a:ext cx="3717397" cy="988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85D371-AE3C-449A-9164-5A6B5BA36283}"/>
              </a:ext>
            </a:extLst>
          </p:cNvPr>
          <p:cNvSpPr txBox="1"/>
          <p:nvPr/>
        </p:nvSpPr>
        <p:spPr>
          <a:xfrm>
            <a:off x="17516614" y="10132002"/>
            <a:ext cx="4757168" cy="584775"/>
          </a:xfrm>
          <a:prstGeom prst="rect">
            <a:avLst/>
          </a:prstGeom>
          <a:noFill/>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wrap="square">
            <a:spAutoFit/>
          </a:bodyPr>
          <a:lstStyle/>
          <a:p>
            <a:pPr defTabSz="1828800">
              <a:defRPr/>
            </a:pPr>
            <a:r>
              <a:rPr lang="en-US" sz="3200" b="1" kern="100" dirty="0">
                <a:solidFill>
                  <a:schemeClr val="tx1"/>
                </a:solidFill>
                <a:latin typeface="IBM Plex Sans Light" panose="020B0403050203000203" pitchFamily="34" charset="0"/>
                <a:ea typeface="Calibri" panose="020F0502020204030204" pitchFamily="34" charset="0"/>
                <a:cs typeface="Times New Roman (Body CS)"/>
              </a:rPr>
              <a:t>Flows Engine</a:t>
            </a:r>
            <a:endParaRPr lang="en-US" sz="3200" b="1" kern="100" dirty="0">
              <a:solidFill>
                <a:schemeClr val="tx1"/>
              </a:solidFill>
              <a:latin typeface="IBM Plex Sans Light" panose="020B0403050203000203" pitchFamily="34" charset="0"/>
            </a:endParaRPr>
          </a:p>
        </p:txBody>
      </p:sp>
      <p:pic>
        <p:nvPicPr>
          <p:cNvPr id="10" name="Picture 9" descr="A black and grey logo&#10;&#10;Description automatically generated">
            <a:extLst>
              <a:ext uri="{FF2B5EF4-FFF2-40B4-BE49-F238E27FC236}">
                <a16:creationId xmlns:a16="http://schemas.microsoft.com/office/drawing/2014/main" id="{577D32A8-4DBE-D37C-4341-DA9FE0282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4758" y="9817516"/>
            <a:ext cx="1500023" cy="1173931"/>
          </a:xfrm>
          <a:prstGeom prst="rect">
            <a:avLst/>
          </a:prstGeom>
        </p:spPr>
      </p:pic>
      <p:pic>
        <p:nvPicPr>
          <p:cNvPr id="11" name="Graphic 10" descr="Line arrow: Counter-clockwise curve outline">
            <a:extLst>
              <a:ext uri="{FF2B5EF4-FFF2-40B4-BE49-F238E27FC236}">
                <a16:creationId xmlns:a16="http://schemas.microsoft.com/office/drawing/2014/main" id="{52A22155-789F-6EFD-AFD6-A58D7A6A46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39954" y="8171288"/>
            <a:ext cx="1215089" cy="1215089"/>
          </a:xfrm>
          <a:prstGeom prst="rect">
            <a:avLst/>
          </a:prstGeom>
        </p:spPr>
      </p:pic>
      <p:pic>
        <p:nvPicPr>
          <p:cNvPr id="12" name="Graphic 11" descr="Line arrow: Counter-clockwise curve outline">
            <a:extLst>
              <a:ext uri="{FF2B5EF4-FFF2-40B4-BE49-F238E27FC236}">
                <a16:creationId xmlns:a16="http://schemas.microsoft.com/office/drawing/2014/main" id="{BFE54611-3846-FDC9-92FF-A21CFE76A9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6745854" y="8227730"/>
            <a:ext cx="1215089" cy="1215089"/>
          </a:xfrm>
          <a:prstGeom prst="rect">
            <a:avLst/>
          </a:prstGeom>
        </p:spPr>
      </p:pic>
      <p:sp>
        <p:nvSpPr>
          <p:cNvPr id="13" name="TextBox 12">
            <a:extLst>
              <a:ext uri="{FF2B5EF4-FFF2-40B4-BE49-F238E27FC236}">
                <a16:creationId xmlns:a16="http://schemas.microsoft.com/office/drawing/2014/main" id="{7A97235B-0B74-438B-2CC6-3C9AF737EEF8}"/>
              </a:ext>
            </a:extLst>
          </p:cNvPr>
          <p:cNvSpPr txBox="1"/>
          <p:nvPr/>
        </p:nvSpPr>
        <p:spPr>
          <a:xfrm>
            <a:off x="19119095" y="8419774"/>
            <a:ext cx="328084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Embed Flows Engine in other frameworks</a:t>
            </a:r>
          </a:p>
        </p:txBody>
      </p:sp>
      <p:sp>
        <p:nvSpPr>
          <p:cNvPr id="14" name="TextBox 13">
            <a:extLst>
              <a:ext uri="{FF2B5EF4-FFF2-40B4-BE49-F238E27FC236}">
                <a16:creationId xmlns:a16="http://schemas.microsoft.com/office/drawing/2014/main" id="{26365CB2-DB95-86E9-C885-3F368AAD40B2}"/>
              </a:ext>
            </a:extLst>
          </p:cNvPr>
          <p:cNvSpPr txBox="1"/>
          <p:nvPr/>
        </p:nvSpPr>
        <p:spPr>
          <a:xfrm>
            <a:off x="13812956" y="8419773"/>
            <a:ext cx="367726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Migrate your existing apps to Flows Engine</a:t>
            </a:r>
          </a:p>
        </p:txBody>
      </p:sp>
      <p:sp>
        <p:nvSpPr>
          <p:cNvPr id="15" name="TextBox 14">
            <a:extLst>
              <a:ext uri="{FF2B5EF4-FFF2-40B4-BE49-F238E27FC236}">
                <a16:creationId xmlns:a16="http://schemas.microsoft.com/office/drawing/2014/main" id="{83190F58-2AA9-BF7F-317C-C4FC208808E1}"/>
              </a:ext>
            </a:extLst>
          </p:cNvPr>
          <p:cNvSpPr txBox="1"/>
          <p:nvPr/>
        </p:nvSpPr>
        <p:spPr>
          <a:xfrm>
            <a:off x="1834874" y="4906690"/>
            <a:ext cx="8898123"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mn-cs"/>
              </a:rPr>
              <a:t>Deep integration into the IBM ecosystem</a:t>
            </a:r>
          </a:p>
        </p:txBody>
      </p:sp>
      <p:sp>
        <p:nvSpPr>
          <p:cNvPr id="16" name="TextBox 15">
            <a:extLst>
              <a:ext uri="{FF2B5EF4-FFF2-40B4-BE49-F238E27FC236}">
                <a16:creationId xmlns:a16="http://schemas.microsoft.com/office/drawing/2014/main" id="{881C0E2D-B154-74F2-EBF6-FF1B27A8CEDA}"/>
              </a:ext>
            </a:extLst>
          </p:cNvPr>
          <p:cNvSpPr txBox="1"/>
          <p:nvPr/>
        </p:nvSpPr>
        <p:spPr>
          <a:xfrm>
            <a:off x="13255612" y="4888300"/>
            <a:ext cx="9723655"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ea typeface="+mn-ea"/>
                <a:cs typeface="+mn-cs"/>
              </a:rPr>
              <a:t>Extensions into the open-source (</a:t>
            </a:r>
            <a:r>
              <a:rPr kumimoji="0" lang="en-US" b="0" i="0" u="none" strike="noStrike" kern="1200" cap="none" spc="0" normalizeH="0" baseline="0" noProof="0" dirty="0">
                <a:ln>
                  <a:noFill/>
                </a:ln>
                <a:solidFill>
                  <a:schemeClr val="bg1">
                    <a:lumMod val="65000"/>
                  </a:schemeClr>
                </a:solidFill>
                <a:effectLst/>
                <a:uLnTx/>
                <a:uFillTx/>
                <a:ea typeface="+mn-ea"/>
                <a:cs typeface="+mn-cs"/>
              </a:rPr>
              <a:t>coming soon</a:t>
            </a:r>
            <a:r>
              <a:rPr kumimoji="0" lang="en-US" b="0" i="0" u="none" strike="noStrike" kern="1200" cap="none" spc="0" normalizeH="0" baseline="0" noProof="0" dirty="0">
                <a:ln>
                  <a:noFill/>
                </a:ln>
                <a:solidFill>
                  <a:srgbClr val="000000"/>
                </a:solidFill>
                <a:effectLst/>
                <a:uLnTx/>
                <a:uFillTx/>
                <a:ea typeface="+mn-ea"/>
                <a:cs typeface="+mn-cs"/>
              </a:rPr>
              <a:t>) </a:t>
            </a:r>
          </a:p>
        </p:txBody>
      </p:sp>
      <p:pic>
        <p:nvPicPr>
          <p:cNvPr id="17" name="Picture 2" descr="Navigating the LangChain Landscape: A Guide for Cloud Engineers">
            <a:extLst>
              <a:ext uri="{FF2B5EF4-FFF2-40B4-BE49-F238E27FC236}">
                <a16:creationId xmlns:a16="http://schemas.microsoft.com/office/drawing/2014/main" id="{78C34527-1158-208E-2B39-4AB4A34DBF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5336" y="6269427"/>
            <a:ext cx="3441700" cy="70989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EF40F82-6515-496C-AC03-08E10506D885}"/>
              </a:ext>
            </a:extLst>
          </p:cNvPr>
          <p:cNvSpPr/>
          <p:nvPr/>
        </p:nvSpPr>
        <p:spPr bwMode="auto">
          <a:xfrm>
            <a:off x="5937649" y="7004453"/>
            <a:ext cx="2140140" cy="758753"/>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1" i="0" u="none" strike="noStrike" cap="none" normalizeH="0" baseline="0" dirty="0">
                <a:ln>
                  <a:noFill/>
                </a:ln>
                <a:solidFill>
                  <a:schemeClr val="bg1"/>
                </a:solidFill>
                <a:effectLst/>
                <a:latin typeface="+mn-lt"/>
              </a:rPr>
              <a:t>Inference endpoints</a:t>
            </a:r>
          </a:p>
        </p:txBody>
      </p:sp>
      <p:sp>
        <p:nvSpPr>
          <p:cNvPr id="19" name="Rectangle 18">
            <a:extLst>
              <a:ext uri="{FF2B5EF4-FFF2-40B4-BE49-F238E27FC236}">
                <a16:creationId xmlns:a16="http://schemas.microsoft.com/office/drawing/2014/main" id="{E11C5240-CC5A-5A8B-4F26-00008B3380A1}"/>
              </a:ext>
            </a:extLst>
          </p:cNvPr>
          <p:cNvSpPr/>
          <p:nvPr/>
        </p:nvSpPr>
        <p:spPr bwMode="auto">
          <a:xfrm>
            <a:off x="8176190" y="7000560"/>
            <a:ext cx="2140140" cy="758753"/>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2000" b="1" dirty="0">
                <a:solidFill>
                  <a:schemeClr val="bg1"/>
                </a:solidFill>
              </a:rPr>
              <a:t>Guardrails</a:t>
            </a:r>
          </a:p>
        </p:txBody>
      </p:sp>
      <p:sp>
        <p:nvSpPr>
          <p:cNvPr id="20" name="Rectangle 19">
            <a:extLst>
              <a:ext uri="{FF2B5EF4-FFF2-40B4-BE49-F238E27FC236}">
                <a16:creationId xmlns:a16="http://schemas.microsoft.com/office/drawing/2014/main" id="{ED3A34C5-99E2-4323-95DD-6A83831FA5BC}"/>
              </a:ext>
            </a:extLst>
          </p:cNvPr>
          <p:cNvSpPr/>
          <p:nvPr/>
        </p:nvSpPr>
        <p:spPr bwMode="auto">
          <a:xfrm>
            <a:off x="1121461" y="8343434"/>
            <a:ext cx="9611529" cy="1516977"/>
          </a:xfrm>
          <a:prstGeom prst="rect">
            <a:avLst/>
          </a:prstGeom>
          <a:noFill/>
          <a:ln w="19050">
            <a:solidFill>
              <a:schemeClr val="accent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18288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800" dirty="0">
                <a:solidFill>
                  <a:schemeClr val="tx1"/>
                </a:solidFill>
              </a:rPr>
              <a:t> </a:t>
            </a:r>
            <a:r>
              <a:rPr lang="en-US" sz="2800" dirty="0" err="1">
                <a:solidFill>
                  <a:schemeClr val="tx1"/>
                </a:solidFill>
              </a:rPr>
              <a:t>watson</a:t>
            </a:r>
            <a:r>
              <a:rPr lang="en-US" sz="2800" b="1" dirty="0" err="1">
                <a:solidFill>
                  <a:schemeClr val="tx1"/>
                </a:solidFill>
              </a:rPr>
              <a:t>x</a:t>
            </a:r>
            <a:r>
              <a:rPr lang="en-US" sz="2800" dirty="0" err="1">
                <a:solidFill>
                  <a:schemeClr val="tx1"/>
                </a:solidFill>
              </a:rPr>
              <a:t>.data</a:t>
            </a:r>
            <a:endParaRPr kumimoji="0" lang="en-US" sz="2800" b="0" i="0" u="none" strike="noStrike" cap="none" normalizeH="0" baseline="0" dirty="0">
              <a:ln>
                <a:noFill/>
              </a:ln>
              <a:solidFill>
                <a:schemeClr val="tx1"/>
              </a:solidFill>
              <a:effectLst/>
              <a:latin typeface="+mn-lt"/>
            </a:endParaRPr>
          </a:p>
        </p:txBody>
      </p:sp>
      <p:sp>
        <p:nvSpPr>
          <p:cNvPr id="21" name="Rectangle 20">
            <a:extLst>
              <a:ext uri="{FF2B5EF4-FFF2-40B4-BE49-F238E27FC236}">
                <a16:creationId xmlns:a16="http://schemas.microsoft.com/office/drawing/2014/main" id="{8317AFBC-12E0-325A-D94F-ABACA0B729B4}"/>
              </a:ext>
            </a:extLst>
          </p:cNvPr>
          <p:cNvSpPr/>
          <p:nvPr/>
        </p:nvSpPr>
        <p:spPr bwMode="auto">
          <a:xfrm>
            <a:off x="3699108" y="8776085"/>
            <a:ext cx="2140140" cy="758753"/>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1" i="0" u="none" strike="noStrike" cap="none" normalizeH="0" baseline="0" dirty="0">
                <a:ln>
                  <a:noFill/>
                </a:ln>
                <a:solidFill>
                  <a:schemeClr val="bg1"/>
                </a:solidFill>
                <a:effectLst/>
                <a:latin typeface="+mn-lt"/>
              </a:rPr>
              <a:t>Milvus </a:t>
            </a:r>
            <a:r>
              <a:rPr kumimoji="0" lang="en-US" sz="2000" b="1" i="0" u="none" strike="noStrike" cap="none" normalizeH="0" baseline="0" dirty="0" err="1">
                <a:ln>
                  <a:noFill/>
                </a:ln>
                <a:solidFill>
                  <a:schemeClr val="bg1"/>
                </a:solidFill>
                <a:effectLst/>
                <a:latin typeface="+mn-lt"/>
              </a:rPr>
              <a:t>vectordb</a:t>
            </a:r>
            <a:endParaRPr kumimoji="0" lang="en-US" sz="2000" b="1" i="0" u="none" strike="noStrike" cap="none" normalizeH="0" baseline="0" dirty="0">
              <a:ln>
                <a:noFill/>
              </a:ln>
              <a:solidFill>
                <a:schemeClr val="bg1"/>
              </a:solidFill>
              <a:effectLst/>
              <a:latin typeface="+mn-lt"/>
            </a:endParaRPr>
          </a:p>
        </p:txBody>
      </p:sp>
      <p:sp>
        <p:nvSpPr>
          <p:cNvPr id="22" name="Rectangle 21">
            <a:extLst>
              <a:ext uri="{FF2B5EF4-FFF2-40B4-BE49-F238E27FC236}">
                <a16:creationId xmlns:a16="http://schemas.microsoft.com/office/drawing/2014/main" id="{75399E29-1D95-4ACA-BD57-7FE804A56039}"/>
              </a:ext>
            </a:extLst>
          </p:cNvPr>
          <p:cNvSpPr/>
          <p:nvPr/>
        </p:nvSpPr>
        <p:spPr bwMode="auto">
          <a:xfrm>
            <a:off x="5937649" y="8779953"/>
            <a:ext cx="2140140" cy="758753"/>
          </a:xfrm>
          <a:prstGeom prst="rect">
            <a:avLst/>
          </a:prstGeom>
          <a:solidFill>
            <a:schemeClr val="tx1">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1" i="0" u="none" strike="noStrike" cap="none" normalizeH="0" baseline="0" dirty="0">
                <a:ln>
                  <a:noFill/>
                </a:ln>
                <a:solidFill>
                  <a:schemeClr val="bg1"/>
                </a:solidFill>
                <a:effectLst/>
                <a:latin typeface="+mn-lt"/>
              </a:rPr>
              <a:t>Elasticsearch</a:t>
            </a:r>
          </a:p>
        </p:txBody>
      </p:sp>
      <p:sp>
        <p:nvSpPr>
          <p:cNvPr id="24" name="Rectangle 23">
            <a:extLst>
              <a:ext uri="{FF2B5EF4-FFF2-40B4-BE49-F238E27FC236}">
                <a16:creationId xmlns:a16="http://schemas.microsoft.com/office/drawing/2014/main" id="{FF4EAA90-61EA-7104-AC40-0B89765315A9}"/>
              </a:ext>
            </a:extLst>
          </p:cNvPr>
          <p:cNvSpPr/>
          <p:nvPr/>
        </p:nvSpPr>
        <p:spPr bwMode="auto">
          <a:xfrm>
            <a:off x="8156800" y="8776085"/>
            <a:ext cx="2140140" cy="758753"/>
          </a:xfrm>
          <a:prstGeom prst="rect">
            <a:avLst/>
          </a:prstGeom>
          <a:solidFill>
            <a:schemeClr val="tx1">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000" b="1" i="0" u="none" strike="noStrike" cap="none" normalizeH="0" baseline="0" dirty="0">
                <a:ln>
                  <a:noFill/>
                </a:ln>
                <a:solidFill>
                  <a:schemeClr val="bg1"/>
                </a:solidFill>
                <a:effectLst/>
                <a:latin typeface="+mn-lt"/>
              </a:rPr>
              <a:t>PostgreSQL</a:t>
            </a:r>
          </a:p>
        </p:txBody>
      </p:sp>
      <p:sp>
        <p:nvSpPr>
          <p:cNvPr id="26" name="TextBox 25">
            <a:extLst>
              <a:ext uri="{FF2B5EF4-FFF2-40B4-BE49-F238E27FC236}">
                <a16:creationId xmlns:a16="http://schemas.microsoft.com/office/drawing/2014/main" id="{88FBCBA7-2334-0A9A-E8BE-DF0E104295FE}"/>
              </a:ext>
            </a:extLst>
          </p:cNvPr>
          <p:cNvSpPr txBox="1"/>
          <p:nvPr/>
        </p:nvSpPr>
        <p:spPr>
          <a:xfrm>
            <a:off x="1121461" y="10132002"/>
            <a:ext cx="8898123"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ea typeface="+mn-ea"/>
                <a:cs typeface="+mn-cs"/>
              </a:rPr>
              <a:t>Other integrations coming soon!</a:t>
            </a:r>
          </a:p>
        </p:txBody>
      </p:sp>
      <p:cxnSp>
        <p:nvCxnSpPr>
          <p:cNvPr id="28" name="Straight Connector 27">
            <a:extLst>
              <a:ext uri="{FF2B5EF4-FFF2-40B4-BE49-F238E27FC236}">
                <a16:creationId xmlns:a16="http://schemas.microsoft.com/office/drawing/2014/main" id="{7C66EC9E-9459-7549-4AA1-F3D9B56A2173}"/>
              </a:ext>
            </a:extLst>
          </p:cNvPr>
          <p:cNvCxnSpPr>
            <a:cxnSpLocks/>
          </p:cNvCxnSpPr>
          <p:nvPr/>
        </p:nvCxnSpPr>
        <p:spPr>
          <a:xfrm>
            <a:off x="12257265" y="4210951"/>
            <a:ext cx="0" cy="7005689"/>
          </a:xfrm>
          <a:prstGeom prst="line">
            <a:avLst/>
          </a:prstGeom>
          <a:noFill/>
          <a:ln w="254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120365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2CD014-E353-EC51-1BFF-F51C4C9E9054}"/>
              </a:ext>
            </a:extLst>
          </p:cNvPr>
          <p:cNvGraphicFramePr>
            <a:graphicFrameLocks noChangeAspect="1"/>
          </p:cNvGraphicFramePr>
          <p:nvPr>
            <p:custDataLst>
              <p:tags r:id="rId1"/>
            </p:custDataLst>
          </p:nvPr>
        </p:nvGraphicFramePr>
        <p:xfrm>
          <a:off x="4764" y="3177"/>
          <a:ext cx="3176" cy="3176"/>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Object 3" hidden="1">
                        <a:extLst>
                          <a:ext uri="{FF2B5EF4-FFF2-40B4-BE49-F238E27FC236}">
                            <a16:creationId xmlns:a16="http://schemas.microsoft.com/office/drawing/2014/main" id="{D02CD014-E353-EC51-1BFF-F51C4C9E9054}"/>
                          </a:ext>
                        </a:extLst>
                      </p:cNvPr>
                      <p:cNvPicPr/>
                      <p:nvPr/>
                    </p:nvPicPr>
                    <p:blipFill>
                      <a:blip r:embed="rId5"/>
                      <a:stretch>
                        <a:fillRect/>
                      </a:stretch>
                    </p:blipFill>
                    <p:spPr>
                      <a:xfrm>
                        <a:off x="4764" y="3177"/>
                        <a:ext cx="3176" cy="3176"/>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1EA05A8A-AA4D-C4E1-C775-36B0162D152F}"/>
              </a:ext>
            </a:extLst>
          </p:cNvPr>
          <p:cNvSpPr/>
          <p:nvPr/>
        </p:nvSpPr>
        <p:spPr bwMode="auto">
          <a:xfrm>
            <a:off x="12193586" y="1787"/>
            <a:ext cx="12193589" cy="13714213"/>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30" fontAlgn="base">
              <a:spcBef>
                <a:spcPct val="0"/>
              </a:spcBef>
              <a:spcAft>
                <a:spcPct val="0"/>
              </a:spcAft>
              <a:defRPr/>
            </a:pPr>
            <a:endParaRPr lang="en-US" sz="1400" dirty="0">
              <a:solidFill>
                <a:srgbClr val="FFFFFF"/>
              </a:solidFill>
              <a:latin typeface="IBM Plex Sans Light"/>
            </a:endParaRPr>
          </a:p>
        </p:txBody>
      </p:sp>
      <p:sp>
        <p:nvSpPr>
          <p:cNvPr id="2" name="Title 1">
            <a:extLst>
              <a:ext uri="{FF2B5EF4-FFF2-40B4-BE49-F238E27FC236}">
                <a16:creationId xmlns:a16="http://schemas.microsoft.com/office/drawing/2014/main" id="{2427B2D2-57C0-D7D2-6061-B22D6891C947}"/>
              </a:ext>
            </a:extLst>
          </p:cNvPr>
          <p:cNvSpPr>
            <a:spLocks noGrp="1"/>
          </p:cNvSpPr>
          <p:nvPr>
            <p:ph type="title"/>
          </p:nvPr>
        </p:nvSpPr>
        <p:spPr>
          <a:xfrm>
            <a:off x="12763500" y="4665313"/>
            <a:ext cx="11309074" cy="9217451"/>
          </a:xfrm>
        </p:spPr>
        <p:txBody>
          <a:bodyPr vert="horz" lIns="0" tIns="0" rIns="0" bIns="0" anchor="t"/>
          <a:lstStyle/>
          <a:p>
            <a:r>
              <a:rPr lang="en-US" sz="6400" dirty="0">
                <a:latin typeface="IBM Plex Sans ExtLt"/>
              </a:rPr>
              <a:t>...but </a:t>
            </a:r>
            <a:r>
              <a:rPr lang="en-US" sz="6400" dirty="0">
                <a:solidFill>
                  <a:schemeClr val="tx1"/>
                </a:solidFill>
                <a:latin typeface="IBM Plex Sans ExtLt"/>
              </a:rPr>
              <a:t>how enterprises adopt and execute </a:t>
            </a:r>
            <a:r>
              <a:rPr lang="en-US" sz="6400" dirty="0">
                <a:latin typeface="IBM Plex Sans ExtLt"/>
              </a:rPr>
              <a:t>will define whether they </a:t>
            </a:r>
            <a:br>
              <a:rPr lang="en-US" sz="6400" dirty="0">
                <a:latin typeface="IBM Plex Sans ExtLt"/>
              </a:rPr>
            </a:br>
            <a:r>
              <a:rPr lang="en-US" sz="6400" dirty="0">
                <a:solidFill>
                  <a:schemeClr val="accent1"/>
                </a:solidFill>
                <a:latin typeface="IBM Plex Sans ExtLt"/>
              </a:rPr>
              <a:t>unlock, create value, unleash innovation at scale and with speed </a:t>
            </a:r>
          </a:p>
        </p:txBody>
      </p:sp>
      <p:sp>
        <p:nvSpPr>
          <p:cNvPr id="5" name="Title 1">
            <a:extLst>
              <a:ext uri="{FF2B5EF4-FFF2-40B4-BE49-F238E27FC236}">
                <a16:creationId xmlns:a16="http://schemas.microsoft.com/office/drawing/2014/main" id="{122BEA62-69AE-504A-E3FA-D32E9E9AC778}"/>
              </a:ext>
            </a:extLst>
          </p:cNvPr>
          <p:cNvSpPr txBox="1">
            <a:spLocks/>
          </p:cNvSpPr>
          <p:nvPr/>
        </p:nvSpPr>
        <p:spPr>
          <a:xfrm>
            <a:off x="577850" y="577850"/>
            <a:ext cx="10873589" cy="392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1218971" rtl="0" eaLnBrk="1" latinLnBrk="0" hangingPunct="1">
              <a:lnSpc>
                <a:spcPct val="90000"/>
              </a:lnSpc>
              <a:spcBef>
                <a:spcPts val="0"/>
              </a:spcBef>
              <a:spcAft>
                <a:spcPts val="0"/>
              </a:spcAft>
              <a:buClrTx/>
              <a:buSzTx/>
              <a:buFontTx/>
              <a:buNone/>
              <a:tabLst/>
              <a:defRPr sz="8598"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72"/>
            <a:r>
              <a:rPr lang="en-US" sz="6400" kern="0" dirty="0">
                <a:solidFill>
                  <a:srgbClr val="0F62FE"/>
                </a:solidFill>
                <a:latin typeface="IBM Plex Sans ExtLt"/>
              </a:rPr>
              <a:t>Foundation Models and Generative AI </a:t>
            </a:r>
          </a:p>
          <a:p>
            <a:pPr defTabSz="2437972"/>
            <a:r>
              <a:rPr lang="en-US" sz="6400" kern="0" dirty="0">
                <a:solidFill>
                  <a:srgbClr val="000000"/>
                </a:solidFill>
                <a:latin typeface="IBM Plex Sans ExtLt"/>
              </a:rPr>
              <a:t>are bringing an inflection point in AI...</a:t>
            </a:r>
            <a:endParaRPr lang="en-US" sz="6400" kern="0" dirty="0">
              <a:solidFill>
                <a:srgbClr val="000000"/>
              </a:solidFill>
            </a:endParaRPr>
          </a:p>
        </p:txBody>
      </p:sp>
    </p:spTree>
    <p:extLst>
      <p:ext uri="{BB962C8B-B14F-4D97-AF65-F5344CB8AC3E}">
        <p14:creationId xmlns:p14="http://schemas.microsoft.com/office/powerpoint/2010/main" val="59805405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AF76-D27D-7AB4-3BCD-D7871A42B77F}"/>
              </a:ext>
            </a:extLst>
          </p:cNvPr>
          <p:cNvSpPr>
            <a:spLocks noGrp="1"/>
          </p:cNvSpPr>
          <p:nvPr>
            <p:ph type="title"/>
          </p:nvPr>
        </p:nvSpPr>
        <p:spPr>
          <a:xfrm>
            <a:off x="672922" y="733818"/>
            <a:ext cx="18208317" cy="1154842"/>
          </a:xfrm>
        </p:spPr>
        <p:txBody>
          <a:bodyPr/>
          <a:lstStyle/>
          <a:p>
            <a:pPr defTabSz="1828800">
              <a:defRPr/>
            </a:pPr>
            <a:r>
              <a:rPr lang="en-US" dirty="0"/>
              <a:t>AI for business - IBM Granite</a:t>
            </a:r>
            <a:br>
              <a:rPr lang="en-US" dirty="0"/>
            </a:br>
            <a:br>
              <a:rPr lang="en-US" dirty="0"/>
            </a:br>
            <a:endParaRPr lang="en-US" dirty="0"/>
          </a:p>
        </p:txBody>
      </p:sp>
      <p:sp>
        <p:nvSpPr>
          <p:cNvPr id="23" name="TextBox 22">
            <a:extLst>
              <a:ext uri="{FF2B5EF4-FFF2-40B4-BE49-F238E27FC236}">
                <a16:creationId xmlns:a16="http://schemas.microsoft.com/office/drawing/2014/main" id="{BE5BFF69-E1A0-F2E2-D35E-7152489096E9}"/>
              </a:ext>
            </a:extLst>
          </p:cNvPr>
          <p:cNvSpPr txBox="1"/>
          <p:nvPr/>
        </p:nvSpPr>
        <p:spPr>
          <a:xfrm>
            <a:off x="1302359" y="2630906"/>
            <a:ext cx="22834405"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914400"/>
            <a:r>
              <a:rPr lang="en-US" sz="3200" dirty="0">
                <a:solidFill>
                  <a:srgbClr val="000000"/>
                </a:solidFill>
                <a:latin typeface="IBM Plex Sans Light"/>
              </a:rPr>
              <a:t>Granite is IBM's flagship series of LLM foundation models based on decoder-only transformer architecture.</a:t>
            </a:r>
          </a:p>
          <a:p>
            <a:pPr defTabSz="914400"/>
            <a:endParaRPr lang="en-US" sz="3200" dirty="0">
              <a:solidFill>
                <a:srgbClr val="000000"/>
              </a:solidFill>
              <a:latin typeface="IBM Plex Sans Light"/>
            </a:endParaRPr>
          </a:p>
          <a:p>
            <a:pPr defTabSz="914400"/>
            <a:r>
              <a:rPr lang="en-US" sz="3200" dirty="0">
                <a:solidFill>
                  <a:srgbClr val="000000"/>
                </a:solidFill>
                <a:latin typeface="IBM Plex Sans Light"/>
              </a:rPr>
              <a:t>Granite language models are trained on trusted enterprise data spanning internet, academic, code, legal and finance.</a:t>
            </a:r>
            <a:endParaRPr lang="en-US" sz="3200" dirty="0">
              <a:solidFill>
                <a:srgbClr val="000000"/>
              </a:solidFill>
              <a:latin typeface="IBM Plex Sans Light" panose="020B0403050203000203" pitchFamily="34" charset="0"/>
            </a:endParaRPr>
          </a:p>
        </p:txBody>
      </p:sp>
      <p:sp>
        <p:nvSpPr>
          <p:cNvPr id="13" name="Title 1">
            <a:extLst>
              <a:ext uri="{FF2B5EF4-FFF2-40B4-BE49-F238E27FC236}">
                <a16:creationId xmlns:a16="http://schemas.microsoft.com/office/drawing/2014/main" id="{098DA8DE-E0BE-DF9B-8009-DA664DA748F6}"/>
              </a:ext>
            </a:extLst>
          </p:cNvPr>
          <p:cNvSpPr txBox="1">
            <a:spLocks/>
          </p:cNvSpPr>
          <p:nvPr/>
        </p:nvSpPr>
        <p:spPr>
          <a:xfrm>
            <a:off x="1478134" y="5528932"/>
            <a:ext cx="6453756"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granite-13b-v2 </a:t>
            </a:r>
            <a:r>
              <a:rPr lang="en-US" sz="3200" kern="0" dirty="0">
                <a:solidFill>
                  <a:srgbClr val="000000"/>
                </a:solidFill>
                <a:latin typeface="IBM Plex Sans Light"/>
              </a:rPr>
              <a:t>( English LLM )</a:t>
            </a:r>
            <a:br>
              <a:rPr lang="en-US" sz="3200" kern="0" dirty="0">
                <a:solidFill>
                  <a:srgbClr val="000000"/>
                </a:solidFill>
                <a:latin typeface="IBM Plex Sans Light"/>
              </a:rPr>
            </a:br>
            <a:r>
              <a:rPr lang="en-US" sz="3200" i="1" kern="0" dirty="0">
                <a:solidFill>
                  <a:srgbClr val="000000">
                    <a:lumMod val="50000"/>
                    <a:lumOff val="50000"/>
                  </a:srgbClr>
                </a:solidFill>
                <a:latin typeface="IBM Plex Sans Light"/>
              </a:rPr>
              <a:t>-chat-v2.1, -instruct-v2</a:t>
            </a:r>
          </a:p>
        </p:txBody>
      </p:sp>
      <p:sp>
        <p:nvSpPr>
          <p:cNvPr id="20" name="Title 1">
            <a:extLst>
              <a:ext uri="{FF2B5EF4-FFF2-40B4-BE49-F238E27FC236}">
                <a16:creationId xmlns:a16="http://schemas.microsoft.com/office/drawing/2014/main" id="{200D7278-F602-8178-2B38-C2B92BCCB1CD}"/>
              </a:ext>
            </a:extLst>
          </p:cNvPr>
          <p:cNvSpPr txBox="1">
            <a:spLocks/>
          </p:cNvSpPr>
          <p:nvPr/>
        </p:nvSpPr>
        <p:spPr>
          <a:xfrm>
            <a:off x="9777081" y="5592727"/>
            <a:ext cx="4705420" cy="10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granite-20b-multilingual</a:t>
            </a:r>
          </a:p>
          <a:p>
            <a:pPr defTabSz="914400"/>
            <a:r>
              <a:rPr lang="en-US" sz="1125" kern="0" dirty="0">
                <a:solidFill>
                  <a:srgbClr val="0F62FE"/>
                </a:solidFill>
                <a:latin typeface="IBM Plex Sans Light"/>
              </a:rPr>
              <a:t> </a:t>
            </a:r>
            <a:endParaRPr lang="en-US" sz="1125" i="1" kern="0" dirty="0">
              <a:solidFill>
                <a:srgbClr val="000000">
                  <a:lumMod val="50000"/>
                  <a:lumOff val="50000"/>
                </a:srgbClr>
              </a:solidFill>
              <a:latin typeface="IBM Plex Sans Light"/>
            </a:endParaRPr>
          </a:p>
        </p:txBody>
      </p:sp>
      <p:sp>
        <p:nvSpPr>
          <p:cNvPr id="25" name="Title 1">
            <a:extLst>
              <a:ext uri="{FF2B5EF4-FFF2-40B4-BE49-F238E27FC236}">
                <a16:creationId xmlns:a16="http://schemas.microsoft.com/office/drawing/2014/main" id="{5C0D499E-E830-1A96-921C-ABEDEC639686}"/>
              </a:ext>
            </a:extLst>
          </p:cNvPr>
          <p:cNvSpPr txBox="1">
            <a:spLocks/>
          </p:cNvSpPr>
          <p:nvPr/>
        </p:nvSpPr>
        <p:spPr>
          <a:xfrm>
            <a:off x="18422882" y="5592727"/>
            <a:ext cx="4292120" cy="102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171428" bIns="0" anchor="ct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a:r>
              <a:rPr lang="en-US" sz="3200" kern="0" dirty="0">
                <a:solidFill>
                  <a:srgbClr val="0F62FE"/>
                </a:solidFill>
                <a:latin typeface="IBM Plex Sans Light"/>
              </a:rPr>
              <a:t>granite-8b-japanese</a:t>
            </a:r>
          </a:p>
          <a:p>
            <a:pPr defTabSz="914400"/>
            <a:r>
              <a:rPr lang="en-US" sz="1125" kern="0" dirty="0">
                <a:solidFill>
                  <a:srgbClr val="0F62FE"/>
                </a:solidFill>
                <a:latin typeface="IBM Plex Sans Light"/>
              </a:rPr>
              <a:t> </a:t>
            </a:r>
            <a:endParaRPr lang="en-US" sz="1125" i="1" kern="0" dirty="0">
              <a:solidFill>
                <a:srgbClr val="000000">
                  <a:lumMod val="50000"/>
                  <a:lumOff val="50000"/>
                </a:srgbClr>
              </a:solidFill>
              <a:latin typeface="IBM Plex Sans Light"/>
            </a:endParaRPr>
          </a:p>
        </p:txBody>
      </p:sp>
      <p:sp>
        <p:nvSpPr>
          <p:cNvPr id="30" name="TextBox 29">
            <a:extLst>
              <a:ext uri="{FF2B5EF4-FFF2-40B4-BE49-F238E27FC236}">
                <a16:creationId xmlns:a16="http://schemas.microsoft.com/office/drawing/2014/main" id="{606556D9-2C1B-4FE6-9FFE-0347605CA34E}"/>
              </a:ext>
            </a:extLst>
          </p:cNvPr>
          <p:cNvSpPr txBox="1"/>
          <p:nvPr/>
        </p:nvSpPr>
        <p:spPr>
          <a:xfrm>
            <a:off x="1478134" y="7006260"/>
            <a:ext cx="1920197" cy="524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13B</a:t>
            </a:r>
            <a:r>
              <a:rPr lang="en-US" sz="3200" kern="0" dirty="0">
                <a:solidFill>
                  <a:srgbClr val="000000"/>
                </a:solidFill>
                <a:latin typeface="IBM Plex Sans Light"/>
                <a:sym typeface="IBM Plex Sans Light"/>
              </a:rPr>
              <a:t> 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2.5T</a:t>
            </a:r>
            <a:r>
              <a:rPr lang="en-US" sz="3200" kern="0" dirty="0">
                <a:solidFill>
                  <a:srgbClr val="000000"/>
                </a:solidFill>
                <a:latin typeface="IBM Plex Sans Light"/>
                <a:sym typeface="IBM Plex Sans Light"/>
              </a:rPr>
              <a:t> tokens of data</a:t>
            </a:r>
          </a:p>
        </p:txBody>
      </p:sp>
      <p:sp>
        <p:nvSpPr>
          <p:cNvPr id="31" name="TextBox 30">
            <a:extLst>
              <a:ext uri="{FF2B5EF4-FFF2-40B4-BE49-F238E27FC236}">
                <a16:creationId xmlns:a16="http://schemas.microsoft.com/office/drawing/2014/main" id="{17FCD11C-C5FE-F6B6-C8F9-5DEE7256E20F}"/>
              </a:ext>
            </a:extLst>
          </p:cNvPr>
          <p:cNvSpPr txBox="1"/>
          <p:nvPr/>
        </p:nvSpPr>
        <p:spPr>
          <a:xfrm>
            <a:off x="9777081" y="6986150"/>
            <a:ext cx="4236631" cy="1041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20B </a:t>
            </a:r>
            <a:r>
              <a:rPr lang="en-US" sz="3200" kern="0" dirty="0">
                <a:solidFill>
                  <a:srgbClr val="000000"/>
                </a:solidFill>
                <a:latin typeface="IBM Plex Sans Light"/>
                <a:sym typeface="IBM Plex Sans Light"/>
              </a:rPr>
              <a:t>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2.6 T tokens of Data</a:t>
            </a:r>
          </a:p>
          <a:p>
            <a:pPr defTabSz="914400">
              <a:spcBef>
                <a:spcPts val="1088"/>
              </a:spcBef>
              <a:spcAft>
                <a:spcPts val="225"/>
              </a:spcAft>
              <a:buSzPct val="100000"/>
            </a:pPr>
            <a:endParaRPr lang="en-US" sz="1125" b="1" kern="0" dirty="0">
              <a:solidFill>
                <a:srgbClr val="000000"/>
              </a:solidFill>
              <a:latin typeface="IBM Plex Sans Light"/>
              <a:sym typeface="IBM Plex Sans Light"/>
            </a:endParaRPr>
          </a:p>
        </p:txBody>
      </p:sp>
      <p:sp>
        <p:nvSpPr>
          <p:cNvPr id="32" name="TextBox 31">
            <a:extLst>
              <a:ext uri="{FF2B5EF4-FFF2-40B4-BE49-F238E27FC236}">
                <a16:creationId xmlns:a16="http://schemas.microsoft.com/office/drawing/2014/main" id="{16866AC3-0FAB-0EB3-986C-2138E814A237}"/>
              </a:ext>
            </a:extLst>
          </p:cNvPr>
          <p:cNvSpPr txBox="1"/>
          <p:nvPr/>
        </p:nvSpPr>
        <p:spPr>
          <a:xfrm>
            <a:off x="18422882" y="6986150"/>
            <a:ext cx="4236631" cy="1647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t">
            <a:noAutofit/>
          </a:bodyPr>
          <a:lstStyle/>
          <a:p>
            <a:pPr defTabSz="914400">
              <a:spcBef>
                <a:spcPts val="1088"/>
              </a:spcBef>
              <a:spcAft>
                <a:spcPts val="225"/>
              </a:spcAft>
              <a:buSzPct val="100000"/>
            </a:pPr>
            <a:r>
              <a:rPr lang="en-US" sz="3200" b="1" kern="0" dirty="0">
                <a:solidFill>
                  <a:srgbClr val="000000"/>
                </a:solidFill>
                <a:latin typeface="IBM Plex Sans Light"/>
                <a:sym typeface="IBM Plex Sans Light"/>
              </a:rPr>
              <a:t>8B </a:t>
            </a:r>
            <a:r>
              <a:rPr lang="en-US" sz="3200" kern="0" dirty="0">
                <a:solidFill>
                  <a:srgbClr val="000000"/>
                </a:solidFill>
                <a:latin typeface="IBM Plex Sans Light"/>
                <a:sym typeface="IBM Plex Sans Light"/>
              </a:rPr>
              <a:t>parameters in size</a:t>
            </a:r>
            <a:br>
              <a:rPr lang="en-US" sz="3200" kern="0" dirty="0">
                <a:solidFill>
                  <a:srgbClr val="000000"/>
                </a:solidFill>
                <a:latin typeface="IBM Plex Sans Light"/>
              </a:rPr>
            </a:br>
            <a:r>
              <a:rPr lang="en-US" sz="3200" b="1" kern="0" dirty="0">
                <a:solidFill>
                  <a:srgbClr val="000000"/>
                </a:solidFill>
                <a:latin typeface="IBM Plex Sans Light"/>
                <a:sym typeface="IBM Plex Sans Light"/>
              </a:rPr>
              <a:t>1.6T tokens of Data</a:t>
            </a:r>
          </a:p>
          <a:p>
            <a:pPr defTabSz="914400">
              <a:spcBef>
                <a:spcPts val="1088"/>
              </a:spcBef>
              <a:spcAft>
                <a:spcPts val="225"/>
              </a:spcAft>
              <a:buSzPct val="100000"/>
            </a:pPr>
            <a:endParaRPr lang="en-US" sz="1125" b="1" kern="0" dirty="0">
              <a:solidFill>
                <a:srgbClr val="000000"/>
              </a:solidFill>
              <a:latin typeface="IBM Plex Sans Light"/>
              <a:sym typeface="IBM Plex Sans Light"/>
            </a:endParaRPr>
          </a:p>
        </p:txBody>
      </p:sp>
      <p:pic>
        <p:nvPicPr>
          <p:cNvPr id="33" name="Picture 32">
            <a:extLst>
              <a:ext uri="{FF2B5EF4-FFF2-40B4-BE49-F238E27FC236}">
                <a16:creationId xmlns:a16="http://schemas.microsoft.com/office/drawing/2014/main" id="{69B43384-EC5A-EDAF-E0E9-ABEE08DD424F}"/>
              </a:ext>
            </a:extLst>
          </p:cNvPr>
          <p:cNvPicPr>
            <a:picLocks noChangeAspect="1"/>
          </p:cNvPicPr>
          <p:nvPr/>
        </p:nvPicPr>
        <p:blipFill rotWithShape="1">
          <a:blip r:embed="rId3"/>
          <a:srcRect t="5635" b="545"/>
          <a:stretch/>
        </p:blipFill>
        <p:spPr>
          <a:xfrm>
            <a:off x="1302359" y="8156595"/>
            <a:ext cx="5800189" cy="2666753"/>
          </a:xfrm>
          <a:prstGeom prst="rect">
            <a:avLst/>
          </a:prstGeom>
        </p:spPr>
      </p:pic>
      <p:pic>
        <p:nvPicPr>
          <p:cNvPr id="34" name="Picture 33">
            <a:extLst>
              <a:ext uri="{FF2B5EF4-FFF2-40B4-BE49-F238E27FC236}">
                <a16:creationId xmlns:a16="http://schemas.microsoft.com/office/drawing/2014/main" id="{89C04A4D-B0AC-A58E-18BB-65D97397EA5D}"/>
              </a:ext>
            </a:extLst>
          </p:cNvPr>
          <p:cNvPicPr>
            <a:picLocks noChangeAspect="1"/>
          </p:cNvPicPr>
          <p:nvPr/>
        </p:nvPicPr>
        <p:blipFill>
          <a:blip r:embed="rId4"/>
          <a:stretch>
            <a:fillRect/>
          </a:stretch>
        </p:blipFill>
        <p:spPr>
          <a:xfrm>
            <a:off x="9777081" y="8155174"/>
            <a:ext cx="4587926" cy="2666752"/>
          </a:xfrm>
          <a:prstGeom prst="rect">
            <a:avLst/>
          </a:prstGeom>
        </p:spPr>
      </p:pic>
      <p:pic>
        <p:nvPicPr>
          <p:cNvPr id="35" name="Picture 34" descr="A blue and grey rectangular box&#10;&#10;Description automatically generated">
            <a:extLst>
              <a:ext uri="{FF2B5EF4-FFF2-40B4-BE49-F238E27FC236}">
                <a16:creationId xmlns:a16="http://schemas.microsoft.com/office/drawing/2014/main" id="{BD9B964B-C95C-3C19-436C-D012A9CB1CF2}"/>
              </a:ext>
            </a:extLst>
          </p:cNvPr>
          <p:cNvPicPr>
            <a:picLocks noChangeAspect="1"/>
          </p:cNvPicPr>
          <p:nvPr/>
        </p:nvPicPr>
        <p:blipFill rotWithShape="1">
          <a:blip r:embed="rId5"/>
          <a:srcRect l="10637" t="15550" r="5461" b="10612"/>
          <a:stretch/>
        </p:blipFill>
        <p:spPr>
          <a:xfrm>
            <a:off x="18368693" y="8027582"/>
            <a:ext cx="4587926" cy="2849859"/>
          </a:xfrm>
          <a:prstGeom prst="rect">
            <a:avLst/>
          </a:prstGeom>
        </p:spPr>
      </p:pic>
    </p:spTree>
    <p:extLst>
      <p:ext uri="{BB962C8B-B14F-4D97-AF65-F5344CB8AC3E}">
        <p14:creationId xmlns:p14="http://schemas.microsoft.com/office/powerpoint/2010/main" val="34310357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E37C4-EE03-BA42-9542-F131C9E9ECCF}"/>
              </a:ext>
            </a:extLst>
          </p:cNvPr>
          <p:cNvSpPr>
            <a:spLocks noGrp="1"/>
          </p:cNvSpPr>
          <p:nvPr>
            <p:ph type="title"/>
          </p:nvPr>
        </p:nvSpPr>
        <p:spPr>
          <a:xfrm>
            <a:off x="576072" y="385200"/>
            <a:ext cx="7228226" cy="1525588"/>
          </a:xfrm>
        </p:spPr>
        <p:txBody>
          <a:bodyPr/>
          <a:lstStyle/>
          <a:p>
            <a:r>
              <a:rPr lang="en-US" sz="6400" b="1" kern="0" dirty="0">
                <a:latin typeface="+mn-lt"/>
              </a:rPr>
              <a:t>watson</a:t>
            </a:r>
            <a:r>
              <a:rPr lang="en-US" sz="6400" b="1" kern="0" dirty="0">
                <a:solidFill>
                  <a:srgbClr val="0F62FE"/>
                </a:solidFill>
                <a:latin typeface="+mn-lt"/>
              </a:rPr>
              <a:t>x</a:t>
            </a:r>
            <a:r>
              <a:rPr lang="en-US" sz="6400" b="1" kern="0" dirty="0">
                <a:latin typeface="+mn-lt"/>
              </a:rPr>
              <a:t>.ai </a:t>
            </a:r>
            <a:r>
              <a:rPr lang="en-US" sz="6400" kern="0" dirty="0">
                <a:solidFill>
                  <a:schemeClr val="tx1"/>
                </a:solidFill>
                <a:latin typeface="+mn-lt"/>
              </a:rPr>
              <a:t>value proposition</a:t>
            </a:r>
            <a:endParaRPr lang="en-US" dirty="0"/>
          </a:p>
        </p:txBody>
      </p:sp>
      <p:sp>
        <p:nvSpPr>
          <p:cNvPr id="4" name="Text Placeholder 3">
            <a:extLst>
              <a:ext uri="{FF2B5EF4-FFF2-40B4-BE49-F238E27FC236}">
                <a16:creationId xmlns:a16="http://schemas.microsoft.com/office/drawing/2014/main" id="{665F7971-4C2C-C019-B5F2-630CB2545725}"/>
              </a:ext>
            </a:extLst>
          </p:cNvPr>
          <p:cNvSpPr>
            <a:spLocks noGrp="1"/>
          </p:cNvSpPr>
          <p:nvPr>
            <p:ph type="body" sz="quarter" idx="10"/>
          </p:nvPr>
        </p:nvSpPr>
        <p:spPr/>
        <p:txBody>
          <a:bodyPr/>
          <a:lstStyle/>
          <a:p>
            <a:r>
              <a:rPr lang="en-US" sz="4400" b="1" dirty="0">
                <a:solidFill>
                  <a:schemeClr val="accent1">
                    <a:lumMod val="75000"/>
                  </a:schemeClr>
                </a:solidFill>
              </a:rPr>
              <a:t>3x Price-cuts </a:t>
            </a:r>
          </a:p>
          <a:p>
            <a:endParaRPr lang="en-US" dirty="0"/>
          </a:p>
          <a:p>
            <a:pPr marL="0" lvl="1" indent="0">
              <a:buNone/>
            </a:pPr>
            <a:endParaRPr lang="en-US" dirty="0"/>
          </a:p>
          <a:p>
            <a:pPr marL="342906" indent="-342906">
              <a:buFont typeface="Arial" panose="020B0604020202020204" pitchFamily="34" charset="0"/>
              <a:buChar char="•"/>
            </a:pPr>
            <a:r>
              <a:rPr lang="en-US" sz="2800" dirty="0"/>
              <a:t>granite.13b [</a:t>
            </a:r>
            <a:r>
              <a:rPr lang="en-US" sz="2800" dirty="0">
                <a:solidFill>
                  <a:schemeClr val="accent1"/>
                </a:solidFill>
              </a:rPr>
              <a:t>3X less cost</a:t>
            </a:r>
            <a:r>
              <a:rPr lang="en-US" sz="2800" dirty="0"/>
              <a:t>]</a:t>
            </a:r>
            <a:br>
              <a:rPr lang="en-US" sz="2800" dirty="0"/>
            </a:br>
            <a:r>
              <a:rPr lang="en-US" sz="2800" dirty="0"/>
              <a:t>available today at $0.0006</a:t>
            </a:r>
            <a:br>
              <a:rPr lang="en-US" sz="2800" dirty="0"/>
            </a:br>
            <a:r>
              <a:rPr lang="en-US" sz="2800" dirty="0"/>
              <a:t>1,000 tokens (input/output)</a:t>
            </a:r>
          </a:p>
          <a:p>
            <a:pPr marL="342906" indent="-342906">
              <a:buFont typeface="Arial" panose="020B0604020202020204" pitchFamily="34" charset="0"/>
              <a:buChar char="•"/>
            </a:pPr>
            <a:r>
              <a:rPr lang="en-US" sz="2800" dirty="0"/>
              <a:t>llama2.70b [</a:t>
            </a:r>
            <a:r>
              <a:rPr lang="en-US" sz="2800" dirty="0">
                <a:solidFill>
                  <a:schemeClr val="accent1"/>
                </a:solidFill>
              </a:rPr>
              <a:t>2.7X less cost</a:t>
            </a:r>
            <a:r>
              <a:rPr lang="en-US" sz="2800" dirty="0"/>
              <a:t>]</a:t>
            </a:r>
            <a:br>
              <a:rPr lang="en-US" sz="2800" dirty="0"/>
            </a:br>
            <a:r>
              <a:rPr lang="en-US" sz="2800" dirty="0"/>
              <a:t>available today at $0.0018</a:t>
            </a:r>
            <a:br>
              <a:rPr lang="en-US" sz="2800" dirty="0"/>
            </a:br>
            <a:r>
              <a:rPr lang="en-US" sz="2800" dirty="0"/>
              <a:t>1,000 tokens (input/output)</a:t>
            </a:r>
          </a:p>
          <a:p>
            <a:pPr marL="342906" indent="-342906">
              <a:buFont typeface="Arial" panose="020B0604020202020204" pitchFamily="34" charset="0"/>
              <a:buChar char="•"/>
            </a:pPr>
            <a:r>
              <a:rPr lang="en-US" sz="2800" dirty="0"/>
              <a:t>Llama2 13b [</a:t>
            </a:r>
            <a:r>
              <a:rPr lang="en-US" sz="2800" dirty="0">
                <a:solidFill>
                  <a:schemeClr val="accent1"/>
                </a:solidFill>
              </a:rPr>
              <a:t>3X less cost</a:t>
            </a:r>
            <a:r>
              <a:rPr lang="en-US" sz="2800" dirty="0"/>
              <a:t>]</a:t>
            </a:r>
            <a:br>
              <a:rPr lang="en-US" sz="2800" dirty="0"/>
            </a:br>
            <a:r>
              <a:rPr lang="en-US" sz="2800" dirty="0"/>
              <a:t>available today at $0.0006</a:t>
            </a:r>
            <a:br>
              <a:rPr lang="en-US" sz="2800" dirty="0"/>
            </a:br>
            <a:r>
              <a:rPr lang="en-US" sz="2800" dirty="0"/>
              <a:t>1,000 tokens (input/output)</a:t>
            </a:r>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pPr marL="342906" indent="-342906">
              <a:buFont typeface="Arial" panose="020B0604020202020204" pitchFamily="34" charset="0"/>
              <a:buChar char="•"/>
            </a:pPr>
            <a:endParaRPr lang="en-US" sz="2800" dirty="0"/>
          </a:p>
          <a:p>
            <a:endParaRPr lang="en-US" sz="2800" dirty="0"/>
          </a:p>
          <a:p>
            <a:endParaRPr lang="en-US" dirty="0"/>
          </a:p>
        </p:txBody>
      </p:sp>
      <p:sp>
        <p:nvSpPr>
          <p:cNvPr id="5" name="Text Placeholder 4">
            <a:extLst>
              <a:ext uri="{FF2B5EF4-FFF2-40B4-BE49-F238E27FC236}">
                <a16:creationId xmlns:a16="http://schemas.microsoft.com/office/drawing/2014/main" id="{7332BE73-7DEA-BB8C-7DE5-1A9AE3F2DA6B}"/>
              </a:ext>
            </a:extLst>
          </p:cNvPr>
          <p:cNvSpPr>
            <a:spLocks noGrp="1"/>
          </p:cNvSpPr>
          <p:nvPr>
            <p:ph type="body" sz="quarter" idx="19"/>
          </p:nvPr>
        </p:nvSpPr>
        <p:spPr>
          <a:xfrm>
            <a:off x="720724" y="3429000"/>
            <a:ext cx="4838979" cy="8873836"/>
          </a:xfrm>
        </p:spPr>
        <p:txBody>
          <a:bodyPr/>
          <a:lstStyle/>
          <a:p>
            <a:r>
              <a:rPr lang="en-US" sz="4400" b="1" kern="0" dirty="0">
                <a:solidFill>
                  <a:schemeClr val="accent1">
                    <a:lumMod val="75000"/>
                  </a:schemeClr>
                </a:solidFill>
              </a:rPr>
              <a:t>Improved</a:t>
            </a:r>
          </a:p>
          <a:p>
            <a:r>
              <a:rPr lang="en-US" sz="4400" b="1" kern="0" dirty="0">
                <a:solidFill>
                  <a:schemeClr val="accent1">
                    <a:lumMod val="75000"/>
                  </a:schemeClr>
                </a:solidFill>
              </a:rPr>
              <a:t>performance</a:t>
            </a:r>
            <a:endParaRPr lang="en-US" kern="0" dirty="0"/>
          </a:p>
          <a:p>
            <a:pPr lvl="1"/>
            <a:endParaRPr lang="en-US" kern="0" dirty="0"/>
          </a:p>
          <a:p>
            <a:pPr marL="342906" indent="-342906">
              <a:buFont typeface="Arial" panose="020B0604020202020204" pitchFamily="34" charset="0"/>
              <a:buChar char="•"/>
            </a:pPr>
            <a:r>
              <a:rPr lang="en-US" sz="2800" kern="0" dirty="0"/>
              <a:t>Developing specialized models to produce better results for targeted tasks with lower infrastructure requirements to achieve improved price-performance, </a:t>
            </a:r>
            <a:r>
              <a:rPr lang="en-US" sz="2800" i="1" kern="0" dirty="0"/>
              <a:t>(granite.13b for financial tasks).</a:t>
            </a:r>
          </a:p>
          <a:p>
            <a:pPr marL="342906" indent="-342906">
              <a:buFont typeface="Arial" panose="020B0604020202020204" pitchFamily="34" charset="0"/>
              <a:buChar char="•"/>
            </a:pPr>
            <a:endParaRPr lang="en-US" sz="2800" kern="0" dirty="0"/>
          </a:p>
          <a:p>
            <a:pPr marL="342906" indent="-342906">
              <a:buFont typeface="Arial" panose="020B0604020202020204" pitchFamily="34" charset="0"/>
              <a:buChar char="•"/>
            </a:pPr>
            <a:r>
              <a:rPr lang="en-US" sz="2800" kern="0" dirty="0"/>
              <a:t>Enhancement of models delivered through model refresh (granite.13b.V2), new models developed by IBM (e.g., granite.20b multilingual), or 3</a:t>
            </a:r>
            <a:r>
              <a:rPr lang="en-US" sz="2800" kern="0" baseline="30000" dirty="0"/>
              <a:t>rd</a:t>
            </a:r>
            <a:r>
              <a:rPr lang="en-US" sz="2800" kern="0" dirty="0"/>
              <a:t> </a:t>
            </a:r>
          </a:p>
          <a:p>
            <a:pPr marL="342906" indent="-342906">
              <a:buFont typeface="Arial" panose="020B0604020202020204" pitchFamily="34" charset="0"/>
              <a:buChar char="•"/>
            </a:pPr>
            <a:r>
              <a:rPr lang="en-US" sz="2800" kern="0" dirty="0"/>
              <a:t>party models</a:t>
            </a:r>
          </a:p>
          <a:p>
            <a:pPr marL="342906" indent="-342906">
              <a:buFont typeface="Arial" panose="020B0604020202020204" pitchFamily="34" charset="0"/>
              <a:buChar char="•"/>
            </a:pPr>
            <a:endParaRPr lang="en-US" sz="2800" kern="0" dirty="0"/>
          </a:p>
          <a:p>
            <a:endParaRPr lang="en-US" sz="2800" kern="0" dirty="0"/>
          </a:p>
          <a:p>
            <a:endParaRPr lang="en-US" dirty="0"/>
          </a:p>
        </p:txBody>
      </p:sp>
      <p:sp>
        <p:nvSpPr>
          <p:cNvPr id="6" name="Text Placeholder 5">
            <a:extLst>
              <a:ext uri="{FF2B5EF4-FFF2-40B4-BE49-F238E27FC236}">
                <a16:creationId xmlns:a16="http://schemas.microsoft.com/office/drawing/2014/main" id="{C73EABA4-8FFA-6295-142C-5FE49048A9D2}"/>
              </a:ext>
            </a:extLst>
          </p:cNvPr>
          <p:cNvSpPr>
            <a:spLocks noGrp="1"/>
          </p:cNvSpPr>
          <p:nvPr>
            <p:ph type="body" sz="quarter" idx="20"/>
          </p:nvPr>
        </p:nvSpPr>
        <p:spPr/>
        <p:txBody>
          <a:bodyPr/>
          <a:lstStyle/>
          <a:p>
            <a:r>
              <a:rPr lang="en-US" sz="4400" b="1" dirty="0">
                <a:solidFill>
                  <a:schemeClr val="accent1">
                    <a:lumMod val="75000"/>
                  </a:schemeClr>
                </a:solidFill>
              </a:rPr>
              <a:t>Multi-lingual support</a:t>
            </a:r>
            <a:endParaRPr lang="en-US" b="1" dirty="0">
              <a:solidFill>
                <a:schemeClr val="accent1">
                  <a:lumMod val="75000"/>
                </a:schemeClr>
              </a:solidFill>
            </a:endParaRPr>
          </a:p>
          <a:p>
            <a:pPr marL="0" lvl="1" indent="0">
              <a:buNone/>
            </a:pPr>
            <a:endParaRPr lang="en-US" dirty="0"/>
          </a:p>
          <a:p>
            <a:pPr marL="0" lvl="1" indent="0">
              <a:buNone/>
            </a:pPr>
            <a:r>
              <a:rPr lang="en-US" sz="2800" dirty="0"/>
              <a:t>Expanding language support beyond English through a combination of 3</a:t>
            </a:r>
            <a:r>
              <a:rPr lang="en-US" sz="2800" baseline="30000" dirty="0"/>
              <a:t>rd</a:t>
            </a:r>
            <a:r>
              <a:rPr lang="en-US" sz="2800" dirty="0"/>
              <a:t> party model providers and IBM-developed multi-lingual models that support:</a:t>
            </a:r>
          </a:p>
          <a:p>
            <a:pPr marL="0" lvl="1" indent="0">
              <a:buNone/>
            </a:pPr>
            <a:endParaRPr lang="en-US" sz="2800" dirty="0"/>
          </a:p>
          <a:p>
            <a:pPr lvl="2"/>
            <a:r>
              <a:rPr lang="en-US" sz="2800" dirty="0"/>
              <a:t>English</a:t>
            </a:r>
          </a:p>
          <a:p>
            <a:pPr lvl="2"/>
            <a:r>
              <a:rPr lang="en-US" sz="2800" dirty="0"/>
              <a:t>Japanese</a:t>
            </a:r>
          </a:p>
          <a:p>
            <a:pPr lvl="2"/>
            <a:r>
              <a:rPr lang="en-US" sz="2800" dirty="0"/>
              <a:t>Spanish</a:t>
            </a:r>
          </a:p>
          <a:p>
            <a:pPr lvl="2"/>
            <a:r>
              <a:rPr lang="en-US" sz="2800" dirty="0"/>
              <a:t>Portuguese</a:t>
            </a:r>
          </a:p>
          <a:p>
            <a:pPr lvl="2"/>
            <a:r>
              <a:rPr lang="en-US" sz="2800" dirty="0"/>
              <a:t>French</a:t>
            </a:r>
          </a:p>
          <a:p>
            <a:pPr lvl="2"/>
            <a:r>
              <a:rPr lang="en-US" sz="2800" dirty="0"/>
              <a:t>German</a:t>
            </a:r>
          </a:p>
          <a:p>
            <a:pPr marL="0" lvl="1" indent="0">
              <a:buNone/>
            </a:pPr>
            <a:endParaRPr lang="en-US" sz="2800" dirty="0"/>
          </a:p>
          <a:p>
            <a:pPr lvl="1"/>
            <a:endParaRPr lang="en-US" sz="2800" dirty="0"/>
          </a:p>
          <a:p>
            <a:pPr lvl="1"/>
            <a:endParaRPr lang="en-US" dirty="0"/>
          </a:p>
          <a:p>
            <a:endParaRPr lang="en-US" dirty="0"/>
          </a:p>
          <a:p>
            <a:endParaRPr lang="en-US" dirty="0"/>
          </a:p>
        </p:txBody>
      </p:sp>
      <p:sp>
        <p:nvSpPr>
          <p:cNvPr id="7" name="Text Placeholder 6">
            <a:extLst>
              <a:ext uri="{FF2B5EF4-FFF2-40B4-BE49-F238E27FC236}">
                <a16:creationId xmlns:a16="http://schemas.microsoft.com/office/drawing/2014/main" id="{24B4D6D1-B518-470A-B6B9-6CB13EBC5AB8}"/>
              </a:ext>
            </a:extLst>
          </p:cNvPr>
          <p:cNvSpPr>
            <a:spLocks noGrp="1"/>
          </p:cNvSpPr>
          <p:nvPr>
            <p:ph type="body" sz="quarter" idx="21"/>
          </p:nvPr>
        </p:nvSpPr>
        <p:spPr/>
        <p:txBody>
          <a:bodyPr/>
          <a:lstStyle/>
          <a:p>
            <a:r>
              <a:rPr lang="en-US" sz="4400" b="1" dirty="0">
                <a:solidFill>
                  <a:schemeClr val="accent1">
                    <a:lumMod val="75000"/>
                  </a:schemeClr>
                </a:solidFill>
              </a:rPr>
              <a:t>Differentiated Client Protection</a:t>
            </a:r>
          </a:p>
          <a:p>
            <a:pPr lvl="1"/>
            <a:endParaRPr lang="en-US" dirty="0"/>
          </a:p>
          <a:p>
            <a:pPr marL="0" lvl="1" indent="0">
              <a:buNone/>
            </a:pPr>
            <a:r>
              <a:rPr lang="en-US" sz="2800" dirty="0"/>
              <a:t>IBM stands behind IBM-developed models and indemnifies the client against third-party IP claims. </a:t>
            </a:r>
          </a:p>
          <a:p>
            <a:pPr marL="0" lvl="1" indent="0">
              <a:buNone/>
            </a:pPr>
            <a:r>
              <a:rPr lang="en-US" sz="2800" dirty="0">
                <a:solidFill>
                  <a:srgbClr val="000000"/>
                </a:solidFill>
              </a:rPr>
              <a:t>IBM offers an additional peace of mind to clients by: </a:t>
            </a:r>
            <a:endParaRPr lang="en-US" sz="2800" dirty="0"/>
          </a:p>
          <a:p>
            <a:pPr lvl="2"/>
            <a:r>
              <a:rPr lang="en-US" sz="2800" dirty="0"/>
              <a:t>not requiring them to indemnify IBM for their </a:t>
            </a:r>
          </a:p>
          <a:p>
            <a:pPr marL="331200" lvl="2" indent="0">
              <a:buNone/>
            </a:pPr>
            <a:r>
              <a:rPr lang="en-US" sz="2800" dirty="0"/>
              <a:t>    use of its models</a:t>
            </a:r>
          </a:p>
          <a:p>
            <a:pPr lvl="2"/>
            <a:r>
              <a:rPr lang="en-US" sz="2800" dirty="0"/>
              <a:t>not capping its IP indemnification liability</a:t>
            </a:r>
          </a:p>
          <a:p>
            <a:pPr lvl="1"/>
            <a:endParaRPr lang="en-US" dirty="0"/>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5178309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7B0ECE7F-2DBA-8005-8336-1CE8F361E755}"/>
              </a:ext>
            </a:extLst>
          </p:cNvPr>
          <p:cNvSpPr txBox="1">
            <a:spLocks/>
          </p:cNvSpPr>
          <p:nvPr/>
        </p:nvSpPr>
        <p:spPr>
          <a:xfrm>
            <a:off x="6797527" y="4588875"/>
            <a:ext cx="4949179" cy="1094845"/>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a:spcBef>
                <a:spcPts val="1200"/>
              </a:spcBef>
              <a:buFont typeface="Arial" panose="020B0604020202020204" pitchFamily="34" charset="0"/>
              <a:buChar char="•"/>
            </a:pPr>
            <a:r>
              <a:rPr lang="en-US" sz="3200" dirty="0">
                <a:latin typeface="+mj-lt"/>
              </a:rPr>
              <a:t>IBM’s suite of foundation models is designed to </a:t>
            </a:r>
            <a:r>
              <a:rPr lang="en-US" sz="3200" b="1" dirty="0">
                <a:latin typeface="+mj-lt"/>
              </a:rPr>
              <a:t>ensure model trust </a:t>
            </a:r>
            <a:r>
              <a:rPr lang="en-US" sz="3200" dirty="0">
                <a:latin typeface="+mj-lt"/>
              </a:rPr>
              <a:t>and efficiency in business applications.</a:t>
            </a:r>
          </a:p>
          <a:p>
            <a:pPr marL="457200" indent="-457200">
              <a:spcBef>
                <a:spcPts val="1200"/>
              </a:spcBef>
              <a:buFont typeface="Arial" panose="020B0604020202020204" pitchFamily="34" charset="0"/>
              <a:buChar char="•"/>
            </a:pPr>
            <a:r>
              <a:rPr lang="en-US" sz="3200" dirty="0">
                <a:latin typeface="+mj-lt"/>
              </a:rPr>
              <a:t>Models trained with scrutinized and   copyright-free data</a:t>
            </a:r>
          </a:p>
          <a:p>
            <a:pPr marL="457200" indent="-457200">
              <a:spcBef>
                <a:spcPts val="1200"/>
              </a:spcBef>
              <a:buFont typeface="Arial" panose="020B0604020202020204" pitchFamily="34" charset="0"/>
              <a:buChar char="•"/>
            </a:pPr>
            <a:r>
              <a:rPr lang="en-US" sz="3200" dirty="0">
                <a:latin typeface="+mj-lt"/>
              </a:rPr>
              <a:t>Tight integration with </a:t>
            </a:r>
            <a:r>
              <a:rPr lang="en-US" sz="3200" b="1" dirty="0">
                <a:latin typeface="+mj-lt"/>
              </a:rPr>
              <a:t>watsonx.governance</a:t>
            </a:r>
            <a:r>
              <a:rPr lang="en-US" sz="3200" dirty="0">
                <a:latin typeface="+mj-lt"/>
              </a:rPr>
              <a:t> provides clients with     a </a:t>
            </a:r>
            <a:r>
              <a:rPr lang="en-US" sz="3200" b="1" dirty="0">
                <a:latin typeface="+mj-lt"/>
              </a:rPr>
              <a:t>trusted pathway </a:t>
            </a:r>
            <a:r>
              <a:rPr lang="en-US" sz="3200" dirty="0">
                <a:latin typeface="+mj-lt"/>
              </a:rPr>
              <a:t>to operationalize AI confidently and             at scale.</a:t>
            </a:r>
            <a:endParaRPr lang="en-US" sz="3200" kern="0" dirty="0">
              <a:solidFill>
                <a:srgbClr val="000000"/>
              </a:solidFill>
              <a:latin typeface="+mn-lt"/>
            </a:endParaRPr>
          </a:p>
        </p:txBody>
      </p:sp>
      <p:sp>
        <p:nvSpPr>
          <p:cNvPr id="7" name="Text Placeholder 4">
            <a:extLst>
              <a:ext uri="{FF2B5EF4-FFF2-40B4-BE49-F238E27FC236}">
                <a16:creationId xmlns:a16="http://schemas.microsoft.com/office/drawing/2014/main" id="{E97569E2-A9E9-7E37-F02E-7B853B225F1F}"/>
              </a:ext>
            </a:extLst>
          </p:cNvPr>
          <p:cNvSpPr txBox="1">
            <a:spLocks/>
          </p:cNvSpPr>
          <p:nvPr/>
        </p:nvSpPr>
        <p:spPr>
          <a:xfrm>
            <a:off x="1217671" y="4597199"/>
            <a:ext cx="4843611" cy="7294305"/>
          </a:xfrm>
          <a:prstGeom prst="rect">
            <a:avLst/>
          </a:prstGeom>
        </p:spPr>
        <p:txBody>
          <a:bodyPr wrap="square">
            <a:sp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a:spcBef>
                <a:spcPts val="1200"/>
              </a:spcBef>
              <a:buFont typeface="Arial" panose="020B0604020202020204" pitchFamily="34" charset="0"/>
              <a:buChar char="•"/>
            </a:pPr>
            <a:r>
              <a:rPr lang="en-US" sz="3200" b="1" kern="0" dirty="0">
                <a:solidFill>
                  <a:srgbClr val="000000"/>
                </a:solidFill>
              </a:rPr>
              <a:t>Built on open technologies</a:t>
            </a:r>
          </a:p>
          <a:p>
            <a:pPr marL="784800" lvl="1" indent="-457200">
              <a:spcBef>
                <a:spcPts val="1200"/>
              </a:spcBef>
            </a:pPr>
            <a:r>
              <a:rPr lang="en-US" sz="3200" kern="0" dirty="0">
                <a:solidFill>
                  <a:srgbClr val="000000"/>
                </a:solidFill>
              </a:rPr>
              <a:t>IBM’s hybrid cloud-native stack based on Red Hat OpenShift enables a flexible and secure deployment of </a:t>
            </a:r>
            <a:r>
              <a:rPr lang="en-US" sz="3200" b="1" kern="0" dirty="0"/>
              <a:t>watsonx</a:t>
            </a:r>
            <a:r>
              <a:rPr lang="en-US" sz="3200" b="1" kern="0" dirty="0">
                <a:solidFill>
                  <a:srgbClr val="000000"/>
                </a:solidFill>
              </a:rPr>
              <a:t>.ai.</a:t>
            </a:r>
          </a:p>
          <a:p>
            <a:pPr marL="784800" lvl="1" indent="-457200">
              <a:spcBef>
                <a:spcPts val="1200"/>
              </a:spcBef>
            </a:pPr>
            <a:r>
              <a:rPr lang="en-US" sz="3200" kern="0" dirty="0">
                <a:solidFill>
                  <a:srgbClr val="000000"/>
                </a:solidFill>
                <a:latin typeface="+mn-lt"/>
              </a:rPr>
              <a:t>Hugging Face partnership provides access to the best open-source model collection.</a:t>
            </a:r>
            <a:endParaRPr lang="en-US" sz="3200" kern="0" dirty="0">
              <a:solidFill>
                <a:srgbClr val="000000"/>
              </a:solidFill>
            </a:endParaRPr>
          </a:p>
        </p:txBody>
      </p:sp>
      <p:sp>
        <p:nvSpPr>
          <p:cNvPr id="8" name="TextBox 7">
            <a:extLst>
              <a:ext uri="{FF2B5EF4-FFF2-40B4-BE49-F238E27FC236}">
                <a16:creationId xmlns:a16="http://schemas.microsoft.com/office/drawing/2014/main" id="{F95DD72D-9670-1359-4E4A-E4CA8E47EDD4}"/>
              </a:ext>
            </a:extLst>
          </p:cNvPr>
          <p:cNvSpPr txBox="1"/>
          <p:nvPr/>
        </p:nvSpPr>
        <p:spPr>
          <a:xfrm>
            <a:off x="12575594" y="6663614"/>
            <a:ext cx="4830029" cy="58477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endParaRPr lang="en-US" sz="3200" dirty="0"/>
          </a:p>
        </p:txBody>
      </p:sp>
      <p:sp>
        <p:nvSpPr>
          <p:cNvPr id="9" name="TextBox 8">
            <a:extLst>
              <a:ext uri="{FF2B5EF4-FFF2-40B4-BE49-F238E27FC236}">
                <a16:creationId xmlns:a16="http://schemas.microsoft.com/office/drawing/2014/main" id="{2E89C4F2-BD47-F38A-66D0-7430897996E5}"/>
              </a:ext>
            </a:extLst>
          </p:cNvPr>
          <p:cNvSpPr txBox="1"/>
          <p:nvPr/>
        </p:nvSpPr>
        <p:spPr>
          <a:xfrm>
            <a:off x="12575593" y="4588875"/>
            <a:ext cx="4962311" cy="748153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457200" indent="-457200" defTabSz="2437942">
              <a:spcBef>
                <a:spcPts val="1200"/>
              </a:spcBef>
              <a:buSzPct val="100000"/>
              <a:buFont typeface="Arial" panose="020B0604020202020204" pitchFamily="34" charset="0"/>
              <a:buChar char="•"/>
            </a:pPr>
            <a:r>
              <a:rPr lang="en-US" sz="3200" dirty="0">
                <a:solidFill>
                  <a:srgbClr val="000000"/>
                </a:solidFill>
                <a:latin typeface="+mj-lt"/>
                <a:sym typeface="IBM Plex Sans Light"/>
              </a:rPr>
              <a:t>Designed for </a:t>
            </a:r>
            <a:r>
              <a:rPr lang="en-US" sz="3200" b="1" dirty="0">
                <a:solidFill>
                  <a:srgbClr val="000000"/>
                </a:solidFill>
                <a:latin typeface="+mj-lt"/>
                <a:sym typeface="IBM Plex Sans Light"/>
              </a:rPr>
              <a:t>targeted business use cases</a:t>
            </a:r>
            <a:r>
              <a:rPr lang="en-US" sz="3200" dirty="0">
                <a:solidFill>
                  <a:srgbClr val="000000"/>
                </a:solidFill>
                <a:latin typeface="+mj-lt"/>
                <a:sym typeface="IBM Plex Sans Light"/>
              </a:rPr>
              <a:t>, that unlock new value.</a:t>
            </a:r>
          </a:p>
          <a:p>
            <a:pPr marL="784800" lvl="1" indent="-457200" defTabSz="2437942">
              <a:spcBef>
                <a:spcPts val="1200"/>
              </a:spcBef>
              <a:buSzPct val="100000"/>
              <a:buFont typeface="Arial" panose="020B0604020202020204" pitchFamily="34" charset="0"/>
              <a:buChar char="•"/>
            </a:pPr>
            <a:r>
              <a:rPr lang="en-US" sz="3200" dirty="0">
                <a:solidFill>
                  <a:srgbClr val="000000"/>
                </a:solidFill>
                <a:latin typeface="+mj-lt"/>
                <a:sym typeface="IBM Plex Sans Light"/>
              </a:rPr>
              <a:t>On-prem, hybrid cloud and IBM Cloud</a:t>
            </a:r>
          </a:p>
          <a:p>
            <a:pPr marL="784800" lvl="1" indent="-457200" defTabSz="2437942">
              <a:spcBef>
                <a:spcPts val="1200"/>
              </a:spcBef>
              <a:buSzPct val="100000"/>
              <a:buFont typeface="Arial" panose="020B0604020202020204" pitchFamily="34" charset="0"/>
              <a:buChar char="•"/>
            </a:pPr>
            <a:r>
              <a:rPr lang="en-US" sz="3200" dirty="0">
                <a:solidFill>
                  <a:srgbClr val="000000"/>
                </a:solidFill>
                <a:latin typeface="+mj-lt"/>
                <a:sym typeface="IBM Plex Sans Light"/>
              </a:rPr>
              <a:t>Designed for scalability</a:t>
            </a:r>
          </a:p>
          <a:p>
            <a:pPr marL="784800" lvl="1" indent="-457200" defTabSz="2437942">
              <a:spcBef>
                <a:spcPts val="1200"/>
              </a:spcBef>
              <a:buSzPct val="100000"/>
              <a:buFont typeface="Arial" panose="020B0604020202020204" pitchFamily="34" charset="0"/>
              <a:buChar char="•"/>
            </a:pPr>
            <a:r>
              <a:rPr lang="en-US" sz="3200" dirty="0">
                <a:solidFill>
                  <a:srgbClr val="000000"/>
                </a:solidFill>
                <a:latin typeface="+mj-lt"/>
                <a:sym typeface="IBM Plex Sans Light"/>
              </a:rPr>
              <a:t>Right model for       the right task</a:t>
            </a:r>
          </a:p>
          <a:p>
            <a:pPr marL="457200" indent="-457200" defTabSz="2437942">
              <a:spcBef>
                <a:spcPts val="1200"/>
              </a:spcBef>
              <a:buSzPct val="100000"/>
              <a:buFont typeface="Arial" panose="020B0604020202020204" pitchFamily="34" charset="0"/>
              <a:buChar char="•"/>
            </a:pPr>
            <a:r>
              <a:rPr lang="en-US" sz="3200" b="1" dirty="0">
                <a:solidFill>
                  <a:srgbClr val="000000"/>
                </a:solidFill>
                <a:latin typeface="+mj-lt"/>
                <a:sym typeface="IBM Plex Sans Light"/>
              </a:rPr>
              <a:t>Industry-leading support </a:t>
            </a:r>
            <a:r>
              <a:rPr lang="en-US" sz="3200" dirty="0">
                <a:solidFill>
                  <a:srgbClr val="000000"/>
                </a:solidFill>
                <a:latin typeface="+mj-lt"/>
                <a:sym typeface="IBM Plex Sans Light"/>
              </a:rPr>
              <a:t>for use case implementations</a:t>
            </a:r>
            <a:r>
              <a:rPr lang="en-US" sz="3200" dirty="0">
                <a:solidFill>
                  <a:srgbClr val="000000"/>
                </a:solidFill>
              </a:rPr>
              <a:t>.</a:t>
            </a:r>
            <a:endParaRPr lang="en-US" sz="3200" dirty="0"/>
          </a:p>
          <a:p>
            <a:pPr defTabSz="2437942">
              <a:spcBef>
                <a:spcPts val="2901"/>
              </a:spcBef>
              <a:buSzPct val="100000"/>
            </a:pPr>
            <a:endParaRPr lang="en-US" sz="3200" dirty="0">
              <a:solidFill>
                <a:srgbClr val="000000"/>
              </a:solidFill>
              <a:ea typeface="+mj-ea"/>
              <a:cs typeface="+mj-cs"/>
              <a:sym typeface="IBM Plex Sans Light"/>
            </a:endParaRPr>
          </a:p>
        </p:txBody>
      </p:sp>
      <p:sp>
        <p:nvSpPr>
          <p:cNvPr id="10" name="Text Placeholder 11">
            <a:extLst>
              <a:ext uri="{FF2B5EF4-FFF2-40B4-BE49-F238E27FC236}">
                <a16:creationId xmlns:a16="http://schemas.microsoft.com/office/drawing/2014/main" id="{B552F4BB-C262-11F6-C82B-553F40EC1689}"/>
              </a:ext>
            </a:extLst>
          </p:cNvPr>
          <p:cNvSpPr txBox="1">
            <a:spLocks/>
          </p:cNvSpPr>
          <p:nvPr/>
        </p:nvSpPr>
        <p:spPr>
          <a:xfrm>
            <a:off x="1217666" y="2880165"/>
            <a:ext cx="2310168" cy="1264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6400" kern="0" dirty="0">
                <a:solidFill>
                  <a:srgbClr val="0D62FE"/>
                </a:solidFill>
              </a:rPr>
              <a:t>Open</a:t>
            </a:r>
          </a:p>
        </p:txBody>
      </p:sp>
      <p:sp>
        <p:nvSpPr>
          <p:cNvPr id="11" name="Text Placeholder 12">
            <a:extLst>
              <a:ext uri="{FF2B5EF4-FFF2-40B4-BE49-F238E27FC236}">
                <a16:creationId xmlns:a16="http://schemas.microsoft.com/office/drawing/2014/main" id="{4A3DE9FA-E94B-066D-0C43-A00D6357F041}"/>
              </a:ext>
            </a:extLst>
          </p:cNvPr>
          <p:cNvSpPr txBox="1">
            <a:spLocks/>
          </p:cNvSpPr>
          <p:nvPr/>
        </p:nvSpPr>
        <p:spPr>
          <a:xfrm>
            <a:off x="18335322" y="2880037"/>
            <a:ext cx="4545939" cy="1264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6400" kern="0" dirty="0">
                <a:solidFill>
                  <a:srgbClr val="0D62FE"/>
                </a:solidFill>
              </a:rPr>
              <a:t>Empowering</a:t>
            </a:r>
          </a:p>
        </p:txBody>
      </p:sp>
      <p:sp>
        <p:nvSpPr>
          <p:cNvPr id="12" name="Text Placeholder 13">
            <a:extLst>
              <a:ext uri="{FF2B5EF4-FFF2-40B4-BE49-F238E27FC236}">
                <a16:creationId xmlns:a16="http://schemas.microsoft.com/office/drawing/2014/main" id="{A03C7815-215B-1AC3-3321-C48BF2DCF475}"/>
              </a:ext>
            </a:extLst>
          </p:cNvPr>
          <p:cNvSpPr txBox="1">
            <a:spLocks/>
          </p:cNvSpPr>
          <p:nvPr/>
        </p:nvSpPr>
        <p:spPr>
          <a:xfrm>
            <a:off x="6797527" y="2880165"/>
            <a:ext cx="3492291" cy="1342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6400" kern="0" dirty="0">
                <a:solidFill>
                  <a:srgbClr val="0D62FE"/>
                </a:solidFill>
              </a:rPr>
              <a:t>Trusted</a:t>
            </a:r>
          </a:p>
        </p:txBody>
      </p:sp>
      <p:sp>
        <p:nvSpPr>
          <p:cNvPr id="13" name="Text Placeholder 11">
            <a:extLst>
              <a:ext uri="{FF2B5EF4-FFF2-40B4-BE49-F238E27FC236}">
                <a16:creationId xmlns:a16="http://schemas.microsoft.com/office/drawing/2014/main" id="{CDFEFA45-297C-531F-F38A-5B5222B7D441}"/>
              </a:ext>
            </a:extLst>
          </p:cNvPr>
          <p:cNvSpPr txBox="1">
            <a:spLocks/>
          </p:cNvSpPr>
          <p:nvPr/>
        </p:nvSpPr>
        <p:spPr>
          <a:xfrm>
            <a:off x="12576026" y="2878277"/>
            <a:ext cx="3492285" cy="1264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42">
              <a:defRPr/>
            </a:pPr>
            <a:r>
              <a:rPr lang="en-US" sz="6400" kern="0" dirty="0">
                <a:solidFill>
                  <a:srgbClr val="0D62FE"/>
                </a:solidFill>
              </a:rPr>
              <a:t>Targeted</a:t>
            </a:r>
          </a:p>
        </p:txBody>
      </p:sp>
      <p:sp>
        <p:nvSpPr>
          <p:cNvPr id="16" name="TextBox 15">
            <a:extLst>
              <a:ext uri="{FF2B5EF4-FFF2-40B4-BE49-F238E27FC236}">
                <a16:creationId xmlns:a16="http://schemas.microsoft.com/office/drawing/2014/main" id="{C8F72835-0E69-0028-1AB7-E4B76993EA84}"/>
              </a:ext>
            </a:extLst>
          </p:cNvPr>
          <p:cNvSpPr txBox="1"/>
          <p:nvPr/>
        </p:nvSpPr>
        <p:spPr>
          <a:xfrm>
            <a:off x="18358894" y="4588875"/>
            <a:ext cx="5606890" cy="710963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457200" indent="-457200">
              <a:spcBef>
                <a:spcPts val="1200"/>
              </a:spcBef>
              <a:buFont typeface="Arial" panose="020B0604020202020204" pitchFamily="34" charset="0"/>
              <a:buChar char="•"/>
            </a:pPr>
            <a:r>
              <a:rPr lang="en-US" sz="3200" dirty="0">
                <a:solidFill>
                  <a:srgbClr val="000000"/>
                </a:solidFill>
                <a:latin typeface="+mj-lt"/>
              </a:rPr>
              <a:t>For </a:t>
            </a:r>
            <a:r>
              <a:rPr lang="en-US" sz="3200" b="1" dirty="0">
                <a:solidFill>
                  <a:srgbClr val="000000"/>
                </a:solidFill>
                <a:latin typeface="+mj-lt"/>
              </a:rPr>
              <a:t>value creators</a:t>
            </a:r>
            <a:r>
              <a:rPr lang="en-US" sz="3200" dirty="0">
                <a:solidFill>
                  <a:srgbClr val="000000"/>
                </a:solidFill>
                <a:latin typeface="+mj-lt"/>
              </a:rPr>
              <a:t>, not    just users</a:t>
            </a:r>
          </a:p>
          <a:p>
            <a:pPr marL="784800" lvl="1" indent="-457200">
              <a:spcBef>
                <a:spcPts val="1200"/>
              </a:spcBef>
              <a:buFont typeface="Arial" panose="020B0604020202020204" pitchFamily="34" charset="0"/>
              <a:buChar char="•"/>
            </a:pPr>
            <a:r>
              <a:rPr lang="en-US" sz="3200" dirty="0">
                <a:solidFill>
                  <a:srgbClr val="000000"/>
                </a:solidFill>
                <a:latin typeface="+mj-lt"/>
              </a:rPr>
              <a:t>Tunable models at a fraction of the cost &amp; time</a:t>
            </a:r>
          </a:p>
          <a:p>
            <a:pPr marL="784800" lvl="1" indent="-457200">
              <a:spcBef>
                <a:spcPts val="1200"/>
              </a:spcBef>
              <a:buFont typeface="Arial" panose="020B0604020202020204" pitchFamily="34" charset="0"/>
              <a:buChar char="•"/>
            </a:pPr>
            <a:r>
              <a:rPr lang="en-US" sz="3200" dirty="0">
                <a:solidFill>
                  <a:srgbClr val="000000"/>
                </a:solidFill>
                <a:latin typeface="+mj-lt"/>
              </a:rPr>
              <a:t>Deploy anywhere</a:t>
            </a:r>
          </a:p>
          <a:p>
            <a:pPr marL="457200" indent="-457200">
              <a:spcBef>
                <a:spcPts val="1200"/>
              </a:spcBef>
              <a:buFont typeface="Arial" panose="020B0604020202020204" pitchFamily="34" charset="0"/>
              <a:buChar char="•"/>
            </a:pPr>
            <a:r>
              <a:rPr lang="en-US" sz="3200" dirty="0">
                <a:solidFill>
                  <a:srgbClr val="000000"/>
                </a:solidFill>
                <a:latin typeface="+mj-lt"/>
              </a:rPr>
              <a:t>An enterprise studio that allows clients build their own differentiated AI assets with their own proprietary data, creating   a competitive edge.</a:t>
            </a:r>
          </a:p>
          <a:p>
            <a:pPr>
              <a:spcBef>
                <a:spcPts val="1200"/>
              </a:spcBef>
            </a:pPr>
            <a:endParaRPr lang="en-US" sz="3200" dirty="0">
              <a:solidFill>
                <a:srgbClr val="000000"/>
              </a:solidFill>
              <a:latin typeface="+mj-lt"/>
            </a:endParaRPr>
          </a:p>
          <a:p>
            <a:pPr marL="457200" indent="-457200">
              <a:buFont typeface="Arial" panose="020B0604020202020204" pitchFamily="34" charset="0"/>
              <a:buChar char="•"/>
            </a:pPr>
            <a:endParaRPr lang="en-US" sz="3200" dirty="0">
              <a:solidFill>
                <a:srgbClr val="000000"/>
              </a:solidFill>
            </a:endParaRPr>
          </a:p>
        </p:txBody>
      </p:sp>
      <p:cxnSp>
        <p:nvCxnSpPr>
          <p:cNvPr id="15" name="Straight Connector 14">
            <a:extLst>
              <a:ext uri="{FF2B5EF4-FFF2-40B4-BE49-F238E27FC236}">
                <a16:creationId xmlns:a16="http://schemas.microsoft.com/office/drawing/2014/main" id="{A261506A-00AA-B96F-A140-360FA7B94C28}"/>
              </a:ext>
            </a:extLst>
          </p:cNvPr>
          <p:cNvCxnSpPr>
            <a:cxnSpLocks/>
          </p:cNvCxnSpPr>
          <p:nvPr/>
        </p:nvCxnSpPr>
        <p:spPr bwMode="auto">
          <a:xfrm>
            <a:off x="6391862" y="2208999"/>
            <a:ext cx="0" cy="110738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3A36236-1704-439F-4C26-11D5F83387C0}"/>
              </a:ext>
            </a:extLst>
          </p:cNvPr>
          <p:cNvCxnSpPr>
            <a:cxnSpLocks/>
          </p:cNvCxnSpPr>
          <p:nvPr/>
        </p:nvCxnSpPr>
        <p:spPr bwMode="auto">
          <a:xfrm>
            <a:off x="12213542" y="2208999"/>
            <a:ext cx="0" cy="110738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682E5E6-D86E-2717-0989-1AE3D0CD24FB}"/>
              </a:ext>
            </a:extLst>
          </p:cNvPr>
          <p:cNvCxnSpPr>
            <a:cxnSpLocks/>
          </p:cNvCxnSpPr>
          <p:nvPr/>
        </p:nvCxnSpPr>
        <p:spPr bwMode="auto">
          <a:xfrm>
            <a:off x="18004742" y="2208999"/>
            <a:ext cx="0" cy="110738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Horizontal row divider line">
            <a:extLst>
              <a:ext uri="{FF2B5EF4-FFF2-40B4-BE49-F238E27FC236}">
                <a16:creationId xmlns:a16="http://schemas.microsoft.com/office/drawing/2014/main" id="{D5F48EF9-2E12-C183-EF4D-00C679264DEF}"/>
              </a:ext>
            </a:extLst>
          </p:cNvPr>
          <p:cNvCxnSpPr>
            <a:cxnSpLocks/>
          </p:cNvCxnSpPr>
          <p:nvPr/>
        </p:nvCxnSpPr>
        <p:spPr bwMode="auto">
          <a:xfrm>
            <a:off x="987671" y="4005938"/>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Horizontal row divider line">
            <a:extLst>
              <a:ext uri="{FF2B5EF4-FFF2-40B4-BE49-F238E27FC236}">
                <a16:creationId xmlns:a16="http://schemas.microsoft.com/office/drawing/2014/main" id="{535D286F-E050-1A13-9185-B834A0F7E607}"/>
              </a:ext>
            </a:extLst>
          </p:cNvPr>
          <p:cNvCxnSpPr>
            <a:cxnSpLocks/>
          </p:cNvCxnSpPr>
          <p:nvPr/>
        </p:nvCxnSpPr>
        <p:spPr bwMode="auto">
          <a:xfrm>
            <a:off x="6797525" y="4005938"/>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Horizontal row divider line">
            <a:extLst>
              <a:ext uri="{FF2B5EF4-FFF2-40B4-BE49-F238E27FC236}">
                <a16:creationId xmlns:a16="http://schemas.microsoft.com/office/drawing/2014/main" id="{610DD6FE-F1D4-A09F-969F-D97C35DB5301}"/>
              </a:ext>
            </a:extLst>
          </p:cNvPr>
          <p:cNvCxnSpPr>
            <a:cxnSpLocks/>
          </p:cNvCxnSpPr>
          <p:nvPr/>
        </p:nvCxnSpPr>
        <p:spPr bwMode="auto">
          <a:xfrm>
            <a:off x="12438434" y="4005938"/>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Horizontal row divider line">
            <a:extLst>
              <a:ext uri="{FF2B5EF4-FFF2-40B4-BE49-F238E27FC236}">
                <a16:creationId xmlns:a16="http://schemas.microsoft.com/office/drawing/2014/main" id="{B2EABAD6-F3B9-63A8-E295-D711FCE9BA02}"/>
              </a:ext>
            </a:extLst>
          </p:cNvPr>
          <p:cNvCxnSpPr>
            <a:cxnSpLocks/>
          </p:cNvCxnSpPr>
          <p:nvPr/>
        </p:nvCxnSpPr>
        <p:spPr bwMode="auto">
          <a:xfrm>
            <a:off x="18335322" y="4005938"/>
            <a:ext cx="49491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C2F9A9E2-C111-31B5-8D88-A6E1C672CBF8}"/>
              </a:ext>
            </a:extLst>
          </p:cNvPr>
          <p:cNvSpPr>
            <a:spLocks noGrp="1"/>
          </p:cNvSpPr>
          <p:nvPr>
            <p:ph type="title"/>
          </p:nvPr>
        </p:nvSpPr>
        <p:spPr>
          <a:xfrm>
            <a:off x="576072" y="385200"/>
            <a:ext cx="11170634" cy="1527048"/>
          </a:xfrm>
        </p:spPr>
        <p:txBody>
          <a:bodyPr/>
          <a:lstStyle/>
          <a:p>
            <a:r>
              <a:rPr lang="en-US" sz="6400" b="1" kern="0" dirty="0">
                <a:latin typeface="+mn-lt"/>
              </a:rPr>
              <a:t>watson</a:t>
            </a:r>
            <a:r>
              <a:rPr lang="en-US" sz="6400" b="1" kern="0" dirty="0">
                <a:solidFill>
                  <a:srgbClr val="0F62FE"/>
                </a:solidFill>
                <a:latin typeface="+mn-lt"/>
              </a:rPr>
              <a:t>x</a:t>
            </a:r>
            <a:r>
              <a:rPr lang="en-US" sz="6400" b="1" kern="0" dirty="0">
                <a:latin typeface="+mn-lt"/>
              </a:rPr>
              <a:t>.ai </a:t>
            </a:r>
            <a:r>
              <a:rPr lang="en-US" sz="6400" kern="0" dirty="0">
                <a:solidFill>
                  <a:schemeClr val="tx1"/>
                </a:solidFill>
                <a:latin typeface="+mn-lt"/>
              </a:rPr>
              <a:t>differentiators</a:t>
            </a:r>
            <a:endParaRPr lang="en-US" dirty="0">
              <a:latin typeface="+mn-lt"/>
            </a:endParaRPr>
          </a:p>
        </p:txBody>
      </p:sp>
    </p:spTree>
    <p:extLst>
      <p:ext uri="{BB962C8B-B14F-4D97-AF65-F5344CB8AC3E}">
        <p14:creationId xmlns:p14="http://schemas.microsoft.com/office/powerpoint/2010/main" val="296382074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001D5-B8AF-0FE9-E228-D222AD9C3171}"/>
              </a:ext>
            </a:extLst>
          </p:cNvPr>
          <p:cNvSpPr/>
          <p:nvPr/>
        </p:nvSpPr>
        <p:spPr>
          <a:xfrm>
            <a:off x="1588" y="9531433"/>
            <a:ext cx="24383998" cy="769437"/>
          </a:xfrm>
          <a:prstGeom prst="rect">
            <a:avLst/>
          </a:prstGeom>
          <a:solidFill>
            <a:srgbClr val="E5F6FF"/>
          </a:solidFill>
          <a:ln w="9525" cap="flat">
            <a:noFill/>
            <a:prstDash val="solid"/>
            <a:round/>
          </a:ln>
          <a:effectLst/>
          <a:sp3d/>
        </p:spPr>
        <p:txBody>
          <a:bodyPr rot="0" spcFirstLastPara="1" vertOverflow="overflow" horzOverflow="overflow" vert="horz" wrap="square" lIns="182878" tIns="182878" rIns="182878" bIns="182878" numCol="1" spcCol="38100" rtlCol="0" anchor="t">
            <a:spAutoFit/>
          </a:bodyPr>
          <a:lstStyle/>
          <a:p>
            <a:pPr defTabSz="1371964" hangingPunct="0">
              <a:defRPr/>
            </a:pPr>
            <a:endParaRPr lang="en-US" sz="2600" kern="0" dirty="0">
              <a:solidFill>
                <a:srgbClr val="FFFFFF"/>
              </a:solidFill>
              <a:ea typeface="+mj-ea"/>
              <a:cs typeface="+mj-cs"/>
              <a:sym typeface="IBM Plex Sans Light"/>
            </a:endParaRPr>
          </a:p>
        </p:txBody>
      </p:sp>
      <p:sp>
        <p:nvSpPr>
          <p:cNvPr id="4" name="TextBox 3">
            <a:extLst>
              <a:ext uri="{FF2B5EF4-FFF2-40B4-BE49-F238E27FC236}">
                <a16:creationId xmlns:a16="http://schemas.microsoft.com/office/drawing/2014/main" id="{D691897C-C499-4292-CA0E-D3829BAB0F1B}"/>
              </a:ext>
            </a:extLst>
          </p:cNvPr>
          <p:cNvSpPr txBox="1"/>
          <p:nvPr/>
        </p:nvSpPr>
        <p:spPr>
          <a:xfrm>
            <a:off x="389006" y="1904092"/>
            <a:ext cx="22861518"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spcBef>
                <a:spcPts val="1200"/>
              </a:spcBef>
            </a:pPr>
            <a:r>
              <a:rPr lang="en-US" kern="100" dirty="0">
                <a:ea typeface="Calibri" panose="020F0502020204030204" pitchFamily="34" charset="0"/>
                <a:cs typeface="Times New Roman (Body CS)"/>
              </a:rPr>
              <a:t>Most AI models are trained on datasets of unknown quality, representing legal, regulatory, ethical, and inaccuracy nightmares. Data provenance and quality matters. </a:t>
            </a:r>
            <a:r>
              <a:rPr lang="en-US" b="1" kern="100" dirty="0">
                <a:ea typeface="Calibri" panose="020F0502020204030204" pitchFamily="34" charset="0"/>
                <a:cs typeface="Times New Roman (Body CS)"/>
              </a:rPr>
              <a:t>IBM ensures its AI can be trusted.</a:t>
            </a:r>
          </a:p>
        </p:txBody>
      </p:sp>
      <p:sp>
        <p:nvSpPr>
          <p:cNvPr id="5" name="Title 1">
            <a:extLst>
              <a:ext uri="{FF2B5EF4-FFF2-40B4-BE49-F238E27FC236}">
                <a16:creationId xmlns:a16="http://schemas.microsoft.com/office/drawing/2014/main" id="{0DBC4847-CDFA-0C1E-5FC3-4EFCEB027B2D}"/>
              </a:ext>
            </a:extLst>
          </p:cNvPr>
          <p:cNvSpPr txBox="1">
            <a:spLocks/>
          </p:cNvSpPr>
          <p:nvPr/>
        </p:nvSpPr>
        <p:spPr>
          <a:xfrm>
            <a:off x="2017761" y="4239071"/>
            <a:ext cx="9048068" cy="4977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spcAft>
                <a:spcPts val="2400"/>
              </a:spcAft>
            </a:pPr>
            <a:r>
              <a:rPr lang="en-US" sz="3200" b="1" kern="0" dirty="0">
                <a:solidFill>
                  <a:schemeClr val="tx1"/>
                </a:solidFill>
                <a:latin typeface="+mn-lt"/>
              </a:rPr>
              <a:t>watsonx</a:t>
            </a:r>
            <a:r>
              <a:rPr lang="en-US" sz="3200" b="1" kern="0" dirty="0">
                <a:solidFill>
                  <a:srgbClr val="0F62FE"/>
                </a:solidFill>
                <a:latin typeface="+mn-lt"/>
              </a:rPr>
              <a:t>.</a:t>
            </a:r>
            <a:r>
              <a:rPr lang="en-US" sz="3200" b="1" kern="0" dirty="0">
                <a:solidFill>
                  <a:schemeClr val="tx1"/>
                </a:solidFill>
                <a:latin typeface="+mn-lt"/>
              </a:rPr>
              <a:t>data</a:t>
            </a:r>
            <a:endParaRPr lang="en-US" sz="3200" b="1" dirty="0">
              <a:solidFill>
                <a:schemeClr val="tx1"/>
              </a:solidFill>
              <a:latin typeface="+mn-lt"/>
            </a:endParaRPr>
          </a:p>
          <a:p>
            <a:pPr marL="685800" indent="-685800">
              <a:lnSpc>
                <a:spcPct val="100000"/>
              </a:lnSpc>
              <a:spcAft>
                <a:spcPts val="2400"/>
              </a:spcAft>
              <a:buFont typeface="Arial" panose="020B0604020202020204" pitchFamily="34" charset="0"/>
              <a:buChar char="•"/>
            </a:pPr>
            <a:r>
              <a:rPr lang="en-US" sz="2800" dirty="0">
                <a:solidFill>
                  <a:schemeClr val="tx1"/>
                </a:solidFill>
                <a:latin typeface="+mn-lt"/>
              </a:rPr>
              <a:t>Curates </a:t>
            </a:r>
            <a:r>
              <a:rPr lang="en-US" sz="2800" kern="100" dirty="0">
                <a:latin typeface="+mn-lt"/>
                <a:ea typeface="Calibri" panose="020F0502020204030204" pitchFamily="34" charset="0"/>
                <a:cs typeface="Times New Roman (Body CS)"/>
              </a:rPr>
              <a:t>domain-specific and internet datasets, as well as ingesting your own</a:t>
            </a:r>
          </a:p>
          <a:p>
            <a:pPr marL="685800" indent="-685800">
              <a:lnSpc>
                <a:spcPct val="100000"/>
              </a:lnSpc>
              <a:spcAft>
                <a:spcPts val="2400"/>
              </a:spcAft>
              <a:buFont typeface="Arial" panose="020B0604020202020204" pitchFamily="34" charset="0"/>
              <a:buChar char="•"/>
            </a:pPr>
            <a:r>
              <a:rPr lang="en-US" sz="2800" dirty="0">
                <a:solidFill>
                  <a:schemeClr val="tx1"/>
                </a:solidFill>
                <a:latin typeface="+mn-lt"/>
              </a:rPr>
              <a:t>F</a:t>
            </a:r>
            <a:r>
              <a:rPr lang="en-US" sz="2800" kern="100" dirty="0">
                <a:latin typeface="+mn-lt"/>
                <a:ea typeface="Calibri" panose="020F0502020204030204" pitchFamily="34" charset="0"/>
                <a:cs typeface="Times New Roman (Body CS)"/>
              </a:rPr>
              <a:t>ilters for hate, profanity, biased language, and licensing restrictions before training</a:t>
            </a:r>
          </a:p>
          <a:p>
            <a:pPr marL="685800" indent="-685800">
              <a:lnSpc>
                <a:spcPct val="100000"/>
              </a:lnSpc>
              <a:spcAft>
                <a:spcPts val="2400"/>
              </a:spcAft>
              <a:buFont typeface="Arial" panose="020B0604020202020204" pitchFamily="34" charset="0"/>
              <a:buChar char="•"/>
            </a:pPr>
            <a:r>
              <a:rPr lang="en-US" sz="2800" kern="100" dirty="0">
                <a:solidFill>
                  <a:schemeClr val="tx1"/>
                </a:solidFill>
                <a:latin typeface="+mn-lt"/>
              </a:rPr>
              <a:t>Tracks and manages every step of the process to meet legal and regulatory requirements</a:t>
            </a:r>
          </a:p>
        </p:txBody>
      </p:sp>
      <p:sp>
        <p:nvSpPr>
          <p:cNvPr id="6" name="Title 1">
            <a:extLst>
              <a:ext uri="{FF2B5EF4-FFF2-40B4-BE49-F238E27FC236}">
                <a16:creationId xmlns:a16="http://schemas.microsoft.com/office/drawing/2014/main" id="{676DB68B-39EF-C5C6-B056-28E6E77147A2}"/>
              </a:ext>
            </a:extLst>
          </p:cNvPr>
          <p:cNvSpPr txBox="1">
            <a:spLocks/>
          </p:cNvSpPr>
          <p:nvPr/>
        </p:nvSpPr>
        <p:spPr>
          <a:xfrm>
            <a:off x="12595408" y="4239071"/>
            <a:ext cx="9533060" cy="4977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spcAft>
                <a:spcPts val="2400"/>
              </a:spcAft>
            </a:pPr>
            <a:r>
              <a:rPr lang="en-US" sz="3200" b="1" kern="0" dirty="0">
                <a:solidFill>
                  <a:schemeClr val="tx1"/>
                </a:solidFill>
                <a:latin typeface="+mn-lt"/>
              </a:rPr>
              <a:t>watsonx</a:t>
            </a:r>
            <a:r>
              <a:rPr lang="en-US" sz="3200" b="1" kern="0" dirty="0">
                <a:solidFill>
                  <a:srgbClr val="0F62FE"/>
                </a:solidFill>
                <a:latin typeface="+mn-lt"/>
              </a:rPr>
              <a:t>.</a:t>
            </a:r>
            <a:r>
              <a:rPr lang="en-US" sz="3200" b="1" kern="0" dirty="0">
                <a:solidFill>
                  <a:schemeClr val="tx1"/>
                </a:solidFill>
                <a:latin typeface="+mn-lt"/>
              </a:rPr>
              <a:t>governance</a:t>
            </a:r>
            <a:endParaRPr lang="en-US" sz="3200" b="1" dirty="0">
              <a:solidFill>
                <a:schemeClr val="tx1"/>
              </a:solidFill>
              <a:latin typeface="+mn-lt"/>
            </a:endParaRPr>
          </a:p>
          <a:p>
            <a:pPr marL="685800" indent="-685800">
              <a:lnSpc>
                <a:spcPct val="100000"/>
              </a:lnSpc>
              <a:spcAft>
                <a:spcPts val="2400"/>
              </a:spcAft>
              <a:buFont typeface="Arial" panose="020B0604020202020204" pitchFamily="34" charset="0"/>
              <a:buChar char="•"/>
            </a:pPr>
            <a:r>
              <a:rPr lang="en-US" sz="2800" dirty="0">
                <a:solidFill>
                  <a:schemeClr val="tx1"/>
                </a:solidFill>
                <a:latin typeface="+mj-lt"/>
              </a:rPr>
              <a:t>Governs training data and the AI deployed</a:t>
            </a:r>
          </a:p>
          <a:p>
            <a:pPr marL="685800" indent="-685800">
              <a:lnSpc>
                <a:spcPct val="100000"/>
              </a:lnSpc>
              <a:spcAft>
                <a:spcPts val="2400"/>
              </a:spcAft>
              <a:buFont typeface="Arial" panose="020B0604020202020204" pitchFamily="34" charset="0"/>
              <a:buChar char="•"/>
            </a:pPr>
            <a:r>
              <a:rPr lang="en-US" sz="2800" kern="100" dirty="0">
                <a:latin typeface="IBM Plex Sans Light" panose="020B0403050203000203" pitchFamily="34" charset="0"/>
                <a:ea typeface="Calibri" panose="020F0502020204030204" pitchFamily="34" charset="0"/>
                <a:cs typeface="Times New Roman (Body CS)"/>
              </a:rPr>
              <a:t>Applies reinforcement learning with human feedback to align models with human values, reduce hallucinations, and build AI guardrails</a:t>
            </a:r>
          </a:p>
          <a:p>
            <a:pPr marL="685800" indent="-685800">
              <a:lnSpc>
                <a:spcPct val="100000"/>
              </a:lnSpc>
              <a:spcAft>
                <a:spcPts val="2400"/>
              </a:spcAft>
              <a:buFont typeface="Arial" panose="020B0604020202020204" pitchFamily="34" charset="0"/>
              <a:buChar char="•"/>
            </a:pPr>
            <a:r>
              <a:rPr lang="en-US" sz="2800" kern="100" dirty="0">
                <a:latin typeface="IBM Plex Sans Light" panose="020B0403050203000203" pitchFamily="34" charset="0"/>
                <a:ea typeface="Calibri" panose="020F0502020204030204" pitchFamily="34" charset="0"/>
                <a:cs typeface="Times New Roman (Body CS)"/>
              </a:rPr>
              <a:t>Finds and fixes AI biases before ML AI models are tuned and deployed</a:t>
            </a:r>
            <a:endParaRPr lang="en-US" sz="2800" dirty="0">
              <a:solidFill>
                <a:schemeClr val="tx1"/>
              </a:solidFill>
              <a:latin typeface="+mj-lt"/>
            </a:endParaRPr>
          </a:p>
        </p:txBody>
      </p:sp>
      <p:sp>
        <p:nvSpPr>
          <p:cNvPr id="7" name="Title 1">
            <a:extLst>
              <a:ext uri="{FF2B5EF4-FFF2-40B4-BE49-F238E27FC236}">
                <a16:creationId xmlns:a16="http://schemas.microsoft.com/office/drawing/2014/main" id="{A8DDC91F-AB5F-E48C-D996-C8CEE1597799}"/>
              </a:ext>
            </a:extLst>
          </p:cNvPr>
          <p:cNvSpPr txBox="1">
            <a:spLocks/>
          </p:cNvSpPr>
          <p:nvPr/>
        </p:nvSpPr>
        <p:spPr>
          <a:xfrm>
            <a:off x="1657687" y="10786350"/>
            <a:ext cx="20619720" cy="2377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ctr">
              <a:lnSpc>
                <a:spcPct val="100000"/>
              </a:lnSpc>
              <a:spcAft>
                <a:spcPts val="2400"/>
              </a:spcAft>
            </a:pPr>
            <a:r>
              <a:rPr lang="en-US" sz="3200" dirty="0">
                <a:solidFill>
                  <a:schemeClr val="tx1"/>
                </a:solidFill>
                <a:latin typeface="IBM Plex Sans SmBld" panose="020B0503050203000203" pitchFamily="34" charset="0"/>
              </a:rPr>
              <a:t>IBM’s Center of Excellence for Generative AI</a:t>
            </a:r>
          </a:p>
          <a:p>
            <a:pPr algn="ctr">
              <a:lnSpc>
                <a:spcPct val="100000"/>
              </a:lnSpc>
              <a:spcAft>
                <a:spcPts val="2400"/>
              </a:spcAft>
            </a:pPr>
            <a:r>
              <a:rPr lang="en-US" sz="3200" dirty="0">
                <a:solidFill>
                  <a:schemeClr val="tx1"/>
                </a:solidFill>
                <a:latin typeface="+mj-lt"/>
              </a:rPr>
              <a:t>Over 1,000 IBM Consultants </a:t>
            </a:r>
            <a:r>
              <a:rPr lang="en-US" sz="3200" dirty="0">
                <a:solidFill>
                  <a:srgbClr val="000000"/>
                </a:solidFill>
                <a:latin typeface="IBM Plex Sans Light" panose="020B0403050203000203" pitchFamily="34" charset="0"/>
                <a:ea typeface="Calibri" panose="020F0502020204030204" pitchFamily="34" charset="0"/>
                <a:cs typeface="Times New Roman (Body CS)"/>
              </a:rPr>
              <a:t>specialized in generative AI help you establish an organization</a:t>
            </a:r>
            <a:br>
              <a:rPr lang="en-US" sz="3200" dirty="0">
                <a:solidFill>
                  <a:srgbClr val="000000"/>
                </a:solidFill>
                <a:latin typeface="IBM Plex Sans Light" panose="020B0403050203000203" pitchFamily="34" charset="0"/>
                <a:ea typeface="Calibri" panose="020F0502020204030204" pitchFamily="34" charset="0"/>
                <a:cs typeface="Times New Roman (Body CS)"/>
              </a:rPr>
            </a:br>
            <a:r>
              <a:rPr lang="en-US" sz="3200" dirty="0">
                <a:solidFill>
                  <a:srgbClr val="000000"/>
                </a:solidFill>
                <a:latin typeface="IBM Plex Sans Light" panose="020B0403050203000203" pitchFamily="34" charset="0"/>
                <a:ea typeface="Calibri" panose="020F0502020204030204" pitchFamily="34" charset="0"/>
                <a:cs typeface="Times New Roman (Body CS)"/>
              </a:rPr>
              <a:t>to adopt and scale AI safely, detect and mitigate risks, and provide education and guidance</a:t>
            </a:r>
            <a:endParaRPr lang="en-US" sz="3200" dirty="0">
              <a:solidFill>
                <a:schemeClr val="tx1"/>
              </a:solidFill>
              <a:latin typeface="+mj-lt"/>
            </a:endParaRPr>
          </a:p>
        </p:txBody>
      </p:sp>
      <p:cxnSp>
        <p:nvCxnSpPr>
          <p:cNvPr id="8" name="Straight Connector 7" descr="Vertical column divider">
            <a:extLst>
              <a:ext uri="{FF2B5EF4-FFF2-40B4-BE49-F238E27FC236}">
                <a16:creationId xmlns:a16="http://schemas.microsoft.com/office/drawing/2014/main" id="{51935345-8E02-5D6F-C992-A176DA8A33E9}"/>
              </a:ext>
            </a:extLst>
          </p:cNvPr>
          <p:cNvCxnSpPr>
            <a:cxnSpLocks/>
          </p:cNvCxnSpPr>
          <p:nvPr/>
        </p:nvCxnSpPr>
        <p:spPr bwMode="auto">
          <a:xfrm>
            <a:off x="11967547" y="4200079"/>
            <a:ext cx="0" cy="484587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829CD541-43F6-E330-3DF2-11EB7E848482}"/>
              </a:ext>
            </a:extLst>
          </p:cNvPr>
          <p:cNvSpPr>
            <a:spLocks noGrp="1"/>
          </p:cNvSpPr>
          <p:nvPr>
            <p:ph type="title"/>
          </p:nvPr>
        </p:nvSpPr>
        <p:spPr>
          <a:xfrm>
            <a:off x="576071" y="385200"/>
            <a:ext cx="20375615" cy="1527048"/>
          </a:xfrm>
        </p:spPr>
        <p:txBody>
          <a:bodyPr/>
          <a:lstStyle/>
          <a:p>
            <a:r>
              <a:rPr lang="en-US" b="1" kern="0" dirty="0">
                <a:latin typeface="+mn-lt"/>
              </a:rPr>
              <a:t>watson</a:t>
            </a:r>
            <a:r>
              <a:rPr lang="en-US" b="1" kern="0" dirty="0">
                <a:solidFill>
                  <a:srgbClr val="0F62FE"/>
                </a:solidFill>
                <a:latin typeface="+mn-lt"/>
              </a:rPr>
              <a:t>x</a:t>
            </a:r>
            <a:r>
              <a:rPr lang="en-US" b="1" kern="0" dirty="0">
                <a:solidFill>
                  <a:schemeClr val="tx1"/>
                </a:solidFill>
                <a:latin typeface="+mn-lt"/>
              </a:rPr>
              <a:t>.</a:t>
            </a:r>
            <a:r>
              <a:rPr lang="en-US" kern="0" dirty="0">
                <a:solidFill>
                  <a:schemeClr val="tx1"/>
                </a:solidFill>
                <a:latin typeface="+mn-lt"/>
              </a:rPr>
              <a:t>ai </a:t>
            </a:r>
            <a:r>
              <a:rPr lang="en-US" kern="0" dirty="0">
                <a:solidFill>
                  <a:srgbClr val="000000"/>
                </a:solidFill>
                <a:latin typeface="+mn-lt"/>
              </a:rPr>
              <a:t>is transparent, responsible, and governed</a:t>
            </a:r>
            <a:endParaRPr lang="en-US" dirty="0">
              <a:latin typeface="+mn-lt"/>
            </a:endParaRPr>
          </a:p>
        </p:txBody>
      </p:sp>
    </p:spTree>
    <p:extLst>
      <p:ext uri="{BB962C8B-B14F-4D97-AF65-F5344CB8AC3E}">
        <p14:creationId xmlns:p14="http://schemas.microsoft.com/office/powerpoint/2010/main" val="28352642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9F998-C1AD-1301-DC13-C1D784C023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85" t="22778" r="15850" b="19247"/>
          <a:stretch/>
        </p:blipFill>
        <p:spPr bwMode="auto">
          <a:xfrm>
            <a:off x="18580523" y="405144"/>
            <a:ext cx="3249787" cy="1724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C3D01D8-562C-3120-6086-BDEBE8F599D8}"/>
              </a:ext>
            </a:extLst>
          </p:cNvPr>
          <p:cNvSpPr txBox="1">
            <a:spLocks/>
          </p:cNvSpPr>
          <p:nvPr/>
        </p:nvSpPr>
        <p:spPr>
          <a:xfrm>
            <a:off x="18689728" y="2338636"/>
            <a:ext cx="5300797" cy="3330642"/>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4533"/>
              </a:spcBef>
            </a:pPr>
            <a:r>
              <a:rPr lang="en-US" sz="2800" kern="1200" dirty="0">
                <a:cs typeface="Arial" charset="0"/>
              </a:rPr>
              <a:t>Exploring watsonx.ai generative AI capabilities for new solutions such as SDS’s Zero Touch Mobility to </a:t>
            </a:r>
            <a:r>
              <a:rPr lang="en-US" sz="2800" kern="1200" dirty="0">
                <a:solidFill>
                  <a:schemeClr val="accent1"/>
                </a:solidFill>
                <a:cs typeface="Arial" charset="0"/>
              </a:rPr>
              <a:t>deliver unprecedented product innovations to improve        client experience</a:t>
            </a:r>
            <a:r>
              <a:rPr lang="en-US" sz="2800" kern="0" dirty="0">
                <a:solidFill>
                  <a:schemeClr val="accent1"/>
                </a:solidFill>
                <a:latin typeface="IBM Plex Sans" panose="020B0503050203000203" pitchFamily="34" charset="0"/>
              </a:rPr>
              <a:t>.</a:t>
            </a:r>
          </a:p>
        </p:txBody>
      </p:sp>
      <p:sp>
        <p:nvSpPr>
          <p:cNvPr id="6" name="Content Placeholder 15">
            <a:extLst>
              <a:ext uri="{FF2B5EF4-FFF2-40B4-BE49-F238E27FC236}">
                <a16:creationId xmlns:a16="http://schemas.microsoft.com/office/drawing/2014/main" id="{E1E640A5-08E0-3EF5-68D1-5A2C7A14EE23}"/>
              </a:ext>
            </a:extLst>
          </p:cNvPr>
          <p:cNvSpPr txBox="1">
            <a:spLocks/>
          </p:cNvSpPr>
          <p:nvPr/>
        </p:nvSpPr>
        <p:spPr>
          <a:xfrm>
            <a:off x="12618720" y="8376735"/>
            <a:ext cx="5403274" cy="417409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t>Using </a:t>
            </a:r>
            <a:r>
              <a:rPr lang="en-US" sz="2800" b="1" kern="0" dirty="0"/>
              <a:t>watsonx.ai </a:t>
            </a:r>
            <a:r>
              <a:rPr lang="en-US" sz="2800" kern="0" dirty="0"/>
              <a:t>to </a:t>
            </a:r>
            <a:r>
              <a:rPr lang="en-US" sz="2800" kern="0" dirty="0">
                <a:solidFill>
                  <a:schemeClr val="accent1"/>
                </a:solidFill>
              </a:rPr>
              <a:t>slash delivery time from 3-4 months down to 3-4 weeks </a:t>
            </a:r>
            <a:r>
              <a:rPr lang="en-US" sz="2800" kern="0" dirty="0"/>
              <a:t>for many customer care use cases.</a:t>
            </a:r>
          </a:p>
        </p:txBody>
      </p:sp>
      <p:sp>
        <p:nvSpPr>
          <p:cNvPr id="7" name="Content Placeholder 33">
            <a:extLst>
              <a:ext uri="{FF2B5EF4-FFF2-40B4-BE49-F238E27FC236}">
                <a16:creationId xmlns:a16="http://schemas.microsoft.com/office/drawing/2014/main" id="{C072C510-397A-CB16-B6E8-883404A1C2FE}"/>
              </a:ext>
            </a:extLst>
          </p:cNvPr>
          <p:cNvSpPr txBox="1">
            <a:spLocks/>
          </p:cNvSpPr>
          <p:nvPr/>
        </p:nvSpPr>
        <p:spPr>
          <a:xfrm>
            <a:off x="12502342" y="2338636"/>
            <a:ext cx="5636363" cy="4174093"/>
          </a:xfrm>
          <a:prstGeom prst="rect">
            <a:avLst/>
          </a:prstGeom>
        </p:spPr>
        <p:txBody>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dirty="0">
                <a:latin typeface="+mn-lt"/>
              </a:rPr>
              <a:t>Leveraged </a:t>
            </a:r>
            <a:r>
              <a:rPr lang="en-US" sz="2800" b="1" kern="0" dirty="0">
                <a:latin typeface="+mn-lt"/>
              </a:rPr>
              <a:t>watsonx.ai </a:t>
            </a:r>
            <a:r>
              <a:rPr lang="en-US" sz="2800" kern="0" dirty="0">
                <a:latin typeface="+mn-lt"/>
              </a:rPr>
              <a:t>foundation models to train their AI </a:t>
            </a:r>
            <a:r>
              <a:rPr lang="en-US" sz="2800" dirty="0">
                <a:latin typeface="+mn-lt"/>
              </a:rPr>
              <a:t>augment its support representatives’ efforts. </a:t>
            </a:r>
            <a:r>
              <a:rPr lang="en-US" sz="2800" kern="0" dirty="0">
                <a:solidFill>
                  <a:schemeClr val="accent1"/>
                </a:solidFill>
                <a:latin typeface="+mn-lt"/>
              </a:rPr>
              <a:t>Built a system to improve customer service and employee satisfaction </a:t>
            </a:r>
            <a:r>
              <a:rPr lang="en-US" sz="2800" kern="0" dirty="0">
                <a:latin typeface="+mn-lt"/>
              </a:rPr>
              <a:t>using </a:t>
            </a:r>
            <a:r>
              <a:rPr lang="en-US" sz="2800" dirty="0">
                <a:latin typeface="+mn-lt"/>
              </a:rPr>
              <a:t>the </a:t>
            </a:r>
            <a:r>
              <a:rPr lang="en-US" sz="2800" dirty="0">
                <a:latin typeface="+mn-lt"/>
                <a:hlinkClick r:id="rId4"/>
              </a:rPr>
              <a:t>IBM watsonx.ai™</a:t>
            </a:r>
            <a:r>
              <a:rPr lang="en-US" sz="2800" dirty="0">
                <a:latin typeface="+mn-lt"/>
              </a:rPr>
              <a:t>, </a:t>
            </a:r>
            <a:r>
              <a:rPr lang="en-US" sz="2800" dirty="0">
                <a:latin typeface="+mn-lt"/>
                <a:hlinkClick r:id="rId5"/>
              </a:rPr>
              <a:t>IBM Watson® Discovery</a:t>
            </a:r>
            <a:r>
              <a:rPr lang="en-US" sz="2800" dirty="0">
                <a:latin typeface="+mn-lt"/>
              </a:rPr>
              <a:t> and </a:t>
            </a:r>
            <a:r>
              <a:rPr lang="en-US" sz="2800" dirty="0">
                <a:latin typeface="+mn-lt"/>
                <a:hlinkClick r:id="rId6"/>
              </a:rPr>
              <a:t>IBM watsonx Assistant</a:t>
            </a:r>
            <a:r>
              <a:rPr lang="en-US" sz="2800" dirty="0">
                <a:latin typeface="+mn-lt"/>
              </a:rPr>
              <a:t> solutions</a:t>
            </a:r>
            <a:endParaRPr lang="en-US" sz="2800" kern="0" dirty="0">
              <a:latin typeface="+mn-lt"/>
            </a:endParaRPr>
          </a:p>
        </p:txBody>
      </p:sp>
      <p:sp>
        <p:nvSpPr>
          <p:cNvPr id="9" name="Title 2">
            <a:extLst>
              <a:ext uri="{FF2B5EF4-FFF2-40B4-BE49-F238E27FC236}">
                <a16:creationId xmlns:a16="http://schemas.microsoft.com/office/drawing/2014/main" id="{34D7B2C3-506F-8371-09C5-16DA84E5D749}"/>
              </a:ext>
            </a:extLst>
          </p:cNvPr>
          <p:cNvSpPr txBox="1">
            <a:spLocks/>
          </p:cNvSpPr>
          <p:nvPr/>
        </p:nvSpPr>
        <p:spPr>
          <a:xfrm>
            <a:off x="740432" y="1234043"/>
            <a:ext cx="9514016" cy="2307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a:lnSpc>
                <a:spcPct val="115000"/>
              </a:lnSpc>
              <a:spcAft>
                <a:spcPts val="1000"/>
              </a:spcAft>
            </a:pPr>
            <a:r>
              <a:rPr lang="en-US" sz="6400" b="1" kern="0" dirty="0">
                <a:solidFill>
                  <a:schemeClr val="tx1"/>
                </a:solidFill>
                <a:latin typeface="+mn-lt"/>
              </a:rPr>
              <a:t>watson</a:t>
            </a:r>
            <a:r>
              <a:rPr lang="en-US" sz="6400" b="1" kern="0" dirty="0">
                <a:solidFill>
                  <a:schemeClr val="accent1"/>
                </a:solidFill>
                <a:latin typeface="+mn-lt"/>
              </a:rPr>
              <a:t>x</a:t>
            </a:r>
            <a:r>
              <a:rPr lang="en-US" sz="6400" b="1" kern="0" dirty="0">
                <a:solidFill>
                  <a:schemeClr val="tx1"/>
                </a:solidFill>
                <a:latin typeface="+mn-lt"/>
              </a:rPr>
              <a:t>.ai </a:t>
            </a:r>
            <a:r>
              <a:rPr lang="en-US" sz="6400" kern="0" dirty="0">
                <a:solidFill>
                  <a:schemeClr val="tx1"/>
                </a:solidFill>
                <a:latin typeface="+mn-lt"/>
              </a:rPr>
              <a:t>is helping companies custom-build AI solutions to suit their specific needs.</a:t>
            </a:r>
          </a:p>
        </p:txBody>
      </p:sp>
      <p:pic>
        <p:nvPicPr>
          <p:cNvPr id="10" name="Graphic 9">
            <a:extLst>
              <a:ext uri="{FF2B5EF4-FFF2-40B4-BE49-F238E27FC236}">
                <a16:creationId xmlns:a16="http://schemas.microsoft.com/office/drawing/2014/main" id="{322240D1-D151-0C78-1B5E-A1C9A27B21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89728" y="7455016"/>
            <a:ext cx="2574240" cy="492939"/>
          </a:xfrm>
          <a:prstGeom prst="rect">
            <a:avLst/>
          </a:prstGeom>
        </p:spPr>
      </p:pic>
      <p:sp>
        <p:nvSpPr>
          <p:cNvPr id="11" name="Content Placeholder 33">
            <a:extLst>
              <a:ext uri="{FF2B5EF4-FFF2-40B4-BE49-F238E27FC236}">
                <a16:creationId xmlns:a16="http://schemas.microsoft.com/office/drawing/2014/main" id="{35AE0D77-6DF9-9A09-7E86-D3040D584C66}"/>
              </a:ext>
            </a:extLst>
          </p:cNvPr>
          <p:cNvSpPr txBox="1">
            <a:spLocks/>
          </p:cNvSpPr>
          <p:nvPr/>
        </p:nvSpPr>
        <p:spPr>
          <a:xfrm>
            <a:off x="18689729" y="8376735"/>
            <a:ext cx="5300796" cy="304480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0000" tIns="46800" rIns="90000" bIns="46800">
            <a:spAutoFit/>
          </a:bodyPr>
          <a:lst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a:lstStyle>
          <a:p>
            <a:r>
              <a:rPr lang="en-US" sz="2933" kern="0" dirty="0"/>
              <a:t>An early adopter of generative AI, has been exploring </a:t>
            </a:r>
            <a:r>
              <a:rPr lang="en-US" sz="2933" b="1" kern="0" dirty="0"/>
              <a:t>watsonx.ai </a:t>
            </a:r>
            <a:r>
              <a:rPr lang="en-US" sz="2933" kern="0" dirty="0"/>
              <a:t>to improve </a:t>
            </a:r>
            <a:r>
              <a:rPr lang="en-US" sz="2933" kern="0" dirty="0">
                <a:solidFill>
                  <a:schemeClr val="accent1"/>
                </a:solidFill>
              </a:rPr>
              <a:t>content discoverability, summarization and classification of data </a:t>
            </a:r>
            <a:r>
              <a:rPr lang="en-US" sz="2933" kern="0" dirty="0"/>
              <a:t>to enhance productivity. </a:t>
            </a:r>
            <a:endParaRPr lang="en-US" sz="3600" kern="0" dirty="0"/>
          </a:p>
        </p:txBody>
      </p:sp>
      <p:pic>
        <p:nvPicPr>
          <p:cNvPr id="12" name="Picture 11" descr="A picture containing black, darkness&#10;&#10;Description automatically generated">
            <a:extLst>
              <a:ext uri="{FF2B5EF4-FFF2-40B4-BE49-F238E27FC236}">
                <a16:creationId xmlns:a16="http://schemas.microsoft.com/office/drawing/2014/main" id="{1E8A60E0-25B5-B6CE-B5D1-DD830A351D1E}"/>
              </a:ext>
            </a:extLst>
          </p:cNvPr>
          <p:cNvPicPr>
            <a:picLocks noChangeAspect="1"/>
          </p:cNvPicPr>
          <p:nvPr/>
        </p:nvPicPr>
        <p:blipFill>
          <a:blip r:embed="rId9"/>
          <a:stretch>
            <a:fillRect/>
          </a:stretch>
        </p:blipFill>
        <p:spPr>
          <a:xfrm>
            <a:off x="12784620" y="7389365"/>
            <a:ext cx="1951667" cy="565984"/>
          </a:xfrm>
          <a:prstGeom prst="rect">
            <a:avLst/>
          </a:prstGeom>
        </p:spPr>
      </p:pic>
      <p:cxnSp>
        <p:nvCxnSpPr>
          <p:cNvPr id="13" name="Straight Connector 12">
            <a:extLst>
              <a:ext uri="{FF2B5EF4-FFF2-40B4-BE49-F238E27FC236}">
                <a16:creationId xmlns:a16="http://schemas.microsoft.com/office/drawing/2014/main" id="{DFB2DE5C-42FA-4517-CB07-2C2D16F7CE74}"/>
              </a:ext>
            </a:extLst>
          </p:cNvPr>
          <p:cNvCxnSpPr>
            <a:cxnSpLocks/>
          </p:cNvCxnSpPr>
          <p:nvPr/>
        </p:nvCxnSpPr>
        <p:spPr bwMode="auto">
          <a:xfrm>
            <a:off x="12186455" y="615142"/>
            <a:ext cx="0" cy="1193568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EB4591D-8644-3775-147F-23A8A1E5F991}"/>
              </a:ext>
            </a:extLst>
          </p:cNvPr>
          <p:cNvCxnSpPr>
            <a:cxnSpLocks/>
          </p:cNvCxnSpPr>
          <p:nvPr/>
        </p:nvCxnSpPr>
        <p:spPr bwMode="auto">
          <a:xfrm>
            <a:off x="18288000" y="615142"/>
            <a:ext cx="0" cy="557567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C7FEF5A-2348-9AC8-F121-5FBF7A8EA93E}"/>
              </a:ext>
            </a:extLst>
          </p:cNvPr>
          <p:cNvCxnSpPr>
            <a:cxnSpLocks/>
          </p:cNvCxnSpPr>
          <p:nvPr/>
        </p:nvCxnSpPr>
        <p:spPr bwMode="auto">
          <a:xfrm>
            <a:off x="18288000" y="7148949"/>
            <a:ext cx="0" cy="557567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9CEED0F-0C5A-5012-1D71-9FC6498E7E1B}"/>
              </a:ext>
            </a:extLst>
          </p:cNvPr>
          <p:cNvCxnSpPr>
            <a:cxnSpLocks/>
          </p:cNvCxnSpPr>
          <p:nvPr/>
        </p:nvCxnSpPr>
        <p:spPr bwMode="auto">
          <a:xfrm>
            <a:off x="12784619" y="6841375"/>
            <a:ext cx="108900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descr="Sicredi - Wikidata">
            <a:extLst>
              <a:ext uri="{FF2B5EF4-FFF2-40B4-BE49-F238E27FC236}">
                <a16:creationId xmlns:a16="http://schemas.microsoft.com/office/drawing/2014/main" id="{897D4CD1-0DD8-82D1-3EAC-3988E0B3DD3D}"/>
              </a:ext>
            </a:extLst>
          </p:cNvPr>
          <p:cNvPicPr>
            <a:picLocks noChangeAspect="1"/>
          </p:cNvPicPr>
          <p:nvPr/>
        </p:nvPicPr>
        <p:blipFill rotWithShape="1">
          <a:blip r:embed="rId10"/>
          <a:srcRect t="30440" b="27279"/>
          <a:stretch/>
        </p:blipFill>
        <p:spPr>
          <a:xfrm>
            <a:off x="12250294" y="1149748"/>
            <a:ext cx="4105698" cy="978195"/>
          </a:xfrm>
          <a:prstGeom prst="rect">
            <a:avLst/>
          </a:prstGeom>
        </p:spPr>
      </p:pic>
    </p:spTree>
    <p:extLst>
      <p:ext uri="{BB962C8B-B14F-4D97-AF65-F5344CB8AC3E}">
        <p14:creationId xmlns:p14="http://schemas.microsoft.com/office/powerpoint/2010/main" val="584097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E78B0D-C81E-125A-C9DA-FDE2540F2B60}"/>
              </a:ext>
            </a:extLst>
          </p:cNvPr>
          <p:cNvPicPr>
            <a:picLocks noChangeAspect="1"/>
          </p:cNvPicPr>
          <p:nvPr/>
        </p:nvPicPr>
        <p:blipFill>
          <a:blip r:embed="rId3"/>
          <a:stretch>
            <a:fillRect/>
          </a:stretch>
        </p:blipFill>
        <p:spPr>
          <a:xfrm>
            <a:off x="12014334" y="499846"/>
            <a:ext cx="4611530" cy="4900755"/>
          </a:xfrm>
          <a:prstGeom prst="rect">
            <a:avLst/>
          </a:prstGeom>
        </p:spPr>
      </p:pic>
      <p:sp>
        <p:nvSpPr>
          <p:cNvPr id="7" name="Title 1">
            <a:extLst>
              <a:ext uri="{FF2B5EF4-FFF2-40B4-BE49-F238E27FC236}">
                <a16:creationId xmlns:a16="http://schemas.microsoft.com/office/drawing/2014/main" id="{71B4D8E1-E6DF-F81C-017A-4C0F75EFA934}"/>
              </a:ext>
            </a:extLst>
          </p:cNvPr>
          <p:cNvSpPr>
            <a:spLocks noGrp="1"/>
          </p:cNvSpPr>
          <p:nvPr>
            <p:ph type="title"/>
          </p:nvPr>
        </p:nvSpPr>
        <p:spPr>
          <a:xfrm>
            <a:off x="576072" y="385200"/>
            <a:ext cx="7510093" cy="1527048"/>
          </a:xfrm>
        </p:spPr>
        <p:txBody>
          <a:bodyPr lIns="0" tIns="0" rIns="0" bIns="0" anchor="t"/>
          <a:lstStyle/>
          <a:p>
            <a:pPr>
              <a:lnSpc>
                <a:spcPct val="100000"/>
              </a:lnSpc>
            </a:pPr>
            <a:r>
              <a:rPr lang="en-US" dirty="0"/>
              <a:t>IBM is a leader in AI</a:t>
            </a:r>
            <a:endParaRPr lang="en-US" dirty="0">
              <a:solidFill>
                <a:srgbClr val="000000"/>
              </a:solidFill>
            </a:endParaRPr>
          </a:p>
        </p:txBody>
      </p:sp>
      <p:sp>
        <p:nvSpPr>
          <p:cNvPr id="25" name="Text Placeholder 12">
            <a:extLst>
              <a:ext uri="{FF2B5EF4-FFF2-40B4-BE49-F238E27FC236}">
                <a16:creationId xmlns:a16="http://schemas.microsoft.com/office/drawing/2014/main" id="{0B72E21C-9B9F-9E6B-5984-B97801D66C6F}"/>
              </a:ext>
            </a:extLst>
          </p:cNvPr>
          <p:cNvSpPr txBox="1">
            <a:spLocks/>
          </p:cNvSpPr>
          <p:nvPr/>
        </p:nvSpPr>
        <p:spPr>
          <a:xfrm>
            <a:off x="1208346" y="9599378"/>
            <a:ext cx="5251655" cy="3474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t>IDC Marketscape: </a:t>
            </a:r>
            <a:br>
              <a:rPr lang="en-US" dirty="0"/>
            </a:br>
            <a:r>
              <a:rPr lang="en-US" dirty="0"/>
              <a:t>Leader in Worldwide Machine Learning Operations Platforms 2022 Vendor Assessment</a:t>
            </a:r>
          </a:p>
        </p:txBody>
      </p:sp>
      <p:sp>
        <p:nvSpPr>
          <p:cNvPr id="26" name="Text Placeholder 13">
            <a:extLst>
              <a:ext uri="{FF2B5EF4-FFF2-40B4-BE49-F238E27FC236}">
                <a16:creationId xmlns:a16="http://schemas.microsoft.com/office/drawing/2014/main" id="{7D9C7959-0719-537E-37D5-1C56D6948443}"/>
              </a:ext>
            </a:extLst>
          </p:cNvPr>
          <p:cNvSpPr txBox="1">
            <a:spLocks/>
          </p:cNvSpPr>
          <p:nvPr/>
        </p:nvSpPr>
        <p:spPr>
          <a:xfrm>
            <a:off x="8825948" y="11509513"/>
            <a:ext cx="6957391" cy="1487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342996">
              <a:defRPr>
                <a:solidFill>
                  <a:srgbClr val="000000"/>
                </a:solidFill>
              </a:defRPr>
            </a:pPr>
            <a:r>
              <a:rPr lang="en-US" dirty="0"/>
              <a:t>Multiple Gartner Magic Quadrants for AI-related capabilities</a:t>
            </a:r>
          </a:p>
          <a:p>
            <a:pPr defTabSz="342996">
              <a:defRPr>
                <a:solidFill>
                  <a:srgbClr val="000000"/>
                </a:solidFill>
              </a:defRPr>
            </a:pPr>
            <a:endParaRPr lang="en-US" dirty="0"/>
          </a:p>
        </p:txBody>
      </p:sp>
      <p:sp>
        <p:nvSpPr>
          <p:cNvPr id="27" name="Text Placeholder 14">
            <a:extLst>
              <a:ext uri="{FF2B5EF4-FFF2-40B4-BE49-F238E27FC236}">
                <a16:creationId xmlns:a16="http://schemas.microsoft.com/office/drawing/2014/main" id="{1524DB96-3420-89E7-1B6B-5DD8070552DB}"/>
              </a:ext>
            </a:extLst>
          </p:cNvPr>
          <p:cNvSpPr txBox="1">
            <a:spLocks/>
          </p:cNvSpPr>
          <p:nvPr/>
        </p:nvSpPr>
        <p:spPr>
          <a:xfrm>
            <a:off x="18493220" y="10280799"/>
            <a:ext cx="4685609" cy="2111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dirty="0">
                <a:solidFill>
                  <a:schemeClr val="accent6">
                    <a:lumMod val="10000"/>
                  </a:schemeClr>
                </a:solidFill>
              </a:rPr>
              <a:t>Forrester Wave:</a:t>
            </a:r>
          </a:p>
          <a:p>
            <a:r>
              <a:rPr lang="en-US" dirty="0">
                <a:solidFill>
                  <a:schemeClr val="accent6">
                    <a:lumMod val="10000"/>
                  </a:schemeClr>
                </a:solidFill>
              </a:rPr>
              <a:t>Multimodal Predictive Analytics and </a:t>
            </a:r>
            <a:br>
              <a:rPr lang="en-US" dirty="0">
                <a:solidFill>
                  <a:schemeClr val="accent6">
                    <a:lumMod val="10000"/>
                  </a:schemeClr>
                </a:solidFill>
              </a:rPr>
            </a:br>
            <a:r>
              <a:rPr lang="en-US" dirty="0">
                <a:solidFill>
                  <a:schemeClr val="accent6">
                    <a:lumMod val="10000"/>
                  </a:schemeClr>
                </a:solidFill>
              </a:rPr>
              <a:t>Machine Learning</a:t>
            </a:r>
          </a:p>
        </p:txBody>
      </p:sp>
      <p:pic>
        <p:nvPicPr>
          <p:cNvPr id="28" name="Picture 4" descr="IDC_MarketScape Graphic Licensed for External Use_2022 WW MLOps Platforms MarketScape.png">
            <a:extLst>
              <a:ext uri="{FF2B5EF4-FFF2-40B4-BE49-F238E27FC236}">
                <a16:creationId xmlns:a16="http://schemas.microsoft.com/office/drawing/2014/main" id="{404C3C4B-12FB-3264-B6C0-B8547CAE0B25}"/>
              </a:ext>
            </a:extLst>
          </p:cNvPr>
          <p:cNvPicPr>
            <a:picLocks noChangeAspect="1"/>
          </p:cNvPicPr>
          <p:nvPr/>
        </p:nvPicPr>
        <p:blipFill>
          <a:blip r:embed="rId4"/>
          <a:stretch>
            <a:fillRect/>
          </a:stretch>
        </p:blipFill>
        <p:spPr>
          <a:xfrm>
            <a:off x="1068668" y="3758461"/>
            <a:ext cx="4931925" cy="4950139"/>
          </a:xfrm>
          <a:prstGeom prst="rect">
            <a:avLst/>
          </a:prstGeom>
        </p:spPr>
      </p:pic>
      <p:pic>
        <p:nvPicPr>
          <p:cNvPr id="29" name="Picture 6" descr="Screenshot 2023-05-05 at 10.51.39.png">
            <a:extLst>
              <a:ext uri="{FF2B5EF4-FFF2-40B4-BE49-F238E27FC236}">
                <a16:creationId xmlns:a16="http://schemas.microsoft.com/office/drawing/2014/main" id="{2A973128-F060-B4F9-89AB-A432FF0314F4}"/>
              </a:ext>
            </a:extLst>
          </p:cNvPr>
          <p:cNvPicPr>
            <a:picLocks noChangeAspect="1"/>
          </p:cNvPicPr>
          <p:nvPr/>
        </p:nvPicPr>
        <p:blipFill>
          <a:blip r:embed="rId5"/>
          <a:stretch>
            <a:fillRect/>
          </a:stretch>
        </p:blipFill>
        <p:spPr>
          <a:xfrm>
            <a:off x="18255954" y="3911303"/>
            <a:ext cx="4922875" cy="4900181"/>
          </a:xfrm>
          <a:prstGeom prst="rect">
            <a:avLst/>
          </a:prstGeom>
        </p:spPr>
      </p:pic>
      <p:pic>
        <p:nvPicPr>
          <p:cNvPr id="31" name="Picture 30">
            <a:extLst>
              <a:ext uri="{FF2B5EF4-FFF2-40B4-BE49-F238E27FC236}">
                <a16:creationId xmlns:a16="http://schemas.microsoft.com/office/drawing/2014/main" id="{949ED888-C1B4-7D34-F700-0EA90FB1AFEA}"/>
              </a:ext>
            </a:extLst>
          </p:cNvPr>
          <p:cNvPicPr>
            <a:picLocks noChangeAspect="1"/>
          </p:cNvPicPr>
          <p:nvPr/>
        </p:nvPicPr>
        <p:blipFill>
          <a:blip r:embed="rId6"/>
          <a:stretch>
            <a:fillRect/>
          </a:stretch>
        </p:blipFill>
        <p:spPr>
          <a:xfrm>
            <a:off x="7688502" y="2970825"/>
            <a:ext cx="4611530" cy="4950139"/>
          </a:xfrm>
          <a:prstGeom prst="rect">
            <a:avLst/>
          </a:prstGeom>
        </p:spPr>
      </p:pic>
      <p:pic>
        <p:nvPicPr>
          <p:cNvPr id="32" name="Picture 31">
            <a:extLst>
              <a:ext uri="{FF2B5EF4-FFF2-40B4-BE49-F238E27FC236}">
                <a16:creationId xmlns:a16="http://schemas.microsoft.com/office/drawing/2014/main" id="{5570C322-CB62-6F69-7D2C-5DD0004E28F4}"/>
              </a:ext>
            </a:extLst>
          </p:cNvPr>
          <p:cNvPicPr>
            <a:picLocks noChangeAspect="1"/>
          </p:cNvPicPr>
          <p:nvPr/>
        </p:nvPicPr>
        <p:blipFill>
          <a:blip r:embed="rId7"/>
          <a:stretch>
            <a:fillRect/>
          </a:stretch>
        </p:blipFill>
        <p:spPr>
          <a:xfrm>
            <a:off x="11537371" y="5708554"/>
            <a:ext cx="4685609" cy="5036621"/>
          </a:xfrm>
          <a:prstGeom prst="rect">
            <a:avLst/>
          </a:prstGeom>
        </p:spPr>
      </p:pic>
      <p:sp>
        <p:nvSpPr>
          <p:cNvPr id="33" name="Oval 32">
            <a:extLst>
              <a:ext uri="{FF2B5EF4-FFF2-40B4-BE49-F238E27FC236}">
                <a16:creationId xmlns:a16="http://schemas.microsoft.com/office/drawing/2014/main" id="{9D9DD5B7-F088-24BD-052E-8592CFD71599}"/>
              </a:ext>
            </a:extLst>
          </p:cNvPr>
          <p:cNvSpPr/>
          <p:nvPr/>
        </p:nvSpPr>
        <p:spPr bwMode="auto">
          <a:xfrm>
            <a:off x="22526573" y="4203700"/>
            <a:ext cx="652256" cy="609600"/>
          </a:xfrm>
          <a:prstGeom prst="ellipse">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4" name="Oval 33">
            <a:extLst>
              <a:ext uri="{FF2B5EF4-FFF2-40B4-BE49-F238E27FC236}">
                <a16:creationId xmlns:a16="http://schemas.microsoft.com/office/drawing/2014/main" id="{0A6485BD-E8BE-579F-90AD-44B28AFF1661}"/>
              </a:ext>
            </a:extLst>
          </p:cNvPr>
          <p:cNvSpPr/>
          <p:nvPr/>
        </p:nvSpPr>
        <p:spPr bwMode="auto">
          <a:xfrm>
            <a:off x="4914228" y="4483100"/>
            <a:ext cx="812800" cy="660400"/>
          </a:xfrm>
          <a:prstGeom prst="ellipse">
            <a:avLst/>
          </a:prstGeom>
          <a:noFill/>
          <a:ln w="381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 name="TextBox 1">
            <a:extLst>
              <a:ext uri="{FF2B5EF4-FFF2-40B4-BE49-F238E27FC236}">
                <a16:creationId xmlns:a16="http://schemas.microsoft.com/office/drawing/2014/main" id="{28679855-A010-2393-9138-636D5564F70D}"/>
              </a:ext>
            </a:extLst>
          </p:cNvPr>
          <p:cNvSpPr txBox="1"/>
          <p:nvPr/>
        </p:nvSpPr>
        <p:spPr>
          <a:xfrm>
            <a:off x="8031354" y="1232629"/>
            <a:ext cx="366232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buSzPct val="100000"/>
            </a:pPr>
            <a:r>
              <a:rPr lang="en-US" sz="2400" dirty="0">
                <a:cs typeface="Arial" panose="020B0604020202020204" pitchFamily="34" charset="0"/>
              </a:rPr>
              <a:t>MQ for Cloud </a:t>
            </a:r>
          </a:p>
          <a:p>
            <a:pPr algn="r" defTabSz="2438400">
              <a:buSzPct val="100000"/>
            </a:pPr>
            <a:r>
              <a:rPr lang="en-US" sz="2400" dirty="0">
                <a:cs typeface="Arial" panose="020B0604020202020204" pitchFamily="34" charset="0"/>
              </a:rPr>
              <a:t> AI Developer Service </a:t>
            </a:r>
          </a:p>
        </p:txBody>
      </p:sp>
      <p:sp>
        <p:nvSpPr>
          <p:cNvPr id="3" name="TextBox 2">
            <a:extLst>
              <a:ext uri="{FF2B5EF4-FFF2-40B4-BE49-F238E27FC236}">
                <a16:creationId xmlns:a16="http://schemas.microsoft.com/office/drawing/2014/main" id="{818F1CA4-0B7F-C06A-A3BD-5DF7594BF646}"/>
              </a:ext>
            </a:extLst>
          </p:cNvPr>
          <p:cNvSpPr txBox="1"/>
          <p:nvPr/>
        </p:nvSpPr>
        <p:spPr>
          <a:xfrm>
            <a:off x="7688502" y="8085725"/>
            <a:ext cx="5205425"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2438400">
              <a:buSzPct val="100000"/>
            </a:pPr>
            <a:r>
              <a:rPr lang="en-US" sz="2400" dirty="0">
                <a:cs typeface="Arial" panose="020B0604020202020204" pitchFamily="34" charset="0"/>
              </a:rPr>
              <a:t>MQ for Enterprise</a:t>
            </a:r>
          </a:p>
          <a:p>
            <a:pPr defTabSz="2438400">
              <a:buSzPct val="100000"/>
            </a:pPr>
            <a:r>
              <a:rPr lang="en-US" sz="2400" dirty="0">
                <a:cs typeface="Arial" panose="020B0604020202020204" pitchFamily="34" charset="0"/>
              </a:rPr>
              <a:t>Conversational AI Platforms</a:t>
            </a:r>
          </a:p>
        </p:txBody>
      </p:sp>
      <p:sp>
        <p:nvSpPr>
          <p:cNvPr id="4" name="TextBox 3">
            <a:extLst>
              <a:ext uri="{FF2B5EF4-FFF2-40B4-BE49-F238E27FC236}">
                <a16:creationId xmlns:a16="http://schemas.microsoft.com/office/drawing/2014/main" id="{D608087E-CFEF-4BAF-9A93-3922BA5B6A12}"/>
              </a:ext>
            </a:extLst>
          </p:cNvPr>
          <p:cNvSpPr txBox="1"/>
          <p:nvPr/>
        </p:nvSpPr>
        <p:spPr>
          <a:xfrm>
            <a:off x="7667821" y="9822842"/>
            <a:ext cx="366232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2438400">
              <a:buSzPct val="100000"/>
            </a:pPr>
            <a:r>
              <a:rPr lang="en-US" sz="2400" dirty="0">
                <a:cs typeface="Arial" panose="020B0604020202020204" pitchFamily="34" charset="0"/>
              </a:rPr>
              <a:t>MQ for Insight Engines</a:t>
            </a:r>
          </a:p>
        </p:txBody>
      </p:sp>
    </p:spTree>
    <p:extLst>
      <p:ext uri="{BB962C8B-B14F-4D97-AF65-F5344CB8AC3E}">
        <p14:creationId xmlns:p14="http://schemas.microsoft.com/office/powerpoint/2010/main" val="17903811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4AD5D9-1D8C-B41E-F1F5-3686D12BCCA0}"/>
              </a:ext>
            </a:extLst>
          </p:cNvPr>
          <p:cNvPicPr>
            <a:picLocks noChangeAspect="1"/>
          </p:cNvPicPr>
          <p:nvPr/>
        </p:nvPicPr>
        <p:blipFill>
          <a:blip r:embed="rId3"/>
          <a:stretch>
            <a:fillRect/>
          </a:stretch>
        </p:blipFill>
        <p:spPr>
          <a:xfrm>
            <a:off x="16407632" y="3346059"/>
            <a:ext cx="1388530" cy="1388530"/>
          </a:xfrm>
          <a:prstGeom prst="rect">
            <a:avLst/>
          </a:prstGeom>
        </p:spPr>
      </p:pic>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8404667" y="5152499"/>
            <a:ext cx="6998488" cy="5295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kern="0" dirty="0">
                <a:solidFill>
                  <a:schemeClr val="accent1"/>
                </a:solidFill>
                <a:latin typeface="IBM Plex Sans Light" panose="020B0403050203000203" pitchFamily="34" charset="0"/>
              </a:rPr>
              <a:t>CLIENT BRIEFING</a:t>
            </a:r>
          </a:p>
          <a:p>
            <a:pPr defTabSz="914194">
              <a:lnSpc>
                <a:spcPct val="100000"/>
              </a:lnSpc>
              <a:spcBef>
                <a:spcPts val="1200"/>
              </a:spcBef>
              <a:defRPr/>
            </a:pPr>
            <a:r>
              <a:rPr lang="en-US" sz="3200" dirty="0">
                <a:latin typeface="+mn-lt"/>
              </a:rPr>
              <a:t>Discussion and custom demonstration of IBM’s generative AI </a:t>
            </a:r>
            <a:r>
              <a:rPr lang="en-US" sz="3200" b="1" dirty="0">
                <a:latin typeface="IBM Plex Sans SmBld" panose="020B0503050203000203" pitchFamily="34" charset="0"/>
              </a:rPr>
              <a:t>watsonx</a:t>
            </a:r>
            <a:r>
              <a:rPr lang="en-US" sz="3200" dirty="0">
                <a:latin typeface="+mn-lt"/>
              </a:rPr>
              <a:t> point-of-view and capabilities. Understand where generative AI can be leveraged now for impact in your business.</a:t>
            </a:r>
          </a:p>
          <a:p>
            <a:pPr defTabSz="914194">
              <a:lnSpc>
                <a:spcPct val="100000"/>
              </a:lnSpc>
              <a:spcBef>
                <a:spcPts val="1200"/>
              </a:spcBef>
              <a:defRPr/>
            </a:pPr>
            <a:endParaRPr lang="en-US" sz="3200" b="1" dirty="0">
              <a:latin typeface="+mn-lt"/>
            </a:endParaRPr>
          </a:p>
          <a:p>
            <a:pPr defTabSz="914194">
              <a:lnSpc>
                <a:spcPct val="100000"/>
              </a:lnSpc>
              <a:spcBef>
                <a:spcPts val="1200"/>
              </a:spcBef>
              <a:defRPr/>
            </a:pPr>
            <a:r>
              <a:rPr lang="en-US" sz="3200" dirty="0">
                <a:latin typeface="IBM Plex Sans Light" panose="020B0403050203000203" pitchFamily="34" charset="0"/>
              </a:rPr>
              <a:t>2-4 hours</a:t>
            </a:r>
          </a:p>
          <a:p>
            <a:pPr defTabSz="914194">
              <a:lnSpc>
                <a:spcPct val="100000"/>
              </a:lnSpc>
              <a:spcBef>
                <a:spcPts val="1200"/>
              </a:spcBef>
              <a:defRPr/>
            </a:pPr>
            <a:endParaRPr lang="en-US" sz="3200" b="1" dirty="0">
              <a:solidFill>
                <a:srgbClr val="424242"/>
              </a:solidFill>
              <a:latin typeface="+mn-l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1231019" y="5113138"/>
            <a:ext cx="5755260" cy="5334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kern="0" dirty="0">
                <a:solidFill>
                  <a:schemeClr val="accent1"/>
                </a:solidFill>
                <a:latin typeface="IBM Plex Sans Light" panose="020B0403050203000203" pitchFamily="34" charset="0"/>
              </a:rPr>
              <a:t>FREE TRIAL</a:t>
            </a:r>
          </a:p>
          <a:p>
            <a:pPr defTabSz="914194">
              <a:lnSpc>
                <a:spcPct val="100000"/>
              </a:lnSpc>
              <a:spcBef>
                <a:spcPts val="1200"/>
              </a:spcBef>
              <a:defRPr/>
            </a:pPr>
            <a:r>
              <a:rPr lang="en-US" sz="3200" dirty="0">
                <a:latin typeface="+mn-lt"/>
              </a:rPr>
              <a:t>Experience </a:t>
            </a:r>
            <a:r>
              <a:rPr lang="en-US" sz="3200" b="1" dirty="0">
                <a:latin typeface="IBM Plex Sans SmBld" panose="020B0503050203000203" pitchFamily="34" charset="0"/>
              </a:rPr>
              <a:t>watsonx.ai</a:t>
            </a:r>
            <a:r>
              <a:rPr lang="en-US" sz="3200" dirty="0">
                <a:latin typeface="+mn-lt"/>
              </a:rPr>
              <a:t> yourself with a free trial through ibm.com/watsonx.</a:t>
            </a:r>
            <a:br>
              <a:rPr lang="en-US" sz="3200" dirty="0">
                <a:latin typeface="+mn-lt"/>
              </a:rPr>
            </a:br>
            <a:br>
              <a:rPr lang="en-US" sz="3200" dirty="0">
                <a:latin typeface="+mn-lt"/>
              </a:rPr>
            </a:br>
            <a:endParaRPr lang="en-US" sz="3200" dirty="0">
              <a:latin typeface="+mn-lt"/>
            </a:endParaRPr>
          </a:p>
          <a:p>
            <a:pPr defTabSz="914194">
              <a:lnSpc>
                <a:spcPct val="100000"/>
              </a:lnSpc>
              <a:spcBef>
                <a:spcPts val="1200"/>
              </a:spcBef>
              <a:defRPr/>
            </a:pPr>
            <a:endParaRPr lang="en-US" sz="3200" b="1" dirty="0">
              <a:latin typeface="+mn-lt"/>
            </a:endParaRPr>
          </a:p>
          <a:p>
            <a:r>
              <a:rPr lang="en-CA" sz="3200" b="1" dirty="0">
                <a:effectLst/>
                <a:hlinkClick r:id="rId4"/>
              </a:rPr>
              <a:t>Try our free trial</a:t>
            </a:r>
            <a:endParaRPr lang="en-CA" sz="3200" b="1" dirty="0">
              <a:effectLst/>
            </a:endParaRPr>
          </a:p>
          <a:p>
            <a:pPr defTabSz="914194">
              <a:lnSpc>
                <a:spcPct val="100000"/>
              </a:lnSpc>
              <a:spcBef>
                <a:spcPts val="1200"/>
              </a:spcBef>
              <a:defRPr/>
            </a:pPr>
            <a:endParaRPr lang="en-US" sz="3200" b="1" dirty="0">
              <a:latin typeface="+mn-lt"/>
            </a:endParaRPr>
          </a:p>
        </p:txBody>
      </p:sp>
      <p:sp>
        <p:nvSpPr>
          <p:cNvPr id="11" name="Text Placeholder 6">
            <a:extLst>
              <a:ext uri="{FF2B5EF4-FFF2-40B4-BE49-F238E27FC236}">
                <a16:creationId xmlns:a16="http://schemas.microsoft.com/office/drawing/2014/main" id="{01AAC93A-1AF6-5661-EBE4-0813F8D9DAC2}"/>
              </a:ext>
            </a:extLst>
          </p:cNvPr>
          <p:cNvSpPr txBox="1">
            <a:spLocks/>
          </p:cNvSpPr>
          <p:nvPr/>
        </p:nvSpPr>
        <p:spPr>
          <a:xfrm>
            <a:off x="16407629" y="5113136"/>
            <a:ext cx="6748525" cy="5334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kern="0" dirty="0">
                <a:solidFill>
                  <a:schemeClr val="accent1"/>
                </a:solidFill>
                <a:latin typeface="IBM Plex Sans Light" panose="020B0403050203000203" pitchFamily="34" charset="0"/>
              </a:rPr>
              <a:t>PILOT PROGRAM</a:t>
            </a:r>
          </a:p>
          <a:p>
            <a:pPr defTabSz="914194">
              <a:lnSpc>
                <a:spcPct val="100000"/>
              </a:lnSpc>
              <a:spcBef>
                <a:spcPts val="1200"/>
              </a:spcBef>
              <a:defRPr/>
            </a:pPr>
            <a:r>
              <a:rPr lang="en-US" sz="3200" b="1" dirty="0">
                <a:latin typeface="IBM Plex Sans SmBld" panose="020B0503050203000203" pitchFamily="34" charset="0"/>
              </a:rPr>
              <a:t>Watsonx.ai</a:t>
            </a:r>
            <a:r>
              <a:rPr lang="en-US" sz="3200" dirty="0">
                <a:latin typeface="+mn-lt"/>
              </a:rPr>
              <a:t> pilot develop with                   IBM Client Engineering and            IBM Consulting to prove the solution’s value for the selected     use case(s) with a plan for adoption.</a:t>
            </a:r>
            <a:br>
              <a:rPr lang="en-US" sz="3200" dirty="0">
                <a:latin typeface="+mn-lt"/>
              </a:rPr>
            </a:br>
            <a:endParaRPr lang="en-US" sz="3200" dirty="0">
              <a:latin typeface="+mn-lt"/>
            </a:endParaRPr>
          </a:p>
          <a:p>
            <a:pPr defTabSz="914194">
              <a:lnSpc>
                <a:spcPct val="100000"/>
              </a:lnSpc>
              <a:spcBef>
                <a:spcPts val="1200"/>
              </a:spcBef>
              <a:defRPr/>
            </a:pPr>
            <a:endParaRPr lang="en-US" sz="400" b="1" dirty="0">
              <a:latin typeface="+mn-lt"/>
            </a:endParaRPr>
          </a:p>
          <a:p>
            <a:pPr defTabSz="914194">
              <a:lnSpc>
                <a:spcPct val="100000"/>
              </a:lnSpc>
              <a:spcBef>
                <a:spcPts val="1200"/>
              </a:spcBef>
              <a:defRPr/>
            </a:pPr>
            <a:r>
              <a:rPr lang="en-US" sz="3200" dirty="0">
                <a:latin typeface="IBM Plex Sans Light" panose="020B0403050203000203" pitchFamily="34" charset="0"/>
              </a:rPr>
              <a:t>1-4 weeks</a:t>
            </a:r>
          </a:p>
        </p:txBody>
      </p:sp>
      <p:sp>
        <p:nvSpPr>
          <p:cNvPr id="13" name="Freeform 12">
            <a:extLst>
              <a:ext uri="{FF2B5EF4-FFF2-40B4-BE49-F238E27FC236}">
                <a16:creationId xmlns:a16="http://schemas.microsoft.com/office/drawing/2014/main" id="{CB8CA8D1-0D4C-4A2C-24C4-80CBBF9E32C5}"/>
              </a:ext>
            </a:extLst>
          </p:cNvPr>
          <p:cNvSpPr/>
          <p:nvPr/>
        </p:nvSpPr>
        <p:spPr>
          <a:xfrm>
            <a:off x="8404666" y="3267901"/>
            <a:ext cx="1245126" cy="1332986"/>
          </a:xfrm>
          <a:custGeom>
            <a:avLst/>
            <a:gdLst>
              <a:gd name="connsiteX0" fmla="*/ 512064 w 1024128"/>
              <a:gd name="connsiteY0" fmla="*/ 1024128 h 1024128"/>
              <a:gd name="connsiteX1" fmla="*/ 0 w 1024128"/>
              <a:gd name="connsiteY1" fmla="*/ 512064 h 1024128"/>
              <a:gd name="connsiteX2" fmla="*/ 512064 w 1024128"/>
              <a:gd name="connsiteY2" fmla="*/ 0 h 1024128"/>
              <a:gd name="connsiteX3" fmla="*/ 1024128 w 1024128"/>
              <a:gd name="connsiteY3" fmla="*/ 512064 h 1024128"/>
              <a:gd name="connsiteX4" fmla="*/ 512064 w 1024128"/>
              <a:gd name="connsiteY4" fmla="*/ 1024128 h 1024128"/>
              <a:gd name="connsiteX5" fmla="*/ 491561 w 1024128"/>
              <a:gd name="connsiteY5" fmla="*/ 999692 h 1024128"/>
              <a:gd name="connsiteX6" fmla="*/ 512064 w 1024128"/>
              <a:gd name="connsiteY6" fmla="*/ 1000125 h 1024128"/>
              <a:gd name="connsiteX7" fmla="*/ 900113 w 1024128"/>
              <a:gd name="connsiteY7" fmla="*/ 807768 h 1024128"/>
              <a:gd name="connsiteX8" fmla="*/ 900113 w 1024128"/>
              <a:gd name="connsiteY8" fmla="*/ 378981 h 1024128"/>
              <a:gd name="connsiteX9" fmla="*/ 924149 w 1024128"/>
              <a:gd name="connsiteY9" fmla="*/ 378981 h 1024128"/>
              <a:gd name="connsiteX10" fmla="*/ 924149 w 1024128"/>
              <a:gd name="connsiteY10" fmla="*/ 773397 h 1024128"/>
              <a:gd name="connsiteX11" fmla="*/ 1000125 w 1024128"/>
              <a:gd name="connsiteY11" fmla="*/ 512064 h 1024128"/>
              <a:gd name="connsiteX12" fmla="*/ 962454 w 1024128"/>
              <a:gd name="connsiteY12" fmla="*/ 324007 h 1024128"/>
              <a:gd name="connsiteX13" fmla="*/ 590841 w 1024128"/>
              <a:gd name="connsiteY13" fmla="*/ 109480 h 1024128"/>
              <a:gd name="connsiteX14" fmla="*/ 602842 w 1024128"/>
              <a:gd name="connsiteY14" fmla="*/ 88678 h 1024128"/>
              <a:gd name="connsiteX15" fmla="*/ 944518 w 1024128"/>
              <a:gd name="connsiteY15" fmla="*/ 285936 h 1024128"/>
              <a:gd name="connsiteX16" fmla="*/ 574439 w 1024128"/>
              <a:gd name="connsiteY16" fmla="*/ 27970 h 1024128"/>
              <a:gd name="connsiteX17" fmla="*/ 202792 w 1024128"/>
              <a:gd name="connsiteY17" fmla="*/ 242564 h 1024128"/>
              <a:gd name="connsiteX18" fmla="*/ 190791 w 1024128"/>
              <a:gd name="connsiteY18" fmla="*/ 221761 h 1024128"/>
              <a:gd name="connsiteX19" fmla="*/ 532567 w 1024128"/>
              <a:gd name="connsiteY19" fmla="*/ 24436 h 1024128"/>
              <a:gd name="connsiteX20" fmla="*/ 512064 w 1024128"/>
              <a:gd name="connsiteY20" fmla="*/ 24003 h 1024128"/>
              <a:gd name="connsiteX21" fmla="*/ 124016 w 1024128"/>
              <a:gd name="connsiteY21" fmla="*/ 216394 h 1024128"/>
              <a:gd name="connsiteX22" fmla="*/ 124016 w 1024128"/>
              <a:gd name="connsiteY22" fmla="*/ 645181 h 1024128"/>
              <a:gd name="connsiteX23" fmla="*/ 100013 w 1024128"/>
              <a:gd name="connsiteY23" fmla="*/ 645181 h 1024128"/>
              <a:gd name="connsiteX24" fmla="*/ 100013 w 1024128"/>
              <a:gd name="connsiteY24" fmla="*/ 250731 h 1024128"/>
              <a:gd name="connsiteX25" fmla="*/ 24003 w 1024128"/>
              <a:gd name="connsiteY25" fmla="*/ 512064 h 1024128"/>
              <a:gd name="connsiteX26" fmla="*/ 61674 w 1024128"/>
              <a:gd name="connsiteY26" fmla="*/ 700121 h 1024128"/>
              <a:gd name="connsiteX27" fmla="*/ 433288 w 1024128"/>
              <a:gd name="connsiteY27" fmla="*/ 914681 h 1024128"/>
              <a:gd name="connsiteX28" fmla="*/ 421286 w 1024128"/>
              <a:gd name="connsiteY28" fmla="*/ 935450 h 1024128"/>
              <a:gd name="connsiteX29" fmla="*/ 79610 w 1024128"/>
              <a:gd name="connsiteY29" fmla="*/ 738159 h 1024128"/>
              <a:gd name="connsiteX30" fmla="*/ 449690 w 1024128"/>
              <a:gd name="connsiteY30" fmla="*/ 996158 h 1024128"/>
              <a:gd name="connsiteX31" fmla="*/ 821336 w 1024128"/>
              <a:gd name="connsiteY31" fmla="*/ 781564 h 1024128"/>
              <a:gd name="connsiteX32" fmla="*/ 833304 w 1024128"/>
              <a:gd name="connsiteY32" fmla="*/ 802334 h 1024128"/>
              <a:gd name="connsiteX33" fmla="*/ 491561 w 1024128"/>
              <a:gd name="connsiteY33" fmla="*/ 999692 h 1024128"/>
              <a:gd name="connsiteX34" fmla="*/ 334475 w 1024128"/>
              <a:gd name="connsiteY34" fmla="*/ 701288 h 1024128"/>
              <a:gd name="connsiteX35" fmla="*/ 266200 w 1024128"/>
              <a:gd name="connsiteY35" fmla="*/ 661949 h 1024128"/>
              <a:gd name="connsiteX36" fmla="*/ 266200 w 1024128"/>
              <a:gd name="connsiteY36" fmla="*/ 661949 h 1024128"/>
              <a:gd name="connsiteX37" fmla="*/ 258432 w 1024128"/>
              <a:gd name="connsiteY37" fmla="*/ 602309 h 1024128"/>
              <a:gd name="connsiteX38" fmla="*/ 295004 w 1024128"/>
              <a:gd name="connsiteY38" fmla="*/ 554503 h 1024128"/>
              <a:gd name="connsiteX39" fmla="*/ 477860 w 1024128"/>
              <a:gd name="connsiteY39" fmla="*/ 448923 h 1024128"/>
              <a:gd name="connsiteX40" fmla="*/ 550402 w 1024128"/>
              <a:gd name="connsiteY40" fmla="*/ 330075 h 1024128"/>
              <a:gd name="connsiteX41" fmla="*/ 726791 w 1024128"/>
              <a:gd name="connsiteY41" fmla="*/ 354111 h 1024128"/>
              <a:gd name="connsiteX42" fmla="*/ 730125 w 1024128"/>
              <a:gd name="connsiteY42" fmla="*/ 364146 h 1024128"/>
              <a:gd name="connsiteX43" fmla="*/ 724224 w 1024128"/>
              <a:gd name="connsiteY43" fmla="*/ 372913 h 1024128"/>
              <a:gd name="connsiteX44" fmla="*/ 612410 w 1024128"/>
              <a:gd name="connsiteY44" fmla="*/ 437488 h 1024128"/>
              <a:gd name="connsiteX45" fmla="*/ 604609 w 1024128"/>
              <a:gd name="connsiteY45" fmla="*/ 466658 h 1024128"/>
              <a:gd name="connsiteX46" fmla="*/ 633779 w 1024128"/>
              <a:gd name="connsiteY46" fmla="*/ 474459 h 1024128"/>
              <a:gd name="connsiteX47" fmla="*/ 745593 w 1024128"/>
              <a:gd name="connsiteY47" fmla="*/ 409885 h 1024128"/>
              <a:gd name="connsiteX48" fmla="*/ 756095 w 1024128"/>
              <a:gd name="connsiteY48" fmla="*/ 409151 h 1024128"/>
              <a:gd name="connsiteX49" fmla="*/ 763129 w 1024128"/>
              <a:gd name="connsiteY49" fmla="*/ 417052 h 1024128"/>
              <a:gd name="connsiteX50" fmla="*/ 695754 w 1024128"/>
              <a:gd name="connsiteY50" fmla="*/ 581839 h 1024128"/>
              <a:gd name="connsiteX51" fmla="*/ 556536 w 1024128"/>
              <a:gd name="connsiteY51" fmla="*/ 585273 h 1024128"/>
              <a:gd name="connsiteX52" fmla="*/ 373713 w 1024128"/>
              <a:gd name="connsiteY52" fmla="*/ 690820 h 1024128"/>
              <a:gd name="connsiteX53" fmla="*/ 334475 w 1024128"/>
              <a:gd name="connsiteY53" fmla="*/ 701288 h 1024128"/>
              <a:gd name="connsiteX54" fmla="*/ 623078 w 1024128"/>
              <a:gd name="connsiteY54" fmla="*/ 334542 h 1024128"/>
              <a:gd name="connsiteX55" fmla="*/ 562370 w 1024128"/>
              <a:gd name="connsiteY55" fmla="*/ 350844 h 1024128"/>
              <a:gd name="connsiteX56" fmla="*/ 501663 w 1024128"/>
              <a:gd name="connsiteY56" fmla="*/ 455957 h 1024128"/>
              <a:gd name="connsiteX57" fmla="*/ 495662 w 1024128"/>
              <a:gd name="connsiteY57" fmla="*/ 466325 h 1024128"/>
              <a:gd name="connsiteX58" fmla="*/ 307005 w 1024128"/>
              <a:gd name="connsiteY58" fmla="*/ 575272 h 1024128"/>
              <a:gd name="connsiteX59" fmla="*/ 281602 w 1024128"/>
              <a:gd name="connsiteY59" fmla="*/ 608476 h 1024128"/>
              <a:gd name="connsiteX60" fmla="*/ 286969 w 1024128"/>
              <a:gd name="connsiteY60" fmla="*/ 649948 h 1024128"/>
              <a:gd name="connsiteX61" fmla="*/ 286969 w 1024128"/>
              <a:gd name="connsiteY61" fmla="*/ 649948 h 1024128"/>
              <a:gd name="connsiteX62" fmla="*/ 361679 w 1024128"/>
              <a:gd name="connsiteY62" fmla="*/ 669984 h 1024128"/>
              <a:gd name="connsiteX63" fmla="*/ 550369 w 1024128"/>
              <a:gd name="connsiteY63" fmla="*/ 561037 h 1024128"/>
              <a:gd name="connsiteX64" fmla="*/ 562337 w 1024128"/>
              <a:gd name="connsiteY64" fmla="*/ 561037 h 1024128"/>
              <a:gd name="connsiteX65" fmla="*/ 683752 w 1024128"/>
              <a:gd name="connsiteY65" fmla="*/ 561003 h 1024128"/>
              <a:gd name="connsiteX66" fmla="*/ 743260 w 1024128"/>
              <a:gd name="connsiteY66" fmla="*/ 438855 h 1024128"/>
              <a:gd name="connsiteX67" fmla="*/ 645714 w 1024128"/>
              <a:gd name="connsiteY67" fmla="*/ 495162 h 1024128"/>
              <a:gd name="connsiteX68" fmla="*/ 583806 w 1024128"/>
              <a:gd name="connsiteY68" fmla="*/ 478560 h 1024128"/>
              <a:gd name="connsiteX69" fmla="*/ 600408 w 1024128"/>
              <a:gd name="connsiteY69" fmla="*/ 416619 h 1024128"/>
              <a:gd name="connsiteX70" fmla="*/ 697921 w 1024128"/>
              <a:gd name="connsiteY70" fmla="*/ 360312 h 1024128"/>
              <a:gd name="connsiteX71" fmla="*/ 623078 w 1024128"/>
              <a:gd name="connsiteY71" fmla="*/ 334542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24128" h="1024128">
                <a:moveTo>
                  <a:pt x="512064" y="1024128"/>
                </a:moveTo>
                <a:cubicBezTo>
                  <a:pt x="229695" y="1024128"/>
                  <a:pt x="0" y="794433"/>
                  <a:pt x="0" y="512064"/>
                </a:cubicBezTo>
                <a:cubicBezTo>
                  <a:pt x="0" y="229695"/>
                  <a:pt x="229695" y="0"/>
                  <a:pt x="512064" y="0"/>
                </a:cubicBezTo>
                <a:cubicBezTo>
                  <a:pt x="794433" y="0"/>
                  <a:pt x="1024128" y="229695"/>
                  <a:pt x="1024128" y="512064"/>
                </a:cubicBezTo>
                <a:cubicBezTo>
                  <a:pt x="1024128" y="794433"/>
                  <a:pt x="794433" y="1024128"/>
                  <a:pt x="512064" y="1024128"/>
                </a:cubicBezTo>
                <a:close/>
                <a:moveTo>
                  <a:pt x="491561" y="999692"/>
                </a:moveTo>
                <a:cubicBezTo>
                  <a:pt x="498362" y="999992"/>
                  <a:pt x="505196" y="1000125"/>
                  <a:pt x="512064" y="1000125"/>
                </a:cubicBezTo>
                <a:cubicBezTo>
                  <a:pt x="670117" y="1000125"/>
                  <a:pt x="810868" y="924616"/>
                  <a:pt x="900113" y="807768"/>
                </a:cubicBezTo>
                <a:lnTo>
                  <a:pt x="900113" y="378981"/>
                </a:lnTo>
                <a:lnTo>
                  <a:pt x="924149" y="378981"/>
                </a:lnTo>
                <a:lnTo>
                  <a:pt x="924149" y="773397"/>
                </a:lnTo>
                <a:cubicBezTo>
                  <a:pt x="972222" y="697787"/>
                  <a:pt x="1000125" y="608143"/>
                  <a:pt x="1000125" y="512064"/>
                </a:cubicBezTo>
                <a:cubicBezTo>
                  <a:pt x="1000125" y="445422"/>
                  <a:pt x="986723" y="381914"/>
                  <a:pt x="962454" y="324007"/>
                </a:cubicBezTo>
                <a:lnTo>
                  <a:pt x="590841" y="109480"/>
                </a:lnTo>
                <a:lnTo>
                  <a:pt x="602842" y="88678"/>
                </a:lnTo>
                <a:lnTo>
                  <a:pt x="944518" y="285936"/>
                </a:lnTo>
                <a:cubicBezTo>
                  <a:pt x="872042" y="147885"/>
                  <a:pt x="735392" y="48606"/>
                  <a:pt x="574439" y="27970"/>
                </a:cubicBezTo>
                <a:lnTo>
                  <a:pt x="202792" y="242564"/>
                </a:lnTo>
                <a:lnTo>
                  <a:pt x="190791" y="221761"/>
                </a:lnTo>
                <a:lnTo>
                  <a:pt x="532567" y="24436"/>
                </a:lnTo>
                <a:cubicBezTo>
                  <a:pt x="525799" y="24136"/>
                  <a:pt x="518932" y="24003"/>
                  <a:pt x="512064" y="24003"/>
                </a:cubicBezTo>
                <a:cubicBezTo>
                  <a:pt x="354011" y="24003"/>
                  <a:pt x="213260" y="99546"/>
                  <a:pt x="124016" y="216394"/>
                </a:cubicBezTo>
                <a:lnTo>
                  <a:pt x="124016" y="645181"/>
                </a:lnTo>
                <a:lnTo>
                  <a:pt x="100013" y="645181"/>
                </a:lnTo>
                <a:lnTo>
                  <a:pt x="100013" y="250731"/>
                </a:lnTo>
                <a:cubicBezTo>
                  <a:pt x="51906" y="326341"/>
                  <a:pt x="24003" y="416019"/>
                  <a:pt x="24003" y="512064"/>
                </a:cubicBezTo>
                <a:cubicBezTo>
                  <a:pt x="24003" y="578672"/>
                  <a:pt x="37405" y="642180"/>
                  <a:pt x="61674" y="700121"/>
                </a:cubicBezTo>
                <a:lnTo>
                  <a:pt x="433288" y="914681"/>
                </a:lnTo>
                <a:lnTo>
                  <a:pt x="421286" y="935450"/>
                </a:lnTo>
                <a:lnTo>
                  <a:pt x="79610" y="738159"/>
                </a:lnTo>
                <a:cubicBezTo>
                  <a:pt x="152086" y="876243"/>
                  <a:pt x="288736" y="975522"/>
                  <a:pt x="449690" y="996158"/>
                </a:cubicBezTo>
                <a:lnTo>
                  <a:pt x="821336" y="781564"/>
                </a:lnTo>
                <a:lnTo>
                  <a:pt x="833304" y="802334"/>
                </a:lnTo>
                <a:lnTo>
                  <a:pt x="491561" y="999692"/>
                </a:lnTo>
                <a:close/>
                <a:moveTo>
                  <a:pt x="334475" y="701288"/>
                </a:moveTo>
                <a:cubicBezTo>
                  <a:pt x="307272" y="701288"/>
                  <a:pt x="280768" y="687186"/>
                  <a:pt x="266200" y="661949"/>
                </a:cubicBezTo>
                <a:lnTo>
                  <a:pt x="266200" y="661949"/>
                </a:lnTo>
                <a:cubicBezTo>
                  <a:pt x="255732" y="643814"/>
                  <a:pt x="252965" y="622645"/>
                  <a:pt x="258432" y="602309"/>
                </a:cubicBezTo>
                <a:cubicBezTo>
                  <a:pt x="263900" y="581939"/>
                  <a:pt x="276868" y="564971"/>
                  <a:pt x="295004" y="554503"/>
                </a:cubicBezTo>
                <a:lnTo>
                  <a:pt x="477860" y="448923"/>
                </a:lnTo>
                <a:cubicBezTo>
                  <a:pt x="480293" y="399817"/>
                  <a:pt x="507630" y="354744"/>
                  <a:pt x="550402" y="330075"/>
                </a:cubicBezTo>
                <a:cubicBezTo>
                  <a:pt x="607876" y="296904"/>
                  <a:pt x="680418" y="306772"/>
                  <a:pt x="726791" y="354111"/>
                </a:cubicBezTo>
                <a:cubicBezTo>
                  <a:pt x="729391" y="356778"/>
                  <a:pt x="730625" y="360445"/>
                  <a:pt x="730125" y="364146"/>
                </a:cubicBezTo>
                <a:cubicBezTo>
                  <a:pt x="729625" y="367813"/>
                  <a:pt x="727458" y="371080"/>
                  <a:pt x="724224" y="372913"/>
                </a:cubicBezTo>
                <a:lnTo>
                  <a:pt x="612410" y="437488"/>
                </a:lnTo>
                <a:cubicBezTo>
                  <a:pt x="602209" y="443355"/>
                  <a:pt x="598742" y="456457"/>
                  <a:pt x="604609" y="466658"/>
                </a:cubicBezTo>
                <a:cubicBezTo>
                  <a:pt x="610543" y="476826"/>
                  <a:pt x="623611" y="480393"/>
                  <a:pt x="633779" y="474459"/>
                </a:cubicBezTo>
                <a:lnTo>
                  <a:pt x="745593" y="409885"/>
                </a:lnTo>
                <a:cubicBezTo>
                  <a:pt x="748760" y="408018"/>
                  <a:pt x="752727" y="407784"/>
                  <a:pt x="756095" y="409151"/>
                </a:cubicBezTo>
                <a:cubicBezTo>
                  <a:pt x="759562" y="410551"/>
                  <a:pt x="762129" y="413452"/>
                  <a:pt x="763129" y="417052"/>
                </a:cubicBezTo>
                <a:cubicBezTo>
                  <a:pt x="780931" y="480927"/>
                  <a:pt x="753227" y="548669"/>
                  <a:pt x="695754" y="581839"/>
                </a:cubicBezTo>
                <a:cubicBezTo>
                  <a:pt x="653082" y="606542"/>
                  <a:pt x="600375" y="607643"/>
                  <a:pt x="556536" y="585273"/>
                </a:cubicBezTo>
                <a:lnTo>
                  <a:pt x="373713" y="690820"/>
                </a:lnTo>
                <a:cubicBezTo>
                  <a:pt x="361345" y="697887"/>
                  <a:pt x="347810" y="701288"/>
                  <a:pt x="334475" y="701288"/>
                </a:cubicBezTo>
                <a:close/>
                <a:moveTo>
                  <a:pt x="623078" y="334542"/>
                </a:moveTo>
                <a:cubicBezTo>
                  <a:pt x="602309" y="334542"/>
                  <a:pt x="581339" y="339876"/>
                  <a:pt x="562370" y="350844"/>
                </a:cubicBezTo>
                <a:cubicBezTo>
                  <a:pt x="524966" y="372447"/>
                  <a:pt x="501729" y="412718"/>
                  <a:pt x="501663" y="455957"/>
                </a:cubicBezTo>
                <a:cubicBezTo>
                  <a:pt x="501663" y="460224"/>
                  <a:pt x="499396" y="464191"/>
                  <a:pt x="495662" y="466325"/>
                </a:cubicBezTo>
                <a:lnTo>
                  <a:pt x="307005" y="575272"/>
                </a:lnTo>
                <a:cubicBezTo>
                  <a:pt x="294437" y="582540"/>
                  <a:pt x="285402" y="594341"/>
                  <a:pt x="281602" y="608476"/>
                </a:cubicBezTo>
                <a:cubicBezTo>
                  <a:pt x="277801" y="622645"/>
                  <a:pt x="279702" y="637346"/>
                  <a:pt x="286969" y="649948"/>
                </a:cubicBezTo>
                <a:lnTo>
                  <a:pt x="286969" y="649948"/>
                </a:lnTo>
                <a:cubicBezTo>
                  <a:pt x="302071" y="676051"/>
                  <a:pt x="335609" y="685052"/>
                  <a:pt x="361679" y="669984"/>
                </a:cubicBezTo>
                <a:lnTo>
                  <a:pt x="550369" y="561037"/>
                </a:lnTo>
                <a:cubicBezTo>
                  <a:pt x="554069" y="558903"/>
                  <a:pt x="558636" y="558903"/>
                  <a:pt x="562337" y="561037"/>
                </a:cubicBezTo>
                <a:cubicBezTo>
                  <a:pt x="599808" y="582606"/>
                  <a:pt x="646347" y="582573"/>
                  <a:pt x="683752" y="561003"/>
                </a:cubicBezTo>
                <a:cubicBezTo>
                  <a:pt x="727124" y="535967"/>
                  <a:pt x="750194" y="487361"/>
                  <a:pt x="743260" y="438855"/>
                </a:cubicBezTo>
                <a:lnTo>
                  <a:pt x="645714" y="495162"/>
                </a:lnTo>
                <a:cubicBezTo>
                  <a:pt x="624111" y="507663"/>
                  <a:pt x="596308" y="500196"/>
                  <a:pt x="583806" y="478560"/>
                </a:cubicBezTo>
                <a:cubicBezTo>
                  <a:pt x="571305" y="456890"/>
                  <a:pt x="578772" y="429120"/>
                  <a:pt x="600408" y="416619"/>
                </a:cubicBezTo>
                <a:lnTo>
                  <a:pt x="697921" y="360312"/>
                </a:lnTo>
                <a:cubicBezTo>
                  <a:pt x="676251" y="343376"/>
                  <a:pt x="649781" y="334542"/>
                  <a:pt x="623078" y="334542"/>
                </a:cubicBezTo>
                <a:close/>
              </a:path>
            </a:pathLst>
          </a:custGeom>
          <a:solidFill>
            <a:schemeClr val="accent1"/>
          </a:solidFill>
          <a:ln w="33338" cap="flat">
            <a:noFill/>
            <a:prstDash val="solid"/>
            <a:miter/>
          </a:ln>
        </p:spPr>
        <p:txBody>
          <a:bodyPr rtlCol="0" anchor="ctr"/>
          <a:lstStyle/>
          <a:p>
            <a:endParaRPr lang="en-US" sz="1800" dirty="0"/>
          </a:p>
        </p:txBody>
      </p:sp>
      <p:sp>
        <p:nvSpPr>
          <p:cNvPr id="14" name="Freeform 13">
            <a:extLst>
              <a:ext uri="{FF2B5EF4-FFF2-40B4-BE49-F238E27FC236}">
                <a16:creationId xmlns:a16="http://schemas.microsoft.com/office/drawing/2014/main" id="{CFE79B14-4C62-FAA9-7EC9-5D3B5CEAD761}"/>
              </a:ext>
            </a:extLst>
          </p:cNvPr>
          <p:cNvSpPr/>
          <p:nvPr/>
        </p:nvSpPr>
        <p:spPr>
          <a:xfrm>
            <a:off x="1231020" y="3413988"/>
            <a:ext cx="1078746" cy="1252668"/>
          </a:xfrm>
          <a:custGeom>
            <a:avLst/>
            <a:gdLst>
              <a:gd name="connsiteX0" fmla="*/ 808601 w 887277"/>
              <a:gd name="connsiteY0" fmla="*/ 571705 h 962420"/>
              <a:gd name="connsiteX1" fmla="*/ 729925 w 887277"/>
              <a:gd name="connsiteY1" fmla="*/ 650381 h 962420"/>
              <a:gd name="connsiteX2" fmla="*/ 808601 w 887277"/>
              <a:gd name="connsiteY2" fmla="*/ 729058 h 962420"/>
              <a:gd name="connsiteX3" fmla="*/ 887278 w 887277"/>
              <a:gd name="connsiteY3" fmla="*/ 650381 h 962420"/>
              <a:gd name="connsiteX4" fmla="*/ 808601 w 887277"/>
              <a:gd name="connsiteY4" fmla="*/ 571705 h 962420"/>
              <a:gd name="connsiteX5" fmla="*/ 808601 w 887277"/>
              <a:gd name="connsiteY5" fmla="*/ 705055 h 962420"/>
              <a:gd name="connsiteX6" fmla="*/ 753928 w 887277"/>
              <a:gd name="connsiteY6" fmla="*/ 650381 h 962420"/>
              <a:gd name="connsiteX7" fmla="*/ 808601 w 887277"/>
              <a:gd name="connsiteY7" fmla="*/ 595708 h 962420"/>
              <a:gd name="connsiteX8" fmla="*/ 863275 w 887277"/>
              <a:gd name="connsiteY8" fmla="*/ 650381 h 962420"/>
              <a:gd name="connsiteX9" fmla="*/ 808601 w 887277"/>
              <a:gd name="connsiteY9" fmla="*/ 705055 h 962420"/>
              <a:gd name="connsiteX10" fmla="*/ 575239 w 887277"/>
              <a:gd name="connsiteY10" fmla="*/ 571705 h 962420"/>
              <a:gd name="connsiteX11" fmla="*/ 496562 w 887277"/>
              <a:gd name="connsiteY11" fmla="*/ 650381 h 962420"/>
              <a:gd name="connsiteX12" fmla="*/ 575239 w 887277"/>
              <a:gd name="connsiteY12" fmla="*/ 729058 h 962420"/>
              <a:gd name="connsiteX13" fmla="*/ 653915 w 887277"/>
              <a:gd name="connsiteY13" fmla="*/ 650381 h 962420"/>
              <a:gd name="connsiteX14" fmla="*/ 575239 w 887277"/>
              <a:gd name="connsiteY14" fmla="*/ 571705 h 962420"/>
              <a:gd name="connsiteX15" fmla="*/ 575239 w 887277"/>
              <a:gd name="connsiteY15" fmla="*/ 705055 h 962420"/>
              <a:gd name="connsiteX16" fmla="*/ 520565 w 887277"/>
              <a:gd name="connsiteY16" fmla="*/ 650381 h 962420"/>
              <a:gd name="connsiteX17" fmla="*/ 575239 w 887277"/>
              <a:gd name="connsiteY17" fmla="*/ 595708 h 962420"/>
              <a:gd name="connsiteX18" fmla="*/ 629912 w 887277"/>
              <a:gd name="connsiteY18" fmla="*/ 650381 h 962420"/>
              <a:gd name="connsiteX19" fmla="*/ 575239 w 887277"/>
              <a:gd name="connsiteY19" fmla="*/ 705055 h 962420"/>
              <a:gd name="connsiteX20" fmla="*/ 575239 w 887277"/>
              <a:gd name="connsiteY20" fmla="*/ 805067 h 962420"/>
              <a:gd name="connsiteX21" fmla="*/ 496562 w 887277"/>
              <a:gd name="connsiteY21" fmla="*/ 883744 h 962420"/>
              <a:gd name="connsiteX22" fmla="*/ 575239 w 887277"/>
              <a:gd name="connsiteY22" fmla="*/ 962420 h 962420"/>
              <a:gd name="connsiteX23" fmla="*/ 653915 w 887277"/>
              <a:gd name="connsiteY23" fmla="*/ 883744 h 962420"/>
              <a:gd name="connsiteX24" fmla="*/ 575239 w 887277"/>
              <a:gd name="connsiteY24" fmla="*/ 805067 h 962420"/>
              <a:gd name="connsiteX25" fmla="*/ 575239 w 887277"/>
              <a:gd name="connsiteY25" fmla="*/ 938417 h 962420"/>
              <a:gd name="connsiteX26" fmla="*/ 520565 w 887277"/>
              <a:gd name="connsiteY26" fmla="*/ 883744 h 962420"/>
              <a:gd name="connsiteX27" fmla="*/ 575239 w 887277"/>
              <a:gd name="connsiteY27" fmla="*/ 829070 h 962420"/>
              <a:gd name="connsiteX28" fmla="*/ 629912 w 887277"/>
              <a:gd name="connsiteY28" fmla="*/ 883744 h 962420"/>
              <a:gd name="connsiteX29" fmla="*/ 575239 w 887277"/>
              <a:gd name="connsiteY29" fmla="*/ 938417 h 962420"/>
              <a:gd name="connsiteX30" fmla="*/ 341876 w 887277"/>
              <a:gd name="connsiteY30" fmla="*/ 729058 h 962420"/>
              <a:gd name="connsiteX31" fmla="*/ 420553 w 887277"/>
              <a:gd name="connsiteY31" fmla="*/ 650381 h 962420"/>
              <a:gd name="connsiteX32" fmla="*/ 341876 w 887277"/>
              <a:gd name="connsiteY32" fmla="*/ 571705 h 962420"/>
              <a:gd name="connsiteX33" fmla="*/ 263200 w 887277"/>
              <a:gd name="connsiteY33" fmla="*/ 650381 h 962420"/>
              <a:gd name="connsiteX34" fmla="*/ 341876 w 887277"/>
              <a:gd name="connsiteY34" fmla="*/ 729058 h 962420"/>
              <a:gd name="connsiteX35" fmla="*/ 341876 w 887277"/>
              <a:gd name="connsiteY35" fmla="*/ 595708 h 962420"/>
              <a:gd name="connsiteX36" fmla="*/ 396550 w 887277"/>
              <a:gd name="connsiteY36" fmla="*/ 650381 h 962420"/>
              <a:gd name="connsiteX37" fmla="*/ 341876 w 887277"/>
              <a:gd name="connsiteY37" fmla="*/ 705055 h 962420"/>
              <a:gd name="connsiteX38" fmla="*/ 287203 w 887277"/>
              <a:gd name="connsiteY38" fmla="*/ 650381 h 962420"/>
              <a:gd name="connsiteX39" fmla="*/ 341876 w 887277"/>
              <a:gd name="connsiteY39" fmla="*/ 595708 h 962420"/>
              <a:gd name="connsiteX40" fmla="*/ 266733 w 887277"/>
              <a:gd name="connsiteY40" fmla="*/ 141851 h 962420"/>
              <a:gd name="connsiteX41" fmla="*/ 324907 w 887277"/>
              <a:gd name="connsiteY41" fmla="*/ 83644 h 962420"/>
              <a:gd name="connsiteX42" fmla="*/ 266700 w 887277"/>
              <a:gd name="connsiteY42" fmla="*/ 25437 h 962420"/>
              <a:gd name="connsiteX43" fmla="*/ 283669 w 887277"/>
              <a:gd name="connsiteY43" fmla="*/ 8468 h 962420"/>
              <a:gd name="connsiteX44" fmla="*/ 341876 w 887277"/>
              <a:gd name="connsiteY44" fmla="*/ 66675 h 962420"/>
              <a:gd name="connsiteX45" fmla="*/ 400083 w 887277"/>
              <a:gd name="connsiteY45" fmla="*/ 8468 h 962420"/>
              <a:gd name="connsiteX46" fmla="*/ 417052 w 887277"/>
              <a:gd name="connsiteY46" fmla="*/ 25437 h 962420"/>
              <a:gd name="connsiteX47" fmla="*/ 358845 w 887277"/>
              <a:gd name="connsiteY47" fmla="*/ 83644 h 962420"/>
              <a:gd name="connsiteX48" fmla="*/ 417052 w 887277"/>
              <a:gd name="connsiteY48" fmla="*/ 141851 h 962420"/>
              <a:gd name="connsiteX49" fmla="*/ 400083 w 887277"/>
              <a:gd name="connsiteY49" fmla="*/ 158820 h 962420"/>
              <a:gd name="connsiteX50" fmla="*/ 341876 w 887277"/>
              <a:gd name="connsiteY50" fmla="*/ 100613 h 962420"/>
              <a:gd name="connsiteX51" fmla="*/ 283669 w 887277"/>
              <a:gd name="connsiteY51" fmla="*/ 158820 h 962420"/>
              <a:gd name="connsiteX52" fmla="*/ 266733 w 887277"/>
              <a:gd name="connsiteY52" fmla="*/ 141851 h 962420"/>
              <a:gd name="connsiteX53" fmla="*/ 500063 w 887277"/>
              <a:gd name="connsiteY53" fmla="*/ 475226 h 962420"/>
              <a:gd name="connsiteX54" fmla="*/ 558270 w 887277"/>
              <a:gd name="connsiteY54" fmla="*/ 417019 h 962420"/>
              <a:gd name="connsiteX55" fmla="*/ 500063 w 887277"/>
              <a:gd name="connsiteY55" fmla="*/ 358812 h 962420"/>
              <a:gd name="connsiteX56" fmla="*/ 517065 w 887277"/>
              <a:gd name="connsiteY56" fmla="*/ 341843 h 962420"/>
              <a:gd name="connsiteX57" fmla="*/ 575239 w 887277"/>
              <a:gd name="connsiteY57" fmla="*/ 400050 h 962420"/>
              <a:gd name="connsiteX58" fmla="*/ 633413 w 887277"/>
              <a:gd name="connsiteY58" fmla="*/ 341876 h 962420"/>
              <a:gd name="connsiteX59" fmla="*/ 650415 w 887277"/>
              <a:gd name="connsiteY59" fmla="*/ 358845 h 962420"/>
              <a:gd name="connsiteX60" fmla="*/ 592207 w 887277"/>
              <a:gd name="connsiteY60" fmla="*/ 417019 h 962420"/>
              <a:gd name="connsiteX61" fmla="*/ 650415 w 887277"/>
              <a:gd name="connsiteY61" fmla="*/ 475226 h 962420"/>
              <a:gd name="connsiteX62" fmla="*/ 633413 w 887277"/>
              <a:gd name="connsiteY62" fmla="*/ 492195 h 962420"/>
              <a:gd name="connsiteX63" fmla="*/ 575239 w 887277"/>
              <a:gd name="connsiteY63" fmla="*/ 433988 h 962420"/>
              <a:gd name="connsiteX64" fmla="*/ 517065 w 887277"/>
              <a:gd name="connsiteY64" fmla="*/ 492162 h 962420"/>
              <a:gd name="connsiteX65" fmla="*/ 500063 w 887277"/>
              <a:gd name="connsiteY65" fmla="*/ 475226 h 962420"/>
              <a:gd name="connsiteX66" fmla="*/ 808601 w 887277"/>
              <a:gd name="connsiteY66" fmla="*/ 300038 h 962420"/>
              <a:gd name="connsiteX67" fmla="*/ 866775 w 887277"/>
              <a:gd name="connsiteY67" fmla="*/ 241864 h 962420"/>
              <a:gd name="connsiteX68" fmla="*/ 883777 w 887277"/>
              <a:gd name="connsiteY68" fmla="*/ 258832 h 962420"/>
              <a:gd name="connsiteX69" fmla="*/ 825570 w 887277"/>
              <a:gd name="connsiteY69" fmla="*/ 317006 h 962420"/>
              <a:gd name="connsiteX70" fmla="*/ 883777 w 887277"/>
              <a:gd name="connsiteY70" fmla="*/ 375214 h 962420"/>
              <a:gd name="connsiteX71" fmla="*/ 866775 w 887277"/>
              <a:gd name="connsiteY71" fmla="*/ 392182 h 962420"/>
              <a:gd name="connsiteX72" fmla="*/ 808601 w 887277"/>
              <a:gd name="connsiteY72" fmla="*/ 333975 h 962420"/>
              <a:gd name="connsiteX73" fmla="*/ 750427 w 887277"/>
              <a:gd name="connsiteY73" fmla="*/ 392149 h 962420"/>
              <a:gd name="connsiteX74" fmla="*/ 733425 w 887277"/>
              <a:gd name="connsiteY74" fmla="*/ 375180 h 962420"/>
              <a:gd name="connsiteX75" fmla="*/ 791632 w 887277"/>
              <a:gd name="connsiteY75" fmla="*/ 317006 h 962420"/>
              <a:gd name="connsiteX76" fmla="*/ 733425 w 887277"/>
              <a:gd name="connsiteY76" fmla="*/ 258799 h 962420"/>
              <a:gd name="connsiteX77" fmla="*/ 750427 w 887277"/>
              <a:gd name="connsiteY77" fmla="*/ 241830 h 962420"/>
              <a:gd name="connsiteX78" fmla="*/ 808601 w 887277"/>
              <a:gd name="connsiteY78" fmla="*/ 300038 h 962420"/>
              <a:gd name="connsiteX79" fmla="*/ 241864 w 887277"/>
              <a:gd name="connsiteY79" fmla="*/ 871742 h 962420"/>
              <a:gd name="connsiteX80" fmla="*/ 441889 w 887277"/>
              <a:gd name="connsiteY80" fmla="*/ 871742 h 962420"/>
              <a:gd name="connsiteX81" fmla="*/ 441889 w 887277"/>
              <a:gd name="connsiteY81" fmla="*/ 895779 h 962420"/>
              <a:gd name="connsiteX82" fmla="*/ 241864 w 887277"/>
              <a:gd name="connsiteY82" fmla="*/ 895779 h 962420"/>
              <a:gd name="connsiteX83" fmla="*/ 63175 w 887277"/>
              <a:gd name="connsiteY83" fmla="*/ 717090 h 962420"/>
              <a:gd name="connsiteX84" fmla="*/ 63175 w 887277"/>
              <a:gd name="connsiteY84" fmla="*/ 145918 h 962420"/>
              <a:gd name="connsiteX85" fmla="*/ 17002 w 887277"/>
              <a:gd name="connsiteY85" fmla="*/ 192124 h 962420"/>
              <a:gd name="connsiteX86" fmla="*/ 0 w 887277"/>
              <a:gd name="connsiteY86" fmla="*/ 175155 h 962420"/>
              <a:gd name="connsiteX87" fmla="*/ 75076 w 887277"/>
              <a:gd name="connsiteY87" fmla="*/ 99979 h 962420"/>
              <a:gd name="connsiteX88" fmla="*/ 150319 w 887277"/>
              <a:gd name="connsiteY88" fmla="*/ 175122 h 962420"/>
              <a:gd name="connsiteX89" fmla="*/ 133350 w 887277"/>
              <a:gd name="connsiteY89" fmla="*/ 192124 h 962420"/>
              <a:gd name="connsiteX90" fmla="*/ 87178 w 887277"/>
              <a:gd name="connsiteY90" fmla="*/ 145985 h 962420"/>
              <a:gd name="connsiteX91" fmla="*/ 87178 w 887277"/>
              <a:gd name="connsiteY91" fmla="*/ 717056 h 962420"/>
              <a:gd name="connsiteX92" fmla="*/ 241864 w 887277"/>
              <a:gd name="connsiteY92" fmla="*/ 871742 h 962420"/>
              <a:gd name="connsiteX93" fmla="*/ 720257 w 887277"/>
              <a:gd name="connsiteY93" fmla="*/ 45606 h 962420"/>
              <a:gd name="connsiteX94" fmla="*/ 720590 w 887277"/>
              <a:gd name="connsiteY94" fmla="*/ 116915 h 962420"/>
              <a:gd name="connsiteX95" fmla="*/ 608576 w 887277"/>
              <a:gd name="connsiteY95" fmla="*/ 228995 h 962420"/>
              <a:gd name="connsiteX96" fmla="*/ 475226 w 887277"/>
              <a:gd name="connsiteY96" fmla="*/ 228995 h 962420"/>
              <a:gd name="connsiteX97" fmla="*/ 353878 w 887277"/>
              <a:gd name="connsiteY97" fmla="*/ 350377 h 962420"/>
              <a:gd name="connsiteX98" fmla="*/ 353878 w 887277"/>
              <a:gd name="connsiteY98" fmla="*/ 517065 h 962420"/>
              <a:gd name="connsiteX99" fmla="*/ 329875 w 887277"/>
              <a:gd name="connsiteY99" fmla="*/ 517065 h 962420"/>
              <a:gd name="connsiteX100" fmla="*/ 329875 w 887277"/>
              <a:gd name="connsiteY100" fmla="*/ 350377 h 962420"/>
              <a:gd name="connsiteX101" fmla="*/ 475226 w 887277"/>
              <a:gd name="connsiteY101" fmla="*/ 205026 h 962420"/>
              <a:gd name="connsiteX102" fmla="*/ 608576 w 887277"/>
              <a:gd name="connsiteY102" fmla="*/ 205026 h 962420"/>
              <a:gd name="connsiteX103" fmla="*/ 696587 w 887277"/>
              <a:gd name="connsiteY103" fmla="*/ 117015 h 962420"/>
              <a:gd name="connsiteX104" fmla="*/ 696254 w 887277"/>
              <a:gd name="connsiteY104" fmla="*/ 46339 h 962420"/>
              <a:gd name="connsiteX105" fmla="*/ 650448 w 887277"/>
              <a:gd name="connsiteY105" fmla="*/ 92145 h 962420"/>
              <a:gd name="connsiteX106" fmla="*/ 633446 w 887277"/>
              <a:gd name="connsiteY106" fmla="*/ 75176 h 962420"/>
              <a:gd name="connsiteX107" fmla="*/ 708589 w 887277"/>
              <a:gd name="connsiteY107" fmla="*/ 0 h 962420"/>
              <a:gd name="connsiteX108" fmla="*/ 783765 w 887277"/>
              <a:gd name="connsiteY108" fmla="*/ 75176 h 962420"/>
              <a:gd name="connsiteX109" fmla="*/ 766763 w 887277"/>
              <a:gd name="connsiteY109" fmla="*/ 92145 h 962420"/>
              <a:gd name="connsiteX110" fmla="*/ 720257 w 887277"/>
              <a:gd name="connsiteY110" fmla="*/ 45606 h 96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87277" h="962420">
                <a:moveTo>
                  <a:pt x="808601" y="571705"/>
                </a:moveTo>
                <a:cubicBezTo>
                  <a:pt x="765196" y="571705"/>
                  <a:pt x="729925" y="607009"/>
                  <a:pt x="729925" y="650381"/>
                </a:cubicBezTo>
                <a:cubicBezTo>
                  <a:pt x="729925" y="693753"/>
                  <a:pt x="765229" y="729058"/>
                  <a:pt x="808601" y="729058"/>
                </a:cubicBezTo>
                <a:cubicBezTo>
                  <a:pt x="851973" y="729058"/>
                  <a:pt x="887278" y="693753"/>
                  <a:pt x="887278" y="650381"/>
                </a:cubicBezTo>
                <a:cubicBezTo>
                  <a:pt x="887278" y="607009"/>
                  <a:pt x="852007" y="571705"/>
                  <a:pt x="808601" y="571705"/>
                </a:cubicBezTo>
                <a:close/>
                <a:moveTo>
                  <a:pt x="808601" y="705055"/>
                </a:moveTo>
                <a:cubicBezTo>
                  <a:pt x="778464" y="705055"/>
                  <a:pt x="753928" y="680552"/>
                  <a:pt x="753928" y="650381"/>
                </a:cubicBezTo>
                <a:cubicBezTo>
                  <a:pt x="753928" y="620211"/>
                  <a:pt x="778431" y="595708"/>
                  <a:pt x="808601" y="595708"/>
                </a:cubicBezTo>
                <a:cubicBezTo>
                  <a:pt x="838772" y="595708"/>
                  <a:pt x="863275" y="620211"/>
                  <a:pt x="863275" y="650381"/>
                </a:cubicBezTo>
                <a:cubicBezTo>
                  <a:pt x="863275" y="680552"/>
                  <a:pt x="838738" y="705055"/>
                  <a:pt x="808601" y="705055"/>
                </a:cubicBezTo>
                <a:close/>
                <a:moveTo>
                  <a:pt x="575239" y="571705"/>
                </a:moveTo>
                <a:cubicBezTo>
                  <a:pt x="531833" y="571705"/>
                  <a:pt x="496562" y="607009"/>
                  <a:pt x="496562" y="650381"/>
                </a:cubicBezTo>
                <a:cubicBezTo>
                  <a:pt x="496562" y="693753"/>
                  <a:pt x="531866" y="729058"/>
                  <a:pt x="575239" y="729058"/>
                </a:cubicBezTo>
                <a:cubicBezTo>
                  <a:pt x="618611" y="729058"/>
                  <a:pt x="653915" y="693753"/>
                  <a:pt x="653915" y="650381"/>
                </a:cubicBezTo>
                <a:cubicBezTo>
                  <a:pt x="653915" y="607009"/>
                  <a:pt x="618644" y="571705"/>
                  <a:pt x="575239" y="571705"/>
                </a:cubicBezTo>
                <a:close/>
                <a:moveTo>
                  <a:pt x="575239" y="705055"/>
                </a:moveTo>
                <a:cubicBezTo>
                  <a:pt x="545102" y="705055"/>
                  <a:pt x="520565" y="680552"/>
                  <a:pt x="520565" y="650381"/>
                </a:cubicBezTo>
                <a:cubicBezTo>
                  <a:pt x="520565" y="620211"/>
                  <a:pt x="545068" y="595708"/>
                  <a:pt x="575239" y="595708"/>
                </a:cubicBezTo>
                <a:cubicBezTo>
                  <a:pt x="605409" y="595708"/>
                  <a:pt x="629912" y="620211"/>
                  <a:pt x="629912" y="650381"/>
                </a:cubicBezTo>
                <a:cubicBezTo>
                  <a:pt x="629912" y="680552"/>
                  <a:pt x="605376" y="705055"/>
                  <a:pt x="575239" y="705055"/>
                </a:cubicBezTo>
                <a:close/>
                <a:moveTo>
                  <a:pt x="575239" y="805067"/>
                </a:moveTo>
                <a:cubicBezTo>
                  <a:pt x="531833" y="805067"/>
                  <a:pt x="496562" y="840372"/>
                  <a:pt x="496562" y="883744"/>
                </a:cubicBezTo>
                <a:cubicBezTo>
                  <a:pt x="496562" y="927116"/>
                  <a:pt x="531866" y="962420"/>
                  <a:pt x="575239" y="962420"/>
                </a:cubicBezTo>
                <a:cubicBezTo>
                  <a:pt x="618611" y="962420"/>
                  <a:pt x="653915" y="927116"/>
                  <a:pt x="653915" y="883744"/>
                </a:cubicBezTo>
                <a:cubicBezTo>
                  <a:pt x="653915" y="840372"/>
                  <a:pt x="618644" y="805067"/>
                  <a:pt x="575239" y="805067"/>
                </a:cubicBezTo>
                <a:close/>
                <a:moveTo>
                  <a:pt x="575239" y="938417"/>
                </a:moveTo>
                <a:cubicBezTo>
                  <a:pt x="545102" y="938417"/>
                  <a:pt x="520565" y="913914"/>
                  <a:pt x="520565" y="883744"/>
                </a:cubicBezTo>
                <a:cubicBezTo>
                  <a:pt x="520565" y="853573"/>
                  <a:pt x="545068" y="829070"/>
                  <a:pt x="575239" y="829070"/>
                </a:cubicBezTo>
                <a:cubicBezTo>
                  <a:pt x="605409" y="829070"/>
                  <a:pt x="629912" y="853573"/>
                  <a:pt x="629912" y="883744"/>
                </a:cubicBezTo>
                <a:cubicBezTo>
                  <a:pt x="629912" y="913914"/>
                  <a:pt x="605376" y="938417"/>
                  <a:pt x="575239" y="938417"/>
                </a:cubicBezTo>
                <a:close/>
                <a:moveTo>
                  <a:pt x="341876" y="729058"/>
                </a:moveTo>
                <a:cubicBezTo>
                  <a:pt x="385248" y="729058"/>
                  <a:pt x="420553" y="693753"/>
                  <a:pt x="420553" y="650381"/>
                </a:cubicBezTo>
                <a:cubicBezTo>
                  <a:pt x="420553" y="607009"/>
                  <a:pt x="385248" y="571705"/>
                  <a:pt x="341876" y="571705"/>
                </a:cubicBezTo>
                <a:cubicBezTo>
                  <a:pt x="298504" y="571705"/>
                  <a:pt x="263200" y="607009"/>
                  <a:pt x="263200" y="650381"/>
                </a:cubicBezTo>
                <a:cubicBezTo>
                  <a:pt x="263200" y="693753"/>
                  <a:pt x="298504" y="729058"/>
                  <a:pt x="341876" y="729058"/>
                </a:cubicBezTo>
                <a:close/>
                <a:moveTo>
                  <a:pt x="341876" y="595708"/>
                </a:moveTo>
                <a:cubicBezTo>
                  <a:pt x="372013" y="595708"/>
                  <a:pt x="396550" y="620211"/>
                  <a:pt x="396550" y="650381"/>
                </a:cubicBezTo>
                <a:cubicBezTo>
                  <a:pt x="396550" y="680552"/>
                  <a:pt x="372013" y="705055"/>
                  <a:pt x="341876" y="705055"/>
                </a:cubicBezTo>
                <a:cubicBezTo>
                  <a:pt x="311739" y="705055"/>
                  <a:pt x="287203" y="680552"/>
                  <a:pt x="287203" y="650381"/>
                </a:cubicBezTo>
                <a:cubicBezTo>
                  <a:pt x="287203" y="620211"/>
                  <a:pt x="311739" y="595708"/>
                  <a:pt x="341876" y="595708"/>
                </a:cubicBezTo>
                <a:close/>
                <a:moveTo>
                  <a:pt x="266733" y="141851"/>
                </a:moveTo>
                <a:lnTo>
                  <a:pt x="324907" y="83644"/>
                </a:lnTo>
                <a:lnTo>
                  <a:pt x="266700" y="25437"/>
                </a:lnTo>
                <a:lnTo>
                  <a:pt x="283669" y="8468"/>
                </a:lnTo>
                <a:lnTo>
                  <a:pt x="341876" y="66675"/>
                </a:lnTo>
                <a:lnTo>
                  <a:pt x="400083" y="8468"/>
                </a:lnTo>
                <a:lnTo>
                  <a:pt x="417052" y="25437"/>
                </a:lnTo>
                <a:lnTo>
                  <a:pt x="358845" y="83644"/>
                </a:lnTo>
                <a:lnTo>
                  <a:pt x="417052" y="141851"/>
                </a:lnTo>
                <a:lnTo>
                  <a:pt x="400083" y="158820"/>
                </a:lnTo>
                <a:lnTo>
                  <a:pt x="341876" y="100613"/>
                </a:lnTo>
                <a:lnTo>
                  <a:pt x="283669" y="158820"/>
                </a:lnTo>
                <a:lnTo>
                  <a:pt x="266733" y="141851"/>
                </a:lnTo>
                <a:close/>
                <a:moveTo>
                  <a:pt x="500063" y="475226"/>
                </a:moveTo>
                <a:lnTo>
                  <a:pt x="558270" y="417019"/>
                </a:lnTo>
                <a:lnTo>
                  <a:pt x="500063" y="358812"/>
                </a:lnTo>
                <a:lnTo>
                  <a:pt x="517065" y="341843"/>
                </a:lnTo>
                <a:lnTo>
                  <a:pt x="575239" y="400050"/>
                </a:lnTo>
                <a:lnTo>
                  <a:pt x="633413" y="341876"/>
                </a:lnTo>
                <a:lnTo>
                  <a:pt x="650415" y="358845"/>
                </a:lnTo>
                <a:lnTo>
                  <a:pt x="592207" y="417019"/>
                </a:lnTo>
                <a:lnTo>
                  <a:pt x="650415" y="475226"/>
                </a:lnTo>
                <a:lnTo>
                  <a:pt x="633413" y="492195"/>
                </a:lnTo>
                <a:lnTo>
                  <a:pt x="575239" y="433988"/>
                </a:lnTo>
                <a:lnTo>
                  <a:pt x="517065" y="492162"/>
                </a:lnTo>
                <a:lnTo>
                  <a:pt x="500063" y="475226"/>
                </a:lnTo>
                <a:close/>
                <a:moveTo>
                  <a:pt x="808601" y="300038"/>
                </a:moveTo>
                <a:lnTo>
                  <a:pt x="866775" y="241864"/>
                </a:lnTo>
                <a:lnTo>
                  <a:pt x="883777" y="258832"/>
                </a:lnTo>
                <a:lnTo>
                  <a:pt x="825570" y="317006"/>
                </a:lnTo>
                <a:lnTo>
                  <a:pt x="883777" y="375214"/>
                </a:lnTo>
                <a:lnTo>
                  <a:pt x="866775" y="392182"/>
                </a:lnTo>
                <a:lnTo>
                  <a:pt x="808601" y="333975"/>
                </a:lnTo>
                <a:lnTo>
                  <a:pt x="750427" y="392149"/>
                </a:lnTo>
                <a:lnTo>
                  <a:pt x="733425" y="375180"/>
                </a:lnTo>
                <a:lnTo>
                  <a:pt x="791632" y="317006"/>
                </a:lnTo>
                <a:lnTo>
                  <a:pt x="733425" y="258799"/>
                </a:lnTo>
                <a:lnTo>
                  <a:pt x="750427" y="241830"/>
                </a:lnTo>
                <a:lnTo>
                  <a:pt x="808601" y="300038"/>
                </a:lnTo>
                <a:close/>
                <a:moveTo>
                  <a:pt x="241864" y="871742"/>
                </a:moveTo>
                <a:lnTo>
                  <a:pt x="441889" y="871742"/>
                </a:lnTo>
                <a:lnTo>
                  <a:pt x="441889" y="895779"/>
                </a:lnTo>
                <a:lnTo>
                  <a:pt x="241864" y="895779"/>
                </a:lnTo>
                <a:cubicBezTo>
                  <a:pt x="240063" y="895779"/>
                  <a:pt x="63175" y="893712"/>
                  <a:pt x="63175" y="717090"/>
                </a:cubicBezTo>
                <a:lnTo>
                  <a:pt x="63175" y="145918"/>
                </a:lnTo>
                <a:lnTo>
                  <a:pt x="17002" y="192124"/>
                </a:lnTo>
                <a:lnTo>
                  <a:pt x="0" y="175155"/>
                </a:lnTo>
                <a:lnTo>
                  <a:pt x="75076" y="99979"/>
                </a:lnTo>
                <a:lnTo>
                  <a:pt x="150319" y="175122"/>
                </a:lnTo>
                <a:lnTo>
                  <a:pt x="133350" y="192124"/>
                </a:lnTo>
                <a:lnTo>
                  <a:pt x="87178" y="145985"/>
                </a:lnTo>
                <a:lnTo>
                  <a:pt x="87178" y="717056"/>
                </a:lnTo>
                <a:cubicBezTo>
                  <a:pt x="87178" y="869975"/>
                  <a:pt x="235563" y="871742"/>
                  <a:pt x="241864" y="871742"/>
                </a:cubicBezTo>
                <a:close/>
                <a:moveTo>
                  <a:pt x="720257" y="45606"/>
                </a:moveTo>
                <a:lnTo>
                  <a:pt x="720590" y="116915"/>
                </a:lnTo>
                <a:cubicBezTo>
                  <a:pt x="720590" y="205592"/>
                  <a:pt x="647314" y="228995"/>
                  <a:pt x="608576" y="228995"/>
                </a:cubicBezTo>
                <a:lnTo>
                  <a:pt x="475226" y="228995"/>
                </a:lnTo>
                <a:cubicBezTo>
                  <a:pt x="355744" y="228995"/>
                  <a:pt x="353878" y="345410"/>
                  <a:pt x="353878" y="350377"/>
                </a:cubicBezTo>
                <a:lnTo>
                  <a:pt x="353878" y="517065"/>
                </a:lnTo>
                <a:lnTo>
                  <a:pt x="329875" y="517065"/>
                </a:lnTo>
                <a:lnTo>
                  <a:pt x="329875" y="350377"/>
                </a:lnTo>
                <a:cubicBezTo>
                  <a:pt x="329875" y="348944"/>
                  <a:pt x="331541" y="205026"/>
                  <a:pt x="475226" y="205026"/>
                </a:cubicBezTo>
                <a:lnTo>
                  <a:pt x="608576" y="205026"/>
                </a:lnTo>
                <a:cubicBezTo>
                  <a:pt x="612110" y="205026"/>
                  <a:pt x="696587" y="203559"/>
                  <a:pt x="696587" y="117015"/>
                </a:cubicBezTo>
                <a:lnTo>
                  <a:pt x="696254" y="46339"/>
                </a:lnTo>
                <a:lnTo>
                  <a:pt x="650448" y="92145"/>
                </a:lnTo>
                <a:lnTo>
                  <a:pt x="633446" y="75176"/>
                </a:lnTo>
                <a:lnTo>
                  <a:pt x="708589" y="0"/>
                </a:lnTo>
                <a:lnTo>
                  <a:pt x="783765" y="75176"/>
                </a:lnTo>
                <a:lnTo>
                  <a:pt x="766763" y="92145"/>
                </a:lnTo>
                <a:lnTo>
                  <a:pt x="720257" y="45606"/>
                </a:lnTo>
                <a:close/>
              </a:path>
            </a:pathLst>
          </a:custGeom>
          <a:solidFill>
            <a:schemeClr val="accent1"/>
          </a:solidFill>
          <a:ln w="33338" cap="flat">
            <a:noFill/>
            <a:prstDash val="solid"/>
            <a:miter/>
          </a:ln>
        </p:spPr>
        <p:txBody>
          <a:bodyPr rtlCol="0" anchor="ctr"/>
          <a:lstStyle/>
          <a:p>
            <a:endParaRPr lang="en-US" sz="1800" dirty="0"/>
          </a:p>
        </p:txBody>
      </p:sp>
      <p:cxnSp>
        <p:nvCxnSpPr>
          <p:cNvPr id="3" name="Straight Connector 2">
            <a:extLst>
              <a:ext uri="{FF2B5EF4-FFF2-40B4-BE49-F238E27FC236}">
                <a16:creationId xmlns:a16="http://schemas.microsoft.com/office/drawing/2014/main" id="{6D6C6414-98DC-4C2D-0226-F01EE77CBF23}"/>
              </a:ext>
            </a:extLst>
          </p:cNvPr>
          <p:cNvCxnSpPr>
            <a:cxnSpLocks/>
          </p:cNvCxnSpPr>
          <p:nvPr/>
        </p:nvCxnSpPr>
        <p:spPr bwMode="auto">
          <a:xfrm>
            <a:off x="7591325" y="3712468"/>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3E72A5-E88B-6B11-A3DB-1B80802CB683}"/>
              </a:ext>
            </a:extLst>
          </p:cNvPr>
          <p:cNvCxnSpPr>
            <a:cxnSpLocks/>
          </p:cNvCxnSpPr>
          <p:nvPr/>
        </p:nvCxnSpPr>
        <p:spPr bwMode="auto">
          <a:xfrm>
            <a:off x="15960477" y="3513924"/>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645FD2E-43E6-179B-9A68-4F940C96AE8F}"/>
              </a:ext>
            </a:extLst>
          </p:cNvPr>
          <p:cNvSpPr>
            <a:spLocks noGrp="1"/>
          </p:cNvSpPr>
          <p:nvPr>
            <p:ph type="title"/>
          </p:nvPr>
        </p:nvSpPr>
        <p:spPr>
          <a:xfrm>
            <a:off x="576072" y="385200"/>
            <a:ext cx="16851314" cy="1527048"/>
          </a:xfrm>
        </p:spPr>
        <p:txBody>
          <a:bodyPr/>
          <a:lstStyle/>
          <a:p>
            <a:r>
              <a:rPr lang="en-US" kern="0" dirty="0">
                <a:solidFill>
                  <a:srgbClr val="000000"/>
                </a:solidFill>
                <a:latin typeface="+mn-lt"/>
              </a:rPr>
              <a:t>How to get started with </a:t>
            </a:r>
            <a:r>
              <a:rPr lang="en-US" b="1" kern="0" dirty="0">
                <a:solidFill>
                  <a:srgbClr val="000000"/>
                </a:solidFill>
                <a:latin typeface="+mn-lt"/>
              </a:rPr>
              <a:t>watson</a:t>
            </a:r>
            <a:r>
              <a:rPr lang="en-US" b="1" kern="0" dirty="0">
                <a:solidFill>
                  <a:schemeClr val="accent1"/>
                </a:solidFill>
                <a:latin typeface="+mn-lt"/>
              </a:rPr>
              <a:t>x</a:t>
            </a:r>
            <a:r>
              <a:rPr lang="en-US" b="1" kern="0" dirty="0">
                <a:solidFill>
                  <a:schemeClr val="tx1"/>
                </a:solidFill>
                <a:latin typeface="+mn-lt"/>
              </a:rPr>
              <a:t>.ai</a:t>
            </a:r>
            <a:r>
              <a:rPr lang="en-US" kern="0" dirty="0">
                <a:solidFill>
                  <a:schemeClr val="tx1"/>
                </a:solidFill>
                <a:latin typeface="+mn-lt"/>
              </a:rPr>
              <a:t> </a:t>
            </a:r>
            <a:r>
              <a:rPr lang="en-US" kern="0" dirty="0">
                <a:solidFill>
                  <a:srgbClr val="000000"/>
                </a:solidFill>
                <a:latin typeface="+mn-lt"/>
              </a:rPr>
              <a:t>today</a:t>
            </a:r>
            <a:br>
              <a:rPr lang="en-US" sz="6600" kern="0" dirty="0">
                <a:solidFill>
                  <a:srgbClr val="000000"/>
                </a:solidFill>
                <a:latin typeface="+mn-lt"/>
              </a:rPr>
            </a:br>
            <a:r>
              <a:rPr lang="en-US" sz="4400" kern="0" dirty="0">
                <a:solidFill>
                  <a:schemeClr val="tx1"/>
                </a:solidFill>
                <a:latin typeface="+mn-lt"/>
              </a:rPr>
              <a:t>IBM’s investment in partnering with you</a:t>
            </a:r>
            <a:endParaRPr lang="en-US" sz="4400" dirty="0">
              <a:latin typeface="+mn-lt"/>
            </a:endParaRPr>
          </a:p>
        </p:txBody>
      </p:sp>
    </p:spTree>
    <p:extLst>
      <p:ext uri="{BB962C8B-B14F-4D97-AF65-F5344CB8AC3E}">
        <p14:creationId xmlns:p14="http://schemas.microsoft.com/office/powerpoint/2010/main" val="87110107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BCA8FF-AC2B-FD91-4C66-737851D61D30}"/>
              </a:ext>
            </a:extLst>
          </p:cNvPr>
          <p:cNvSpPr txBox="1">
            <a:spLocks/>
          </p:cNvSpPr>
          <p:nvPr/>
        </p:nvSpPr>
        <p:spPr>
          <a:xfrm>
            <a:off x="577584" y="601601"/>
            <a:ext cx="5170912" cy="2142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endParaRPr lang="en-US" sz="4400" kern="0" dirty="0">
              <a:latin typeface="IBM Plex Sans Light" panose="020B0403050203000203" pitchFamily="34" charset="0"/>
            </a:endParaRPr>
          </a:p>
        </p:txBody>
      </p:sp>
      <p:sp>
        <p:nvSpPr>
          <p:cNvPr id="6" name="Text Placeholder 2">
            <a:extLst>
              <a:ext uri="{FF2B5EF4-FFF2-40B4-BE49-F238E27FC236}">
                <a16:creationId xmlns:a16="http://schemas.microsoft.com/office/drawing/2014/main" id="{A6B5C8BF-FDAA-C3CA-8622-DF70474E4803}"/>
              </a:ext>
            </a:extLst>
          </p:cNvPr>
          <p:cNvSpPr txBox="1">
            <a:spLocks/>
          </p:cNvSpPr>
          <p:nvPr/>
        </p:nvSpPr>
        <p:spPr>
          <a:xfrm>
            <a:off x="4760" y="5645388"/>
            <a:ext cx="24380827" cy="2425229"/>
          </a:xfrm>
          <a:prstGeom prst="rect">
            <a:avLst/>
          </a:prstGeom>
        </p:spPr>
        <p:txBody>
          <a:bodyPr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10667" b="1" kern="0" dirty="0">
                <a:latin typeface="IBM Plex Sans SmBld" panose="020B0503050203000203" pitchFamily="34" charset="0"/>
              </a:rPr>
              <a:t>Backup</a:t>
            </a:r>
          </a:p>
        </p:txBody>
      </p:sp>
    </p:spTree>
    <p:extLst>
      <p:ext uri="{BB962C8B-B14F-4D97-AF65-F5344CB8AC3E}">
        <p14:creationId xmlns:p14="http://schemas.microsoft.com/office/powerpoint/2010/main" val="29132724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97B1156-2D43-A61F-C53C-2A28B24A4B04}"/>
              </a:ext>
            </a:extLst>
          </p:cNvPr>
          <p:cNvSpPr>
            <a:spLocks noGrp="1"/>
          </p:cNvSpPr>
          <p:nvPr>
            <p:ph type="title"/>
          </p:nvPr>
        </p:nvSpPr>
        <p:spPr>
          <a:xfrm>
            <a:off x="577717" y="543118"/>
            <a:ext cx="5569796" cy="2143528"/>
          </a:xfrm>
        </p:spPr>
        <p:txBody>
          <a:bodyPr/>
          <a:lstStyle/>
          <a:p>
            <a:pPr defTabSz="1826742">
              <a:defRPr/>
            </a:pPr>
            <a:r>
              <a:rPr lang="en-US" sz="4800" dirty="0">
                <a:solidFill>
                  <a:srgbClr val="0060FF"/>
                </a:solidFill>
                <a:latin typeface="IBM Plex Sans" panose="020B0503050203000203" pitchFamily="34" charset="0"/>
              </a:rPr>
              <a:t>Supervised and </a:t>
            </a:r>
            <a:br>
              <a:rPr lang="en-US" sz="4800" dirty="0">
                <a:solidFill>
                  <a:srgbClr val="0060FF"/>
                </a:solidFill>
                <a:latin typeface="IBM Plex Sans" panose="020B0503050203000203" pitchFamily="34" charset="0"/>
              </a:rPr>
            </a:br>
            <a:r>
              <a:rPr lang="en-US" sz="4800" dirty="0">
                <a:solidFill>
                  <a:srgbClr val="0060FF"/>
                </a:solidFill>
                <a:latin typeface="IBM Plex Sans" panose="020B0503050203000203" pitchFamily="34" charset="0"/>
              </a:rPr>
              <a:t>Self Supervised Learning ↷</a:t>
            </a:r>
            <a:br>
              <a:rPr lang="en-US" sz="4400" dirty="0">
                <a:solidFill>
                  <a:srgbClr val="0060FF"/>
                </a:solidFill>
                <a:latin typeface="IBM Plex Sans" panose="020B0503050203000203" pitchFamily="34" charset="0"/>
              </a:rPr>
            </a:br>
            <a:r>
              <a:rPr lang="en-US" sz="4796" kern="1200" dirty="0">
                <a:solidFill>
                  <a:srgbClr val="272727"/>
                </a:solidFill>
                <a:latin typeface="IBM Plex Sans" panose="020B0503050203000203" pitchFamily="34" charset="0"/>
              </a:rPr>
              <a:t>What’s the difference?</a:t>
            </a:r>
            <a:endParaRPr lang="en-US" dirty="0">
              <a:solidFill>
                <a:srgbClr val="272727"/>
              </a:solidFill>
              <a:latin typeface="IBM Plex Sans" panose="020B0503050203000203"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31CF8899-4B42-639D-2CA2-8FE5E1C69B44}"/>
              </a:ext>
            </a:extLst>
          </p:cNvPr>
          <p:cNvCxnSpPr>
            <a:cxnSpLocks/>
          </p:cNvCxnSpPr>
          <p:nvPr/>
        </p:nvCxnSpPr>
        <p:spPr>
          <a:xfrm>
            <a:off x="5710201" y="1324606"/>
            <a:ext cx="0" cy="11030216"/>
          </a:xfrm>
          <a:prstGeom prst="line">
            <a:avLst/>
          </a:prstGeom>
          <a:ln w="9525">
            <a:solidFill>
              <a:srgbClr val="8C9696">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CFD4E9C-EA79-F156-1C3F-5589BB203895}"/>
              </a:ext>
            </a:extLst>
          </p:cNvPr>
          <p:cNvCxnSpPr>
            <a:cxnSpLocks/>
          </p:cNvCxnSpPr>
          <p:nvPr/>
        </p:nvCxnSpPr>
        <p:spPr>
          <a:xfrm>
            <a:off x="14511185" y="1434064"/>
            <a:ext cx="0" cy="11030216"/>
          </a:xfrm>
          <a:prstGeom prst="line">
            <a:avLst/>
          </a:prstGeom>
          <a:ln w="9525">
            <a:solidFill>
              <a:srgbClr val="8C9696">
                <a:alpha val="50000"/>
              </a:srgbClr>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2DC7FC2-5D76-4CF1-31E3-AFCFACA453B4}"/>
              </a:ext>
            </a:extLst>
          </p:cNvPr>
          <p:cNvSpPr txBox="1"/>
          <p:nvPr/>
        </p:nvSpPr>
        <p:spPr>
          <a:xfrm>
            <a:off x="6090112" y="1279480"/>
            <a:ext cx="7175041" cy="906082"/>
          </a:xfrm>
          <a:prstGeom prst="rect">
            <a:avLst/>
          </a:prstGeom>
          <a:noFill/>
        </p:spPr>
        <p:txBody>
          <a:bodyPr wrap="none" lIns="0" tIns="0" rIns="0" bIns="0" rtlCol="0">
            <a:spAutoFit/>
          </a:bodyPr>
          <a:lstStyle/>
          <a:p>
            <a:pPr defTabSz="1828434">
              <a:lnSpc>
                <a:spcPct val="92000"/>
              </a:lnSpc>
              <a:buClr>
                <a:srgbClr val="000000"/>
              </a:buClr>
              <a:defRPr/>
            </a:pPr>
            <a:r>
              <a:rPr lang="en-US" sz="6400" kern="0" dirty="0">
                <a:solidFill>
                  <a:srgbClr val="000000"/>
                </a:solidFill>
                <a:latin typeface="IBMPlexSans-Light"/>
                <a:cs typeface="Arial"/>
                <a:sym typeface="IBMPlexSans-Light"/>
                <a:rtl val="0"/>
              </a:rPr>
              <a:t>Supervised learning</a:t>
            </a:r>
          </a:p>
        </p:txBody>
      </p:sp>
      <p:sp>
        <p:nvSpPr>
          <p:cNvPr id="18" name="!!TextBox 17">
            <a:extLst>
              <a:ext uri="{FF2B5EF4-FFF2-40B4-BE49-F238E27FC236}">
                <a16:creationId xmlns:a16="http://schemas.microsoft.com/office/drawing/2014/main" id="{76ACFD26-4951-1388-1629-64481BD29133}"/>
              </a:ext>
            </a:extLst>
          </p:cNvPr>
          <p:cNvSpPr txBox="1"/>
          <p:nvPr/>
        </p:nvSpPr>
        <p:spPr>
          <a:xfrm>
            <a:off x="15069026" y="1324606"/>
            <a:ext cx="8806898" cy="906082"/>
          </a:xfrm>
          <a:prstGeom prst="rect">
            <a:avLst/>
          </a:prstGeom>
          <a:noFill/>
        </p:spPr>
        <p:txBody>
          <a:bodyPr wrap="none" lIns="0" tIns="0" rIns="0" bIns="0" rtlCol="0">
            <a:spAutoFit/>
          </a:bodyPr>
          <a:lstStyle/>
          <a:p>
            <a:pPr defTabSz="1828434">
              <a:lnSpc>
                <a:spcPct val="92000"/>
              </a:lnSpc>
              <a:buClr>
                <a:srgbClr val="000000"/>
              </a:buClr>
              <a:defRPr/>
            </a:pPr>
            <a:r>
              <a:rPr lang="en-US" sz="6400" kern="0" dirty="0">
                <a:solidFill>
                  <a:srgbClr val="0F62FE"/>
                </a:solidFill>
                <a:latin typeface="IBMPlexSans-Light"/>
                <a:cs typeface="Arial"/>
                <a:sym typeface="IBMPlexSans-Light"/>
                <a:rtl val="0"/>
              </a:rPr>
              <a:t>Self-supervised learning</a:t>
            </a:r>
          </a:p>
        </p:txBody>
      </p:sp>
      <p:sp>
        <p:nvSpPr>
          <p:cNvPr id="19" name="TextBox 18">
            <a:extLst>
              <a:ext uri="{FF2B5EF4-FFF2-40B4-BE49-F238E27FC236}">
                <a16:creationId xmlns:a16="http://schemas.microsoft.com/office/drawing/2014/main" id="{E9A55D27-45C8-83E0-D80C-7DF15225406B}"/>
              </a:ext>
            </a:extLst>
          </p:cNvPr>
          <p:cNvSpPr txBox="1"/>
          <p:nvPr/>
        </p:nvSpPr>
        <p:spPr>
          <a:xfrm>
            <a:off x="15050395" y="9817442"/>
            <a:ext cx="5685852" cy="1661352"/>
          </a:xfrm>
          <a:prstGeom prst="rect">
            <a:avLst/>
          </a:prstGeom>
          <a:noFill/>
        </p:spPr>
        <p:txBody>
          <a:bodyPr wrap="none" lIns="0" tIns="0" rIns="0" bIns="0" rtlCol="0">
            <a:spAutoFit/>
          </a:bodyPr>
          <a:lstStyle/>
          <a:p>
            <a:pPr defTabSz="1828434">
              <a:buClr>
                <a:srgbClr val="000000"/>
              </a:buClr>
              <a:defRPr/>
            </a:pPr>
            <a:r>
              <a:rPr lang="en-US" sz="5398" kern="0" dirty="0">
                <a:solidFill>
                  <a:srgbClr val="0F62FE"/>
                </a:solidFill>
                <a:latin typeface="IBM Plex Sans Thin" panose="020B0203050203000203" pitchFamily="34" charset="0"/>
                <a:cs typeface="Arial"/>
                <a:sym typeface="IBMPlexSans-Light"/>
                <a:rtl val="0"/>
              </a:rPr>
              <a:t>Quick, automated,</a:t>
            </a:r>
          </a:p>
          <a:p>
            <a:pPr defTabSz="1828434">
              <a:buClr>
                <a:srgbClr val="000000"/>
              </a:buClr>
              <a:defRPr/>
            </a:pPr>
            <a:r>
              <a:rPr lang="en-US" sz="5398" kern="0" dirty="0">
                <a:solidFill>
                  <a:srgbClr val="0F62FE"/>
                </a:solidFill>
                <a:latin typeface="IBM Plex Sans Thin" panose="020B0203050203000203" pitchFamily="34" charset="0"/>
                <a:cs typeface="Arial"/>
                <a:sym typeface="IBMPlexSans-Light"/>
                <a:rtl val="0"/>
              </a:rPr>
              <a:t>and efficient</a:t>
            </a:r>
          </a:p>
        </p:txBody>
      </p:sp>
      <p:sp>
        <p:nvSpPr>
          <p:cNvPr id="20" name="TextBox 19">
            <a:extLst>
              <a:ext uri="{FF2B5EF4-FFF2-40B4-BE49-F238E27FC236}">
                <a16:creationId xmlns:a16="http://schemas.microsoft.com/office/drawing/2014/main" id="{F8DE773F-8BBD-3BCB-8236-966A22ECBA2D}"/>
              </a:ext>
            </a:extLst>
          </p:cNvPr>
          <p:cNvSpPr txBox="1"/>
          <p:nvPr/>
        </p:nvSpPr>
        <p:spPr>
          <a:xfrm>
            <a:off x="6048672" y="3192965"/>
            <a:ext cx="5180905" cy="830677"/>
          </a:xfrm>
          <a:prstGeom prst="rect">
            <a:avLst/>
          </a:prstGeom>
          <a:noFill/>
        </p:spPr>
        <p:txBody>
          <a:bodyPr wrap="none" lIns="0" tIns="0" rIns="0" bIns="0" rtlCol="0">
            <a:spAutoFit/>
          </a:bodyPr>
          <a:lstStyle/>
          <a:p>
            <a:pPr defTabSz="1828434">
              <a:buClr>
                <a:srgbClr val="000000"/>
              </a:buClr>
              <a:defRPr/>
            </a:pPr>
            <a:r>
              <a:rPr lang="en-US" sz="5398" kern="0" dirty="0">
                <a:solidFill>
                  <a:srgbClr val="000000"/>
                </a:solidFill>
                <a:latin typeface="IBM Plex Sans Thin" panose="020B0203050203000203" pitchFamily="34" charset="0"/>
                <a:cs typeface="Arial"/>
                <a:sym typeface="IBMPlexSans-Light"/>
                <a:rtl val="0"/>
              </a:rPr>
              <a:t>Human powered</a:t>
            </a:r>
          </a:p>
        </p:txBody>
      </p:sp>
      <p:sp>
        <p:nvSpPr>
          <p:cNvPr id="21" name="TextBox 20">
            <a:extLst>
              <a:ext uri="{FF2B5EF4-FFF2-40B4-BE49-F238E27FC236}">
                <a16:creationId xmlns:a16="http://schemas.microsoft.com/office/drawing/2014/main" id="{5C6B8D08-5B20-3E1A-0DE8-021B3388807B}"/>
              </a:ext>
            </a:extLst>
          </p:cNvPr>
          <p:cNvSpPr txBox="1"/>
          <p:nvPr/>
        </p:nvSpPr>
        <p:spPr>
          <a:xfrm>
            <a:off x="6048669" y="5765460"/>
            <a:ext cx="4557723" cy="1661352"/>
          </a:xfrm>
          <a:prstGeom prst="rect">
            <a:avLst/>
          </a:prstGeom>
          <a:noFill/>
        </p:spPr>
        <p:txBody>
          <a:bodyPr wrap="none" lIns="0" tIns="0" rIns="0" bIns="0" rtlCol="0">
            <a:spAutoFit/>
          </a:bodyPr>
          <a:lstStyle/>
          <a:p>
            <a:pPr defTabSz="1828434">
              <a:buClr>
                <a:srgbClr val="000000"/>
              </a:buClr>
              <a:defRPr/>
            </a:pPr>
            <a:r>
              <a:rPr lang="en-US" sz="5398" kern="0" spc="-192" dirty="0">
                <a:solidFill>
                  <a:srgbClr val="000000"/>
                </a:solidFill>
                <a:latin typeface="IBM Plex Sans Thin" panose="020B0203050203000203" pitchFamily="34" charset="0"/>
                <a:cs typeface="Arial"/>
                <a:sym typeface="IBMPlexSans-Light"/>
                <a:rtl val="0"/>
              </a:rPr>
              <a:t>Requires </a:t>
            </a:r>
          </a:p>
          <a:p>
            <a:pPr defTabSz="1828434">
              <a:buClr>
                <a:srgbClr val="000000"/>
              </a:buClr>
              <a:defRPr/>
            </a:pPr>
            <a:r>
              <a:rPr lang="en-US" sz="5398" kern="0" spc="-192" dirty="0">
                <a:solidFill>
                  <a:srgbClr val="000000"/>
                </a:solidFill>
                <a:latin typeface="IBM Plex Sans Thin" panose="020B0203050203000203" pitchFamily="34" charset="0"/>
                <a:cs typeface="Arial"/>
                <a:sym typeface="IBMPlexSans-Light"/>
                <a:rtl val="0"/>
              </a:rPr>
              <a:t>intense labeling</a:t>
            </a:r>
          </a:p>
        </p:txBody>
      </p:sp>
      <p:sp>
        <p:nvSpPr>
          <p:cNvPr id="22" name="TextBox 21">
            <a:extLst>
              <a:ext uri="{FF2B5EF4-FFF2-40B4-BE49-F238E27FC236}">
                <a16:creationId xmlns:a16="http://schemas.microsoft.com/office/drawing/2014/main" id="{39663565-DBC6-66DB-A1CF-04A0C7091A00}"/>
              </a:ext>
            </a:extLst>
          </p:cNvPr>
          <p:cNvSpPr txBox="1"/>
          <p:nvPr/>
        </p:nvSpPr>
        <p:spPr>
          <a:xfrm>
            <a:off x="6048669" y="9817442"/>
            <a:ext cx="3459280" cy="1661352"/>
          </a:xfrm>
          <a:prstGeom prst="rect">
            <a:avLst/>
          </a:prstGeom>
          <a:noFill/>
        </p:spPr>
        <p:txBody>
          <a:bodyPr wrap="none" lIns="0" tIns="0" rIns="0" bIns="0" rtlCol="0">
            <a:spAutoFit/>
          </a:bodyPr>
          <a:lstStyle/>
          <a:p>
            <a:pPr defTabSz="1828434">
              <a:buClr>
                <a:srgbClr val="000000"/>
              </a:buClr>
              <a:defRPr/>
            </a:pPr>
            <a:r>
              <a:rPr lang="en-US" sz="5398" kern="0" dirty="0">
                <a:solidFill>
                  <a:srgbClr val="000000"/>
                </a:solidFill>
                <a:latin typeface="IBM Plex Sans Thin" panose="020B0203050203000203" pitchFamily="34" charset="0"/>
                <a:cs typeface="Arial"/>
                <a:sym typeface="IBMPlexSans-Light"/>
                <a:rtl val="0"/>
              </a:rPr>
              <a:t>Long, hard,</a:t>
            </a:r>
          </a:p>
          <a:p>
            <a:pPr defTabSz="1828434">
              <a:buClr>
                <a:srgbClr val="000000"/>
              </a:buClr>
              <a:defRPr/>
            </a:pPr>
            <a:r>
              <a:rPr lang="en-US" sz="5398" kern="0" dirty="0">
                <a:solidFill>
                  <a:srgbClr val="000000"/>
                </a:solidFill>
                <a:latin typeface="IBM Plex Sans Thin" panose="020B0203050203000203" pitchFamily="34" charset="0"/>
                <a:cs typeface="Arial"/>
                <a:sym typeface="IBMPlexSans-Light"/>
                <a:rtl val="0"/>
              </a:rPr>
              <a:t>expensive</a:t>
            </a:r>
          </a:p>
        </p:txBody>
      </p:sp>
      <p:sp>
        <p:nvSpPr>
          <p:cNvPr id="23" name="TextBox 22">
            <a:extLst>
              <a:ext uri="{FF2B5EF4-FFF2-40B4-BE49-F238E27FC236}">
                <a16:creationId xmlns:a16="http://schemas.microsoft.com/office/drawing/2014/main" id="{4659C904-EA0D-5C0E-0B29-CDFF2F9DCCE1}"/>
              </a:ext>
            </a:extLst>
          </p:cNvPr>
          <p:cNvSpPr txBox="1"/>
          <p:nvPr/>
        </p:nvSpPr>
        <p:spPr>
          <a:xfrm>
            <a:off x="15050394" y="5765460"/>
            <a:ext cx="3810723" cy="1661352"/>
          </a:xfrm>
          <a:prstGeom prst="rect">
            <a:avLst/>
          </a:prstGeom>
          <a:noFill/>
        </p:spPr>
        <p:txBody>
          <a:bodyPr wrap="none" lIns="0" tIns="0" rIns="0" bIns="0" rtlCol="0">
            <a:spAutoFit/>
          </a:bodyPr>
          <a:lstStyle/>
          <a:p>
            <a:pPr defTabSz="1828434">
              <a:buClr>
                <a:srgbClr val="000000"/>
              </a:buClr>
              <a:defRPr/>
            </a:pPr>
            <a:r>
              <a:rPr lang="en-US" sz="5398" kern="0" spc="-192" dirty="0">
                <a:solidFill>
                  <a:srgbClr val="0F62FE"/>
                </a:solidFill>
                <a:latin typeface="IBM Plex Sans Thin" panose="020B0203050203000203" pitchFamily="34" charset="0"/>
                <a:cs typeface="Arial"/>
                <a:sym typeface="IBMPlexSans-Light"/>
                <a:rtl val="0"/>
              </a:rPr>
              <a:t>Requires </a:t>
            </a:r>
          </a:p>
          <a:p>
            <a:pPr defTabSz="1828434">
              <a:buClr>
                <a:srgbClr val="000000"/>
              </a:buClr>
              <a:defRPr/>
            </a:pPr>
            <a:r>
              <a:rPr lang="en-US" sz="5398" kern="0" spc="-192" dirty="0">
                <a:solidFill>
                  <a:srgbClr val="0F62FE"/>
                </a:solidFill>
                <a:latin typeface="IBM Plex Sans Thin" panose="020B0203050203000203" pitchFamily="34" charset="0"/>
                <a:cs typeface="Arial"/>
                <a:sym typeface="IBMPlexSans-Light"/>
                <a:rtl val="0"/>
              </a:rPr>
              <a:t>little labeling </a:t>
            </a:r>
          </a:p>
        </p:txBody>
      </p:sp>
      <p:sp>
        <p:nvSpPr>
          <p:cNvPr id="24" name="TextBox 23">
            <a:extLst>
              <a:ext uri="{FF2B5EF4-FFF2-40B4-BE49-F238E27FC236}">
                <a16:creationId xmlns:a16="http://schemas.microsoft.com/office/drawing/2014/main" id="{8B77D347-1AF2-CFA5-FD32-7930BEDCB0C3}"/>
              </a:ext>
            </a:extLst>
          </p:cNvPr>
          <p:cNvSpPr txBox="1"/>
          <p:nvPr/>
        </p:nvSpPr>
        <p:spPr>
          <a:xfrm>
            <a:off x="15050394" y="3192965"/>
            <a:ext cx="6008055" cy="830677"/>
          </a:xfrm>
          <a:prstGeom prst="rect">
            <a:avLst/>
          </a:prstGeom>
          <a:noFill/>
        </p:spPr>
        <p:txBody>
          <a:bodyPr wrap="none" lIns="0" tIns="0" rIns="0" bIns="0" rtlCol="0">
            <a:spAutoFit/>
          </a:bodyPr>
          <a:lstStyle/>
          <a:p>
            <a:pPr defTabSz="1828434">
              <a:buClr>
                <a:srgbClr val="000000"/>
              </a:buClr>
              <a:defRPr/>
            </a:pPr>
            <a:r>
              <a:rPr lang="en-US" sz="5398" kern="0" dirty="0">
                <a:solidFill>
                  <a:srgbClr val="0F62FE"/>
                </a:solidFill>
                <a:latin typeface="IBM Plex Sans Thin" panose="020B0203050203000203" pitchFamily="34" charset="0"/>
                <a:cs typeface="Arial"/>
                <a:sym typeface="IBMPlexSans-Light"/>
                <a:rtl val="0"/>
              </a:rPr>
              <a:t>Computer powered</a:t>
            </a:r>
          </a:p>
        </p:txBody>
      </p:sp>
      <p:cxnSp>
        <p:nvCxnSpPr>
          <p:cNvPr id="25" name="Straight Connector 24">
            <a:extLst>
              <a:ext uri="{FF2B5EF4-FFF2-40B4-BE49-F238E27FC236}">
                <a16:creationId xmlns:a16="http://schemas.microsoft.com/office/drawing/2014/main" id="{B7A75D11-4517-926C-4AF1-33E7B60F5649}"/>
              </a:ext>
            </a:extLst>
          </p:cNvPr>
          <p:cNvCxnSpPr>
            <a:cxnSpLocks/>
          </p:cNvCxnSpPr>
          <p:nvPr/>
        </p:nvCxnSpPr>
        <p:spPr>
          <a:xfrm>
            <a:off x="6048668" y="5212654"/>
            <a:ext cx="1066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13C2791-9B84-FE90-15C7-6E450D240C55}"/>
              </a:ext>
            </a:extLst>
          </p:cNvPr>
          <p:cNvCxnSpPr>
            <a:cxnSpLocks/>
          </p:cNvCxnSpPr>
          <p:nvPr/>
        </p:nvCxnSpPr>
        <p:spPr>
          <a:xfrm>
            <a:off x="15051450" y="5212654"/>
            <a:ext cx="1066662" cy="0"/>
          </a:xfrm>
          <a:prstGeom prst="line">
            <a:avLst/>
          </a:prstGeom>
          <a:ln>
            <a:solidFill>
              <a:srgbClr val="0F62F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44BD52-7B3A-A3AE-D495-AC724C8F9D55}"/>
              </a:ext>
            </a:extLst>
          </p:cNvPr>
          <p:cNvCxnSpPr>
            <a:cxnSpLocks/>
          </p:cNvCxnSpPr>
          <p:nvPr/>
        </p:nvCxnSpPr>
        <p:spPr>
          <a:xfrm>
            <a:off x="6048668" y="9318454"/>
            <a:ext cx="10666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A6F074-12C5-3C88-05DF-C9C9D74618E9}"/>
              </a:ext>
            </a:extLst>
          </p:cNvPr>
          <p:cNvCxnSpPr>
            <a:cxnSpLocks/>
          </p:cNvCxnSpPr>
          <p:nvPr/>
        </p:nvCxnSpPr>
        <p:spPr>
          <a:xfrm>
            <a:off x="15051450" y="9318454"/>
            <a:ext cx="1066662" cy="0"/>
          </a:xfrm>
          <a:prstGeom prst="line">
            <a:avLst/>
          </a:prstGeom>
          <a:ln>
            <a:solidFill>
              <a:srgbClr val="0F62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9071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90EE-93C8-4B8F-3830-11666AC8E5DB}"/>
              </a:ext>
            </a:extLst>
          </p:cNvPr>
          <p:cNvSpPr>
            <a:spLocks noGrp="1"/>
          </p:cNvSpPr>
          <p:nvPr>
            <p:ph type="title"/>
          </p:nvPr>
        </p:nvSpPr>
        <p:spPr>
          <a:xfrm>
            <a:off x="576072" y="385200"/>
            <a:ext cx="23630128" cy="1527048"/>
          </a:xfrm>
        </p:spPr>
        <p:txBody>
          <a:bodyPr/>
          <a:lstStyle/>
          <a:p>
            <a:r>
              <a:rPr lang="en-US" sz="6000" dirty="0"/>
              <a:t>Leveraging foundation model capabilities across various domains</a:t>
            </a:r>
          </a:p>
        </p:txBody>
      </p:sp>
      <p:graphicFrame>
        <p:nvGraphicFramePr>
          <p:cNvPr id="3" name="Table 3">
            <a:extLst>
              <a:ext uri="{FF2B5EF4-FFF2-40B4-BE49-F238E27FC236}">
                <a16:creationId xmlns:a16="http://schemas.microsoft.com/office/drawing/2014/main" id="{711FD279-92C9-ACC8-253D-A5759E3923F7}"/>
              </a:ext>
            </a:extLst>
          </p:cNvPr>
          <p:cNvGraphicFramePr>
            <a:graphicFrameLocks noGrp="1"/>
          </p:cNvGraphicFramePr>
          <p:nvPr>
            <p:extLst>
              <p:ext uri="{D42A27DB-BD31-4B8C-83A1-F6EECF244321}">
                <p14:modId xmlns:p14="http://schemas.microsoft.com/office/powerpoint/2010/main" val="3483818707"/>
              </p:ext>
            </p:extLst>
          </p:nvPr>
        </p:nvGraphicFramePr>
        <p:xfrm>
          <a:off x="180974" y="1673713"/>
          <a:ext cx="24025225" cy="11903987"/>
        </p:xfrm>
        <a:graphic>
          <a:graphicData uri="http://schemas.openxmlformats.org/drawingml/2006/table">
            <a:tbl>
              <a:tblPr firstRow="1" bandRow="1">
                <a:tableStyleId>{5202B0CA-FC54-4496-8BCA-5EF66A818D29}</a:tableStyleId>
              </a:tblPr>
              <a:tblGrid>
                <a:gridCol w="4805045">
                  <a:extLst>
                    <a:ext uri="{9D8B030D-6E8A-4147-A177-3AD203B41FA5}">
                      <a16:colId xmlns:a16="http://schemas.microsoft.com/office/drawing/2014/main" val="3774984853"/>
                    </a:ext>
                  </a:extLst>
                </a:gridCol>
                <a:gridCol w="4805045">
                  <a:extLst>
                    <a:ext uri="{9D8B030D-6E8A-4147-A177-3AD203B41FA5}">
                      <a16:colId xmlns:a16="http://schemas.microsoft.com/office/drawing/2014/main" val="438478187"/>
                    </a:ext>
                  </a:extLst>
                </a:gridCol>
                <a:gridCol w="4805045">
                  <a:extLst>
                    <a:ext uri="{9D8B030D-6E8A-4147-A177-3AD203B41FA5}">
                      <a16:colId xmlns:a16="http://schemas.microsoft.com/office/drawing/2014/main" val="1119194336"/>
                    </a:ext>
                  </a:extLst>
                </a:gridCol>
                <a:gridCol w="4805045">
                  <a:extLst>
                    <a:ext uri="{9D8B030D-6E8A-4147-A177-3AD203B41FA5}">
                      <a16:colId xmlns:a16="http://schemas.microsoft.com/office/drawing/2014/main" val="2215711140"/>
                    </a:ext>
                  </a:extLst>
                </a:gridCol>
                <a:gridCol w="4805045">
                  <a:extLst>
                    <a:ext uri="{9D8B030D-6E8A-4147-A177-3AD203B41FA5}">
                      <a16:colId xmlns:a16="http://schemas.microsoft.com/office/drawing/2014/main" val="2916813248"/>
                    </a:ext>
                  </a:extLst>
                </a:gridCol>
              </a:tblGrid>
              <a:tr h="1715728">
                <a:tc>
                  <a:txBody>
                    <a:bodyPr/>
                    <a:lstStyle/>
                    <a:p>
                      <a:endParaRPr lang="en-US" dirty="0"/>
                    </a:p>
                  </a:txBody>
                  <a:tcPr>
                    <a:lnR w="762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457AFF"/>
                      </a:solidFill>
                      <a:prstDash val="solid"/>
                      <a:round/>
                      <a:headEnd type="none" w="med" len="med"/>
                      <a:tailEnd type="none" w="med" len="med"/>
                    </a:lnB>
                    <a:solidFill>
                      <a:srgbClr val="F4F4F4"/>
                    </a:solidFill>
                  </a:tcPr>
                </a:tc>
                <a:tc>
                  <a:txBody>
                    <a:bodyPr/>
                    <a:lstStyle/>
                    <a:p>
                      <a:pPr algn="l"/>
                      <a:r>
                        <a:rPr lang="en-US" sz="2400" dirty="0">
                          <a:solidFill>
                            <a:srgbClr val="0D62FE"/>
                          </a:solidFill>
                        </a:rPr>
                        <a:t>Customer Care</a:t>
                      </a:r>
                    </a:p>
                    <a:p>
                      <a:pPr algn="l"/>
                      <a:r>
                        <a:rPr lang="en-US" sz="2400" b="0" dirty="0"/>
                        <a:t>Watson Assistant,</a:t>
                      </a:r>
                    </a:p>
                    <a:p>
                      <a:pPr algn="l"/>
                      <a:r>
                        <a:rPr lang="en-US" sz="2400" b="0" dirty="0"/>
                        <a:t>Cloud Pak for Data</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Digital Labor</a:t>
                      </a:r>
                    </a:p>
                    <a:p>
                      <a:pPr algn="l"/>
                      <a:r>
                        <a:rPr lang="en-US" sz="2400" b="0" dirty="0"/>
                        <a:t>Watson Orchestrate, Cloud Pak for Integration/Automation,</a:t>
                      </a:r>
                    </a:p>
                    <a:p>
                      <a:pPr algn="l"/>
                      <a:r>
                        <a:rPr lang="en-US" sz="2400" b="0" dirty="0"/>
                        <a:t>Wisdom in Ansible</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IT Operations</a:t>
                      </a:r>
                    </a:p>
                    <a:p>
                      <a:pPr algn="l"/>
                      <a:r>
                        <a:rPr lang="en-US" sz="2400" b="0" dirty="0"/>
                        <a:t>Turbonomic, Instana,</a:t>
                      </a:r>
                    </a:p>
                    <a:p>
                      <a:pPr algn="l"/>
                      <a:r>
                        <a:rPr lang="en-US" sz="2400" b="0" dirty="0"/>
                        <a:t>Cloud Pak for Watson AIPOs</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rgbClr val="0D62FE"/>
                      </a:solidFill>
                      <a:prstDash val="solid"/>
                      <a:round/>
                      <a:headEnd type="none" w="med" len="med"/>
                      <a:tailEnd type="none" w="med" len="med"/>
                    </a:lnB>
                    <a:solidFill>
                      <a:schemeClr val="bg1">
                        <a:lumMod val="95000"/>
                      </a:schemeClr>
                    </a:solidFill>
                  </a:tcPr>
                </a:tc>
                <a:tc>
                  <a:txBody>
                    <a:bodyPr/>
                    <a:lstStyle/>
                    <a:p>
                      <a:pPr algn="l"/>
                      <a:r>
                        <a:rPr lang="en-US" sz="2400" dirty="0">
                          <a:solidFill>
                            <a:srgbClr val="0D62FE"/>
                          </a:solidFill>
                        </a:rPr>
                        <a:t>Cybersecurity</a:t>
                      </a:r>
                    </a:p>
                    <a:p>
                      <a:pPr algn="l"/>
                      <a:r>
                        <a:rPr lang="en-US" sz="2400" b="0" dirty="0"/>
                        <a:t>QRadar, Cloud Pak for Security</a:t>
                      </a:r>
                    </a:p>
                  </a:txBody>
                  <a:tcPr anchor="ctr">
                    <a:lnL w="76200" cap="flat" cmpd="sng" algn="ctr">
                      <a:solidFill>
                        <a:schemeClr val="bg1"/>
                      </a:solidFill>
                      <a:prstDash val="solid"/>
                      <a:round/>
                      <a:headEnd type="none" w="med" len="med"/>
                      <a:tailEnd type="none" w="med" len="med"/>
                    </a:lnL>
                    <a:lnB w="38100" cap="flat" cmpd="sng" algn="ctr">
                      <a:solidFill>
                        <a:srgbClr val="0D62FE"/>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1022555"/>
                  </a:ext>
                </a:extLst>
              </a:tr>
              <a:tr h="2112028">
                <a:tc>
                  <a:txBody>
                    <a:bodyPr/>
                    <a:lstStyle/>
                    <a:p>
                      <a:pPr marL="180000" algn="l">
                        <a:spcBef>
                          <a:spcPts val="600"/>
                        </a:spcBef>
                      </a:pPr>
                      <a:r>
                        <a:rPr lang="en-US" sz="2400" b="1" dirty="0">
                          <a:solidFill>
                            <a:schemeClr val="tx1"/>
                          </a:solidFill>
                        </a:rPr>
                        <a:t>Summarization</a:t>
                      </a:r>
                    </a:p>
                    <a:p>
                      <a:pPr marL="180000" algn="l">
                        <a:spcBef>
                          <a:spcPts val="600"/>
                        </a:spcBef>
                      </a:pPr>
                      <a:r>
                        <a:rPr lang="en-US" sz="2400" b="0" dirty="0">
                          <a:solidFill>
                            <a:schemeClr val="tx1"/>
                          </a:solidFill>
                        </a:rPr>
                        <a:t>Summarizing large documents, conversations, and recordings  to key takeaways</a:t>
                      </a:r>
                      <a:endParaRPr lang="en-US" sz="1400" b="0" dirty="0">
                        <a:solidFill>
                          <a:schemeClr val="tx1"/>
                        </a:solidFill>
                      </a:endParaRPr>
                    </a:p>
                  </a:txBody>
                  <a:tcPr>
                    <a:lnR w="76200" cap="flat" cmpd="sng" algn="ctr">
                      <a:solidFill>
                        <a:schemeClr val="bg1"/>
                      </a:solidFill>
                      <a:prstDash val="solid"/>
                      <a:round/>
                      <a:headEnd type="none" w="med" len="med"/>
                      <a:tailEnd type="none" w="med" len="med"/>
                    </a:lnR>
                    <a:lnT w="38100" cap="flat" cmpd="sng" algn="ctr">
                      <a:solidFill>
                        <a:srgbClr val="457AFF"/>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Call center transcripts</a:t>
                      </a:r>
                    </a:p>
                    <a:p>
                      <a:pPr marL="342900" indent="-342900" algn="l">
                        <a:buFont typeface="Arial" panose="020B0604020202020204" pitchFamily="34" charset="0"/>
                        <a:buChar char="•"/>
                      </a:pPr>
                      <a:r>
                        <a:rPr lang="en-US" sz="2000" dirty="0">
                          <a:solidFill>
                            <a:schemeClr val="tx1"/>
                          </a:solidFill>
                        </a:rPr>
                        <a:t>Omnichannel journey summary</a:t>
                      </a:r>
                    </a:p>
                    <a:p>
                      <a:pPr marL="342900" indent="-342900" algn="l">
                        <a:buFont typeface="Arial" panose="020B0604020202020204" pitchFamily="34" charset="0"/>
                        <a:buChar char="•"/>
                      </a:pPr>
                      <a:r>
                        <a:rPr lang="en-US" sz="2000" dirty="0">
                          <a:solidFill>
                            <a:schemeClr val="tx1"/>
                          </a:solidFill>
                        </a:rPr>
                        <a:t>Summarizing search snippets </a:t>
                      </a:r>
                      <a:br>
                        <a:rPr lang="en-US" sz="2000" dirty="0">
                          <a:solidFill>
                            <a:schemeClr val="tx1"/>
                          </a:solidFill>
                        </a:rPr>
                      </a:br>
                      <a:r>
                        <a:rPr lang="en-US" sz="2000" dirty="0">
                          <a:solidFill>
                            <a:schemeClr val="tx1"/>
                          </a:solidFill>
                        </a:rPr>
                        <a:t>to augment chatbots</a:t>
                      </a:r>
                    </a:p>
                    <a:p>
                      <a:pPr marL="342900" indent="-342900" algn="l">
                        <a:buFont typeface="Arial" panose="020B0604020202020204" pitchFamily="34" charset="0"/>
                        <a:buChar char="•"/>
                      </a:pPr>
                      <a:r>
                        <a:rPr lang="en-US" sz="2000" dirty="0">
                          <a:solidFill>
                            <a:schemeClr val="tx1"/>
                          </a:solidFill>
                        </a:rPr>
                        <a:t>Summarize events, analyst reports, financial info etc. for advisor</a:t>
                      </a:r>
                    </a:p>
                    <a:p>
                      <a:pPr marL="342900" indent="-342900" algn="l">
                        <a:buFont typeface="Arial" panose="020B0604020202020204" pitchFamily="34" charset="0"/>
                        <a:buChar char="•"/>
                      </a:pPr>
                      <a:r>
                        <a:rPr lang="en-US" sz="2000" dirty="0">
                          <a:solidFill>
                            <a:schemeClr val="tx1"/>
                          </a:solidFill>
                        </a:rPr>
                        <a:t>Sentiment analysis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documents, contracts, technical manuals, reports, etc.</a:t>
                      </a:r>
                    </a:p>
                    <a:p>
                      <a:pPr marL="342900" indent="-342900" algn="l">
                        <a:buFont typeface="Arial" panose="020B0604020202020204" pitchFamily="34" charset="0"/>
                        <a:buChar char="•"/>
                      </a:pPr>
                      <a:r>
                        <a:rPr lang="en-US" sz="2000" dirty="0">
                          <a:solidFill>
                            <a:schemeClr val="tx1"/>
                          </a:solidFill>
                        </a:rPr>
                        <a:t>Transcribe videos to </a:t>
                      </a:r>
                      <a:br>
                        <a:rPr lang="en-US" sz="2000" dirty="0">
                          <a:solidFill>
                            <a:schemeClr val="tx1"/>
                          </a:solidFill>
                        </a:rPr>
                      </a:br>
                      <a:r>
                        <a:rPr lang="en-US" sz="2000" dirty="0">
                          <a:solidFill>
                            <a:schemeClr val="tx1"/>
                          </a:solidFill>
                        </a:rPr>
                        <a:t>text and summarize</a:t>
                      </a:r>
                    </a:p>
                    <a:p>
                      <a:pPr marL="342900" indent="-342900" algn="l">
                        <a:buFont typeface="Arial" panose="020B0604020202020204" pitchFamily="34" charset="0"/>
                        <a:buChar char="•"/>
                      </a:pPr>
                      <a:r>
                        <a:rPr lang="en-US" sz="2000" dirty="0">
                          <a:solidFill>
                            <a:schemeClr val="tx1"/>
                          </a:solidFill>
                        </a:rPr>
                        <a:t>Summarizing reports on Form 10K</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alerts, technical logs, tickets, incident reports, etc.</a:t>
                      </a:r>
                    </a:p>
                    <a:p>
                      <a:pPr marL="342900" indent="-342900" algn="l">
                        <a:buFont typeface="Arial" panose="020B0604020202020204" pitchFamily="34" charset="0"/>
                        <a:buChar char="•"/>
                      </a:pPr>
                      <a:r>
                        <a:rPr lang="en-US" sz="2000" dirty="0">
                          <a:solidFill>
                            <a:schemeClr val="tx1"/>
                          </a:solidFill>
                        </a:rPr>
                        <a:t>Summarize policy, procedure, meeting notes, etc.</a:t>
                      </a:r>
                    </a:p>
                    <a:p>
                      <a:pPr marL="342900" indent="-342900" algn="l">
                        <a:buFont typeface="Arial" panose="020B0604020202020204" pitchFamily="34" charset="0"/>
                        <a:buChar char="•"/>
                      </a:pPr>
                      <a:r>
                        <a:rPr lang="en-US" sz="2000" dirty="0">
                          <a:solidFill>
                            <a:schemeClr val="tx1"/>
                          </a:solidFill>
                        </a:rPr>
                        <a:t>Vendor report QBR summarization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Summarize security event logs</a:t>
                      </a:r>
                    </a:p>
                    <a:p>
                      <a:pPr marL="342900" indent="-342900" algn="l">
                        <a:buFont typeface="Arial" panose="020B0604020202020204" pitchFamily="34" charset="0"/>
                        <a:buChar char="•"/>
                      </a:pPr>
                      <a:r>
                        <a:rPr lang="en-US" sz="2000" dirty="0">
                          <a:solidFill>
                            <a:schemeClr val="tx1"/>
                          </a:solidFill>
                        </a:rPr>
                        <a:t>Summarize steps to </a:t>
                      </a:r>
                      <a:br>
                        <a:rPr lang="en-US" sz="2000" dirty="0">
                          <a:solidFill>
                            <a:schemeClr val="tx1"/>
                          </a:solidFill>
                        </a:rPr>
                      </a:br>
                      <a:r>
                        <a:rPr lang="en-US" sz="2000" dirty="0">
                          <a:solidFill>
                            <a:schemeClr val="tx1"/>
                          </a:solidFill>
                        </a:rPr>
                        <a:t>recap security incident</a:t>
                      </a:r>
                    </a:p>
                    <a:p>
                      <a:pPr marL="342900" indent="-342900" algn="l">
                        <a:buFont typeface="Arial" panose="020B0604020202020204" pitchFamily="34" charset="0"/>
                        <a:buChar char="•"/>
                      </a:pPr>
                      <a:r>
                        <a:rPr lang="en-US" sz="2000" dirty="0">
                          <a:solidFill>
                            <a:schemeClr val="tx1"/>
                          </a:solidFill>
                        </a:rPr>
                        <a:t>Summarize security specs</a:t>
                      </a:r>
                    </a:p>
                  </a:txBody>
                  <a:tcPr>
                    <a:lnL w="76200" cap="flat" cmpd="sng" algn="ctr">
                      <a:solidFill>
                        <a:schemeClr val="bg1"/>
                      </a:solidFill>
                      <a:prstDash val="solid"/>
                      <a:round/>
                      <a:headEnd type="none" w="med" len="med"/>
                      <a:tailEnd type="none" w="med" len="med"/>
                    </a:lnL>
                    <a:lnT w="38100" cap="flat" cmpd="sng" algn="ctr">
                      <a:solidFill>
                        <a:srgbClr val="0D62FE"/>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243339931"/>
                  </a:ext>
                </a:extLst>
              </a:tr>
              <a:tr h="1897699">
                <a:tc>
                  <a:txBody>
                    <a:bodyPr/>
                    <a:lstStyle/>
                    <a:p>
                      <a:pPr marL="180000" algn="l">
                        <a:spcBef>
                          <a:spcPts val="600"/>
                        </a:spcBef>
                      </a:pPr>
                      <a:r>
                        <a:rPr lang="en-US" sz="2400" b="1" dirty="0">
                          <a:solidFill>
                            <a:schemeClr val="tx1"/>
                          </a:solidFill>
                        </a:rPr>
                        <a:t>Extraction</a:t>
                      </a:r>
                    </a:p>
                    <a:p>
                      <a:pPr marL="180000" algn="l">
                        <a:spcBef>
                          <a:spcPts val="600"/>
                        </a:spcBef>
                      </a:pPr>
                      <a:r>
                        <a:rPr lang="en-US" sz="2400" b="0" dirty="0">
                          <a:solidFill>
                            <a:schemeClr val="tx1"/>
                          </a:solidFill>
                        </a:rPr>
                        <a:t>Extract structured insights    from unstructured data</a:t>
                      </a:r>
                    </a:p>
                  </a:txBody>
                  <a:tcPr>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Extracting interaction </a:t>
                      </a:r>
                      <a:br>
                        <a:rPr lang="en-US" sz="2000" dirty="0">
                          <a:solidFill>
                            <a:schemeClr val="tx1"/>
                          </a:solidFill>
                        </a:rPr>
                      </a:br>
                      <a:r>
                        <a:rPr lang="en-US" sz="2000" dirty="0">
                          <a:solidFill>
                            <a:schemeClr val="tx1"/>
                          </a:solidFill>
                        </a:rPr>
                        <a:t>history with clients</a:t>
                      </a:r>
                    </a:p>
                    <a:p>
                      <a:pPr marL="342900" indent="-342900" algn="l">
                        <a:buFont typeface="Arial" panose="020B0604020202020204" pitchFamily="34" charset="0"/>
                        <a:buChar char="•"/>
                      </a:pPr>
                      <a:r>
                        <a:rPr lang="en-US" sz="2000" dirty="0">
                          <a:solidFill>
                            <a:schemeClr val="tx1"/>
                          </a:solidFill>
                        </a:rPr>
                        <a:t>Extract information from specific types/categories of incidents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answers and data from complex unstructured documents</a:t>
                      </a:r>
                    </a:p>
                    <a:p>
                      <a:pPr marL="342900" indent="-342900" algn="l">
                        <a:buFont typeface="Arial" panose="020B0604020202020204" pitchFamily="34" charset="0"/>
                        <a:buChar char="•"/>
                      </a:pPr>
                      <a:r>
                        <a:rPr lang="en-US" sz="2000" dirty="0">
                          <a:solidFill>
                            <a:schemeClr val="tx1"/>
                          </a:solidFill>
                        </a:rPr>
                        <a:t>Extract information from media </a:t>
                      </a:r>
                      <a:br>
                        <a:rPr lang="en-US" sz="2000" dirty="0">
                          <a:solidFill>
                            <a:schemeClr val="tx1"/>
                          </a:solidFill>
                        </a:rPr>
                      </a:br>
                      <a:r>
                        <a:rPr lang="en-US" sz="2000" dirty="0">
                          <a:solidFill>
                            <a:schemeClr val="tx1"/>
                          </a:solidFill>
                        </a:rPr>
                        <a:t>files such as meeting records, </a:t>
                      </a:r>
                      <a:br>
                        <a:rPr lang="en-US" sz="2000" dirty="0">
                          <a:solidFill>
                            <a:schemeClr val="tx1"/>
                          </a:solidFill>
                        </a:rPr>
                      </a:br>
                      <a:r>
                        <a:rPr lang="en-US" sz="2000" dirty="0">
                          <a:solidFill>
                            <a:schemeClr val="tx1"/>
                          </a:solidFill>
                        </a:rPr>
                        <a:t>audio, and video </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Extract key information from various sources for report automation</a:t>
                      </a:r>
                    </a:p>
                    <a:p>
                      <a:pPr marL="342900" indent="-342900" algn="l">
                        <a:buFont typeface="Arial" panose="020B0604020202020204" pitchFamily="34" charset="0"/>
                        <a:buChar char="•"/>
                      </a:pPr>
                      <a:r>
                        <a:rPr lang="en-US" sz="2000" dirty="0">
                          <a:solidFill>
                            <a:schemeClr val="tx1"/>
                          </a:solidFill>
                        </a:rPr>
                        <a:t>Extract relevant system/network information for administration, maintenance, and support purpose</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information from incidents, content for security awareness</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Extract key security markers and attributes from new threat reports.</a:t>
                      </a:r>
                    </a:p>
                  </a:txBody>
                  <a:tcPr>
                    <a:lnL w="762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17377289"/>
                  </a:ext>
                </a:extLst>
              </a:tr>
              <a:tr h="1897699">
                <a:tc>
                  <a:txBody>
                    <a:bodyPr/>
                    <a:lstStyle/>
                    <a:p>
                      <a:pPr marL="180000" algn="l">
                        <a:spcBef>
                          <a:spcPts val="600"/>
                        </a:spcBef>
                      </a:pPr>
                      <a:r>
                        <a:rPr lang="en-US" sz="2400" b="1" dirty="0">
                          <a:solidFill>
                            <a:schemeClr val="tx1"/>
                          </a:solidFill>
                        </a:rPr>
                        <a:t>Generation</a:t>
                      </a:r>
                    </a:p>
                    <a:p>
                      <a:pPr marL="180000" algn="l">
                        <a:spcBef>
                          <a:spcPts val="600"/>
                        </a:spcBef>
                      </a:pPr>
                      <a:r>
                        <a:rPr lang="en-US" sz="2400" dirty="0">
                          <a:solidFill>
                            <a:schemeClr val="tx1"/>
                          </a:solidFill>
                        </a:rPr>
                        <a:t>Generate AI to create text</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User stories, personas</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Create personalized UX code </a:t>
                      </a:r>
                      <a:br>
                        <a:rPr lang="en-US" sz="2000" dirty="0">
                          <a:solidFill>
                            <a:schemeClr val="tx1"/>
                          </a:solidFill>
                        </a:rPr>
                      </a:br>
                      <a:r>
                        <a:rPr lang="en-US" sz="2000" dirty="0">
                          <a:solidFill>
                            <a:schemeClr val="tx1"/>
                          </a:solidFill>
                        </a:rPr>
                        <a:t>from experience design</a:t>
                      </a:r>
                    </a:p>
                    <a:p>
                      <a:pPr marL="342900" indent="-342900" algn="l">
                        <a:buFont typeface="Arial" panose="020B0604020202020204" pitchFamily="34" charset="0"/>
                        <a:buChar char="•"/>
                      </a:pPr>
                      <a:r>
                        <a:rPr lang="en-US" sz="2000" dirty="0">
                          <a:solidFill>
                            <a:schemeClr val="tx1"/>
                          </a:solidFill>
                        </a:rPr>
                        <a:t>Training, and testing data for chatbots</a:t>
                      </a:r>
                    </a:p>
                    <a:p>
                      <a:pPr marL="342900" indent="-342900" algn="l">
                        <a:buFont typeface="Arial" panose="020B0604020202020204" pitchFamily="34" charset="0"/>
                        <a:buChar char="•"/>
                      </a:pPr>
                      <a:r>
                        <a:rPr lang="en-US" sz="2000" dirty="0">
                          <a:solidFill>
                            <a:schemeClr val="tx1"/>
                          </a:solidFill>
                        </a:rPr>
                        <a:t>Automate responses to </a:t>
                      </a:r>
                      <a:br>
                        <a:rPr lang="en-US" sz="2000" dirty="0">
                          <a:solidFill>
                            <a:schemeClr val="tx1"/>
                          </a:solidFill>
                        </a:rPr>
                      </a:br>
                      <a:r>
                        <a:rPr lang="en-US" sz="2000" dirty="0">
                          <a:solidFill>
                            <a:schemeClr val="tx1"/>
                          </a:solidFill>
                        </a:rPr>
                        <a:t>emails and reviews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Automate the creation of marketing material and language translation</a:t>
                      </a:r>
                    </a:p>
                    <a:p>
                      <a:pPr marL="342900" indent="-342900" algn="l">
                        <a:buFont typeface="Arial" panose="020B0604020202020204" pitchFamily="34" charset="0"/>
                        <a:buChar char="•"/>
                      </a:pPr>
                      <a:r>
                        <a:rPr lang="en-US" sz="2000" dirty="0">
                          <a:solidFill>
                            <a:schemeClr val="tx1"/>
                          </a:solidFill>
                        </a:rPr>
                        <a:t>Automate image, text, and video creation for articles, blogs, etc.</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Create automation scripts for various workflows across applications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Create technical document from code</a:t>
                      </a:r>
                    </a:p>
                    <a:p>
                      <a:pPr marL="342900" indent="-342900" algn="l">
                        <a:buFont typeface="Arial" panose="020B0604020202020204" pitchFamily="34" charset="0"/>
                        <a:buChar char="•"/>
                      </a:pPr>
                      <a:r>
                        <a:rPr lang="en-US" sz="2000" dirty="0">
                          <a:solidFill>
                            <a:schemeClr val="tx1"/>
                          </a:solidFill>
                        </a:rPr>
                        <a:t>Automate scripts to configure, </a:t>
                      </a:r>
                      <a:br>
                        <a:rPr lang="en-US" sz="2000" dirty="0">
                          <a:solidFill>
                            <a:schemeClr val="tx1"/>
                          </a:solidFill>
                        </a:rPr>
                      </a:br>
                      <a:r>
                        <a:rPr lang="en-US" sz="2000" dirty="0">
                          <a:solidFill>
                            <a:schemeClr val="tx1"/>
                          </a:solidFill>
                        </a:rPr>
                        <a:t>deploy, and manage hybrid cloud</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Co-pilot to create code across multiple programming languages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Automate report generation</a:t>
                      </a:r>
                    </a:p>
                    <a:p>
                      <a:pPr marL="342900" indent="-342900" algn="l">
                        <a:buFont typeface="Arial" panose="020B0604020202020204" pitchFamily="34" charset="0"/>
                        <a:buChar char="•"/>
                      </a:pPr>
                      <a:r>
                        <a:rPr lang="en-US" sz="2000" dirty="0">
                          <a:solidFill>
                            <a:schemeClr val="tx1"/>
                          </a:solidFill>
                        </a:rPr>
                        <a:t>Social engineering simulation</a:t>
                      </a:r>
                    </a:p>
                    <a:p>
                      <a:pPr marL="342900" indent="-342900" algn="l">
                        <a:buFont typeface="Arial" panose="020B0604020202020204" pitchFamily="34" charset="0"/>
                        <a:buChar char="•"/>
                      </a:pPr>
                      <a:r>
                        <a:rPr lang="en-US" sz="2000" dirty="0">
                          <a:solidFill>
                            <a:schemeClr val="tx1"/>
                          </a:solidFill>
                        </a:rPr>
                        <a:t>Security documentation creation</a:t>
                      </a:r>
                    </a:p>
                    <a:p>
                      <a:pPr marL="342900" marR="0" lvl="0" indent="-342900" algn="l" defTabSz="18292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tx1"/>
                          </a:solidFill>
                        </a:rPr>
                        <a:t>Automate threat detection by </a:t>
                      </a:r>
                      <a:br>
                        <a:rPr lang="en-US" sz="2000" dirty="0">
                          <a:solidFill>
                            <a:schemeClr val="tx1"/>
                          </a:solidFill>
                        </a:rPr>
                      </a:br>
                      <a:r>
                        <a:rPr lang="en-US" sz="2000" dirty="0">
                          <a:solidFill>
                            <a:schemeClr val="tx1"/>
                          </a:solidFill>
                        </a:rPr>
                        <a:t>looking for anomaly patterns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17532786"/>
                  </a:ext>
                </a:extLst>
              </a:tr>
              <a:tr h="1897699">
                <a:tc>
                  <a:txBody>
                    <a:bodyPr/>
                    <a:lstStyle/>
                    <a:p>
                      <a:pPr marL="180000" algn="l">
                        <a:spcBef>
                          <a:spcPts val="600"/>
                        </a:spcBef>
                      </a:pPr>
                      <a:r>
                        <a:rPr lang="en-US" sz="2400" b="1">
                          <a:solidFill>
                            <a:schemeClr val="tx1"/>
                          </a:solidFill>
                        </a:rPr>
                        <a:t>Classification</a:t>
                      </a:r>
                      <a:endParaRPr lang="en-US" sz="2400" b="1" dirty="0">
                        <a:solidFill>
                          <a:schemeClr val="tx1"/>
                        </a:solidFill>
                      </a:endParaRPr>
                    </a:p>
                    <a:p>
                      <a:pPr marL="180000" algn="l">
                        <a:spcBef>
                          <a:spcPts val="600"/>
                        </a:spcBef>
                      </a:pPr>
                      <a:r>
                        <a:rPr lang="en-US" sz="2400" dirty="0">
                          <a:solidFill>
                            <a:schemeClr val="tx1"/>
                          </a:solidFill>
                        </a:rPr>
                        <a:t>For sentiment or topics</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customer sentiments from feedback or chatbot interaction</a:t>
                      </a:r>
                    </a:p>
                    <a:p>
                      <a:pPr marL="342900" indent="-342900" algn="l">
                        <a:buFont typeface="Arial" panose="020B0604020202020204" pitchFamily="34" charset="0"/>
                        <a:buChar char="•"/>
                      </a:pPr>
                      <a:r>
                        <a:rPr lang="en-US" sz="2000" dirty="0">
                          <a:solidFill>
                            <a:schemeClr val="tx1"/>
                          </a:solidFill>
                        </a:rPr>
                        <a:t>Classify typical issues raised by clients for focused improvements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documents by different criteria – types, contents, keywords</a:t>
                      </a:r>
                    </a:p>
                    <a:p>
                      <a:pPr marL="342900" indent="-342900" algn="l">
                        <a:buFont typeface="Arial" panose="020B0604020202020204" pitchFamily="34" charset="0"/>
                        <a:buChar char="•"/>
                      </a:pPr>
                      <a:r>
                        <a:rPr lang="en-US" sz="2000" dirty="0">
                          <a:solidFill>
                            <a:schemeClr val="tx1"/>
                          </a:solidFill>
                        </a:rPr>
                        <a:t>Sort digital contents in storage </a:t>
                      </a:r>
                      <a:br>
                        <a:rPr lang="en-US" sz="2000" dirty="0">
                          <a:solidFill>
                            <a:schemeClr val="tx1"/>
                          </a:solidFill>
                        </a:rPr>
                      </a:br>
                      <a:r>
                        <a:rPr lang="en-US" sz="2000" dirty="0">
                          <a:solidFill>
                            <a:schemeClr val="tx1"/>
                          </a:solidFill>
                        </a:rPr>
                        <a:t>into pre-defined categories</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incident reports</a:t>
                      </a:r>
                    </a:p>
                    <a:p>
                      <a:pPr marL="342900" indent="-342900" algn="l">
                        <a:buFont typeface="Arial" panose="020B0604020202020204" pitchFamily="34" charset="0"/>
                        <a:buChar char="•"/>
                      </a:pPr>
                      <a:r>
                        <a:rPr lang="en-US" sz="2000" dirty="0">
                          <a:solidFill>
                            <a:schemeClr val="tx1"/>
                          </a:solidFill>
                        </a:rPr>
                        <a:t>Automate workflow based on </a:t>
                      </a:r>
                      <a:br>
                        <a:rPr lang="en-US" sz="2000" dirty="0">
                          <a:solidFill>
                            <a:schemeClr val="tx1"/>
                          </a:solidFill>
                        </a:rPr>
                      </a:br>
                      <a:r>
                        <a:rPr lang="en-US" sz="2000" dirty="0">
                          <a:solidFill>
                            <a:schemeClr val="tx1"/>
                          </a:solidFill>
                        </a:rPr>
                        <a:t>analysis of items/status/reports</a:t>
                      </a:r>
                    </a:p>
                    <a:p>
                      <a:pPr marL="342900" indent="-342900" algn="l">
                        <a:buFont typeface="Arial" panose="020B0604020202020204" pitchFamily="34" charset="0"/>
                        <a:buChar char="•"/>
                      </a:pPr>
                      <a:endParaRPr lang="en-US" sz="2000" dirty="0">
                        <a:solidFill>
                          <a:schemeClr val="tx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342900" indent="-342900" algn="l">
                        <a:buFont typeface="Arial" panose="020B0604020202020204" pitchFamily="34" charset="0"/>
                        <a:buChar char="•"/>
                      </a:pPr>
                      <a:r>
                        <a:rPr lang="en-US" sz="2000" dirty="0">
                          <a:solidFill>
                            <a:schemeClr val="tx1"/>
                          </a:solidFill>
                        </a:rPr>
                        <a:t>Classify flagged items properly as threats or other categories</a:t>
                      </a:r>
                    </a:p>
                    <a:p>
                      <a:pPr marL="342900" indent="-342900" algn="l">
                        <a:buFont typeface="Arial" panose="020B0604020202020204" pitchFamily="34" charset="0"/>
                        <a:buChar char="•"/>
                      </a:pPr>
                      <a:r>
                        <a:rPr lang="en-US" sz="2000" dirty="0">
                          <a:solidFill>
                            <a:schemeClr val="tx1"/>
                          </a:solidFill>
                        </a:rPr>
                        <a:t>Classify the type of security risks </a:t>
                      </a:r>
                      <a:br>
                        <a:rPr lang="en-US" sz="2000" dirty="0">
                          <a:solidFill>
                            <a:schemeClr val="tx1"/>
                          </a:solidFill>
                        </a:rPr>
                      </a:br>
                      <a:r>
                        <a:rPr lang="en-US" sz="2000" dirty="0">
                          <a:solidFill>
                            <a:schemeClr val="tx1"/>
                          </a:solidFill>
                        </a:rPr>
                        <a:t>and find the best response</a:t>
                      </a:r>
                    </a:p>
                    <a:p>
                      <a:pPr marL="342900" indent="-342900" algn="l">
                        <a:buFont typeface="Arial" panose="020B0604020202020204" pitchFamily="34" charset="0"/>
                        <a:buChar char="•"/>
                      </a:pPr>
                      <a:r>
                        <a:rPr lang="en-US" sz="2000" dirty="0">
                          <a:solidFill>
                            <a:schemeClr val="tx1"/>
                          </a:solidFill>
                        </a:rPr>
                        <a:t>Classify log and other monitoring output to determine the next action</a:t>
                      </a: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76907734"/>
                  </a:ext>
                </a:extLst>
              </a:tr>
              <a:tr h="1483386">
                <a:tc>
                  <a:txBody>
                    <a:bodyPr/>
                    <a:lstStyle/>
                    <a:p>
                      <a:pPr marL="180000" algn="l">
                        <a:spcBef>
                          <a:spcPts val="600"/>
                        </a:spcBef>
                      </a:pPr>
                      <a:r>
                        <a:rPr lang="en-US" sz="2400" b="1" dirty="0">
                          <a:solidFill>
                            <a:schemeClr val="tx1"/>
                          </a:solidFill>
                        </a:rPr>
                        <a:t>Question answering</a:t>
                      </a:r>
                    </a:p>
                    <a:p>
                      <a:pPr marL="180000" algn="l">
                        <a:spcBef>
                          <a:spcPts val="600"/>
                        </a:spcBef>
                      </a:pPr>
                      <a:r>
                        <a:rPr lang="en-US" sz="2400" dirty="0">
                          <a:solidFill>
                            <a:schemeClr val="tx1"/>
                          </a:solidFill>
                        </a:rPr>
                        <a:t>Knowledge base search across the company’s proprietary data. </a:t>
                      </a:r>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Knowledgebase articles</a:t>
                      </a:r>
                    </a:p>
                    <a:p>
                      <a:pPr marL="342900" indent="-342900" algn="l">
                        <a:buFont typeface="Arial" panose="020B0604020202020204" pitchFamily="34" charset="0"/>
                        <a:buChar char="•"/>
                      </a:pPr>
                      <a:r>
                        <a:rPr lang="en-US" sz="2000" dirty="0">
                          <a:solidFill>
                            <a:schemeClr val="tx1"/>
                          </a:solidFill>
                        </a:rPr>
                        <a:t>Augment chatbot w/search</a:t>
                      </a:r>
                    </a:p>
                    <a:p>
                      <a:pPr marL="342900" indent="-342900" algn="l">
                        <a:buFont typeface="Arial" panose="020B0604020202020204" pitchFamily="34" charset="0"/>
                        <a:buChar char="•"/>
                      </a:pPr>
                      <a:r>
                        <a:rPr lang="en-US" sz="2000" dirty="0">
                          <a:solidFill>
                            <a:schemeClr val="tx1"/>
                          </a:solidFill>
                        </a:rPr>
                        <a:t>Agent assist</a:t>
                      </a:r>
                    </a:p>
                    <a:p>
                      <a:pPr marL="342900" indent="-342900" algn="l">
                        <a:buFont typeface="Arial" panose="020B0604020202020204" pitchFamily="34" charset="0"/>
                        <a:buChar char="•"/>
                      </a:pPr>
                      <a:r>
                        <a:rPr lang="en-US" sz="2000" dirty="0">
                          <a:solidFill>
                            <a:schemeClr val="tx1"/>
                          </a:solidFill>
                        </a:rPr>
                        <a:t>Contract intelligence</a:t>
                      </a:r>
                    </a:p>
                    <a:p>
                      <a:pPr marL="342900" indent="-342900" algn="l">
                        <a:buFont typeface="Arial" panose="020B0604020202020204" pitchFamily="34" charset="0"/>
                        <a:buChar char="•"/>
                      </a:pPr>
                      <a:r>
                        <a:rPr lang="en-CA" sz="2000" b="0" i="0" u="none" strike="noStrike" cap="none" spc="0" baseline="0" dirty="0">
                          <a:solidFill>
                            <a:schemeClr val="tx1"/>
                          </a:solidFill>
                          <a:effectLst/>
                          <a:uFillTx/>
                          <a:latin typeface="+mn-lt"/>
                          <a:ea typeface="+mn-ea"/>
                          <a:cs typeface="+mn-cs"/>
                          <a:sym typeface="IBM Plex Sans"/>
                        </a:rPr>
                        <a:t>mart search in technical manuals,   HR documents, ethics codes,    product documentation, etc.</a:t>
                      </a:r>
                      <a:endParaRPr lang="en-US" sz="2000" dirty="0">
                        <a:solidFill>
                          <a:schemeClr val="tx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Analyze emails, attachments, documents, invoices, reports, etc.</a:t>
                      </a:r>
                    </a:p>
                    <a:p>
                      <a:pPr marL="342900" indent="-342900" algn="l">
                        <a:buFont typeface="Arial" panose="020B0604020202020204" pitchFamily="34" charset="0"/>
                        <a:buChar char="•"/>
                      </a:pPr>
                      <a:r>
                        <a:rPr lang="en-US" sz="2000" dirty="0">
                          <a:solidFill>
                            <a:schemeClr val="tx1"/>
                          </a:solidFill>
                        </a:rPr>
                        <a:t>Knowledge search for company information to provide in-house    day-to-day assistance                       and automation</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 search for IT helpdesk</a:t>
                      </a:r>
                    </a:p>
                    <a:p>
                      <a:pPr marL="342900" indent="-342900" algn="l">
                        <a:buFont typeface="Arial" panose="020B0604020202020204" pitchFamily="34" charset="0"/>
                        <a:buChar char="•"/>
                      </a:pPr>
                      <a:r>
                        <a:rPr lang="en-US" sz="2000" dirty="0">
                          <a:solidFill>
                            <a:schemeClr val="tx1"/>
                          </a:solidFill>
                        </a:rPr>
                        <a:t>Ticket resolution by suggesting solutions from resolved tickets</a:t>
                      </a:r>
                    </a:p>
                    <a:p>
                      <a:pPr marL="342900" indent="-342900" algn="l">
                        <a:buFont typeface="Arial" panose="020B0604020202020204" pitchFamily="34" charset="0"/>
                        <a:buChar char="•"/>
                      </a:pPr>
                      <a:r>
                        <a:rPr lang="en-US" sz="2000" dirty="0">
                          <a:solidFill>
                            <a:schemeClr val="tx1"/>
                          </a:solidFill>
                        </a:rPr>
                        <a:t>Error log and root cause analysis</a:t>
                      </a:r>
                    </a:p>
                    <a:p>
                      <a:pPr marL="342900" indent="-342900" algn="l">
                        <a:buFont typeface="Arial" panose="020B0604020202020204" pitchFamily="34" charset="0"/>
                        <a:buChar char="•"/>
                      </a:pPr>
                      <a:r>
                        <a:rPr lang="en-US" sz="2000" dirty="0">
                          <a:solidFill>
                            <a:schemeClr val="tx1"/>
                          </a:solidFill>
                        </a:rPr>
                        <a:t>Compliance monitoring</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solidFill>
                      <a:schemeClr val="bg1"/>
                    </a:solidFill>
                  </a:tcPr>
                </a:tc>
                <a:tc>
                  <a:txBody>
                    <a:bodyPr/>
                    <a:lstStyle/>
                    <a:p>
                      <a:pPr marL="342900" indent="-342900" algn="l">
                        <a:buFont typeface="Arial" panose="020B0604020202020204" pitchFamily="34" charset="0"/>
                        <a:buChar char="•"/>
                      </a:pPr>
                      <a:r>
                        <a:rPr lang="en-US" sz="2000" dirty="0">
                          <a:solidFill>
                            <a:schemeClr val="tx1"/>
                          </a:solidFill>
                        </a:rPr>
                        <a:t>Knowledge search across </a:t>
                      </a:r>
                      <a:br>
                        <a:rPr lang="en-US" sz="2000" dirty="0">
                          <a:solidFill>
                            <a:schemeClr val="tx1"/>
                          </a:solidFill>
                        </a:rPr>
                      </a:br>
                      <a:r>
                        <a:rPr lang="en-US" sz="2000" dirty="0">
                          <a:solidFill>
                            <a:schemeClr val="tx1"/>
                          </a:solidFill>
                        </a:rPr>
                        <a:t>security spec documents</a:t>
                      </a:r>
                    </a:p>
                    <a:p>
                      <a:pPr marL="342900" indent="-342900" algn="l">
                        <a:buFont typeface="Arial" panose="020B0604020202020204" pitchFamily="34" charset="0"/>
                        <a:buChar char="•"/>
                      </a:pPr>
                      <a:r>
                        <a:rPr lang="en-US" sz="2000" dirty="0">
                          <a:solidFill>
                            <a:schemeClr val="tx1"/>
                          </a:solidFill>
                        </a:rPr>
                        <a:t>External threat intelligence</a:t>
                      </a:r>
                    </a:p>
                    <a:p>
                      <a:pPr marL="342900" indent="-342900" algn="l">
                        <a:buFont typeface="Arial" panose="020B0604020202020204" pitchFamily="34" charset="0"/>
                        <a:buChar char="•"/>
                      </a:pPr>
                      <a:r>
                        <a:rPr lang="en-US" sz="2000" dirty="0">
                          <a:solidFill>
                            <a:schemeClr val="tx1"/>
                          </a:solidFill>
                        </a:rPr>
                        <a:t>Error log and root cause analysis</a:t>
                      </a:r>
                    </a:p>
                    <a:p>
                      <a:pPr marL="342900" indent="-342900" algn="l">
                        <a:buFont typeface="Arial" panose="020B0604020202020204" pitchFamily="34" charset="0"/>
                        <a:buChar char="•"/>
                      </a:pPr>
                      <a:r>
                        <a:rPr lang="en-US" sz="2000" dirty="0">
                          <a:solidFill>
                            <a:schemeClr val="tx1"/>
                          </a:solidFill>
                        </a:rPr>
                        <a:t>Security incident search @ forensics</a:t>
                      </a:r>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803893980"/>
                  </a:ext>
                </a:extLst>
              </a:tr>
            </a:tbl>
          </a:graphicData>
        </a:graphic>
      </p:graphicFrame>
    </p:spTree>
    <p:extLst>
      <p:ext uri="{BB962C8B-B14F-4D97-AF65-F5344CB8AC3E}">
        <p14:creationId xmlns:p14="http://schemas.microsoft.com/office/powerpoint/2010/main" val="389221761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89A5A5C-5B86-CFE9-CE40-269C8ADB2CC7}"/>
              </a:ext>
            </a:extLst>
          </p:cNvPr>
          <p:cNvSpPr/>
          <p:nvPr/>
        </p:nvSpPr>
        <p:spPr bwMode="auto">
          <a:xfrm>
            <a:off x="0" y="3021339"/>
            <a:ext cx="24387175" cy="10694662"/>
          </a:xfrm>
          <a:prstGeom prst="rect">
            <a:avLst/>
          </a:prstGeom>
          <a:solidFill>
            <a:srgbClr val="E5F7FF"/>
          </a:solidFill>
          <a:ln w="19050">
            <a:solidFill>
              <a:srgbClr val="E5F7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 name="Text Placeholder 2">
            <a:extLst>
              <a:ext uri="{FF2B5EF4-FFF2-40B4-BE49-F238E27FC236}">
                <a16:creationId xmlns:a16="http://schemas.microsoft.com/office/drawing/2014/main" id="{C1A637CD-1339-9B56-3A26-BC1B23088D16}"/>
              </a:ext>
            </a:extLst>
          </p:cNvPr>
          <p:cNvSpPr>
            <a:spLocks noGrp="1"/>
          </p:cNvSpPr>
          <p:nvPr>
            <p:ph type="body" sz="quarter" idx="20"/>
          </p:nvPr>
        </p:nvSpPr>
        <p:spPr>
          <a:xfrm>
            <a:off x="581340" y="3454577"/>
            <a:ext cx="11165183" cy="9984976"/>
          </a:xfrm>
        </p:spPr>
        <p:txBody>
          <a:bodyPr/>
          <a:lstStyle/>
          <a:p>
            <a:pPr algn="ctr"/>
            <a:r>
              <a:rPr lang="en-US" sz="4400" b="1" dirty="0">
                <a:latin typeface="+mn-lt"/>
              </a:rPr>
              <a:t>Generative AI</a:t>
            </a:r>
            <a:br>
              <a:rPr lang="en-US" b="1" dirty="0">
                <a:latin typeface="+mn-lt"/>
              </a:rPr>
            </a:br>
            <a:endParaRPr lang="en-US" b="1" dirty="0">
              <a:latin typeface="+mn-lt"/>
            </a:endParaRPr>
          </a:p>
          <a:p>
            <a:pPr marL="571500" indent="-571500">
              <a:lnSpc>
                <a:spcPct val="150000"/>
              </a:lnSpc>
              <a:buFont typeface="Arial" panose="020B0604020202020204" pitchFamily="34" charset="0"/>
              <a:buChar char="•"/>
            </a:pPr>
            <a:r>
              <a:rPr lang="en-US" b="1" dirty="0">
                <a:solidFill>
                  <a:srgbClr val="0D62FE"/>
                </a:solidFill>
                <a:latin typeface="+mn-lt"/>
              </a:rPr>
              <a:t>Foundation models </a:t>
            </a:r>
            <a:r>
              <a:rPr lang="en-US" dirty="0">
                <a:latin typeface="+mn-lt"/>
              </a:rPr>
              <a:t>trained </a:t>
            </a:r>
            <a:br>
              <a:rPr lang="en-US" dirty="0">
                <a:latin typeface="+mn-lt"/>
              </a:rPr>
            </a:br>
            <a:r>
              <a:rPr lang="en-US" dirty="0">
                <a:latin typeface="+mn-lt"/>
              </a:rPr>
              <a:t>with unlabeled data</a:t>
            </a:r>
          </a:p>
          <a:p>
            <a:pPr marL="571500" indent="-571500">
              <a:lnSpc>
                <a:spcPct val="150000"/>
              </a:lnSpc>
              <a:buFont typeface="Arial" panose="020B0604020202020204" pitchFamily="34" charset="0"/>
              <a:buChar char="•"/>
            </a:pPr>
            <a:r>
              <a:rPr lang="en-US" dirty="0">
                <a:latin typeface="+mn-lt"/>
              </a:rPr>
              <a:t>Unsupervised</a:t>
            </a:r>
          </a:p>
          <a:p>
            <a:pPr marL="571500" indent="-571500">
              <a:lnSpc>
                <a:spcPct val="150000"/>
              </a:lnSpc>
              <a:buFont typeface="Arial" panose="020B0604020202020204" pitchFamily="34" charset="0"/>
              <a:buChar char="•"/>
            </a:pPr>
            <a:r>
              <a:rPr lang="en-US" dirty="0">
                <a:latin typeface="+mn-lt"/>
              </a:rPr>
              <a:t>Trained on very big data sets</a:t>
            </a:r>
          </a:p>
          <a:p>
            <a:pPr marL="571500" indent="-571500">
              <a:lnSpc>
                <a:spcPct val="150000"/>
              </a:lnSpc>
              <a:buFont typeface="Arial" panose="020B0604020202020204" pitchFamily="34" charset="0"/>
              <a:buChar char="•"/>
            </a:pPr>
            <a:r>
              <a:rPr lang="en-US" dirty="0">
                <a:latin typeface="+mn-lt"/>
              </a:rPr>
              <a:t>No specific task </a:t>
            </a:r>
          </a:p>
          <a:p>
            <a:pPr marL="571500" indent="-571500">
              <a:lnSpc>
                <a:spcPct val="150000"/>
              </a:lnSpc>
              <a:buFont typeface="Arial" panose="020B0604020202020204" pitchFamily="34" charset="0"/>
              <a:buChar char="•"/>
            </a:pPr>
            <a:r>
              <a:rPr lang="en-US" dirty="0">
                <a:latin typeface="+mn-lt"/>
              </a:rPr>
              <a:t>Transferable </a:t>
            </a:r>
          </a:p>
          <a:p>
            <a:pPr marL="571500" indent="-571500">
              <a:lnSpc>
                <a:spcPct val="150000"/>
              </a:lnSpc>
              <a:buFont typeface="Arial" panose="020B0604020202020204" pitchFamily="34" charset="0"/>
              <a:buChar char="•"/>
            </a:pPr>
            <a:r>
              <a:rPr lang="en-US" b="1" dirty="0">
                <a:solidFill>
                  <a:srgbClr val="0D62FE"/>
                </a:solidFill>
                <a:latin typeface="+mn-lt"/>
              </a:rPr>
              <a:t>Works well for general tasks and can </a:t>
            </a:r>
            <a:br>
              <a:rPr lang="en-US" b="1" dirty="0">
                <a:solidFill>
                  <a:srgbClr val="0D62FE"/>
                </a:solidFill>
                <a:latin typeface="+mn-lt"/>
              </a:rPr>
            </a:br>
            <a:r>
              <a:rPr lang="en-US" b="1" dirty="0">
                <a:solidFill>
                  <a:srgbClr val="0D62FE"/>
                </a:solidFill>
                <a:latin typeface="+mn-lt"/>
              </a:rPr>
              <a:t>improve for specific tasks with less training</a:t>
            </a:r>
          </a:p>
          <a:p>
            <a:pPr marL="571500" indent="-571500">
              <a:lnSpc>
                <a:spcPct val="150000"/>
              </a:lnSpc>
              <a:buFont typeface="Arial" panose="020B0604020202020204" pitchFamily="34" charset="0"/>
              <a:buChar char="•"/>
            </a:pPr>
            <a:r>
              <a:rPr lang="en-US" dirty="0">
                <a:latin typeface="+mn-lt"/>
              </a:rPr>
              <a:t>Need to monitor bias and drift</a:t>
            </a:r>
          </a:p>
        </p:txBody>
      </p:sp>
      <p:sp>
        <p:nvSpPr>
          <p:cNvPr id="5" name="TextBox 4">
            <a:extLst>
              <a:ext uri="{FF2B5EF4-FFF2-40B4-BE49-F238E27FC236}">
                <a16:creationId xmlns:a16="http://schemas.microsoft.com/office/drawing/2014/main" id="{94841410-DB1A-5007-0039-02A37A0A6789}"/>
              </a:ext>
            </a:extLst>
          </p:cNvPr>
          <p:cNvSpPr txBox="1"/>
          <p:nvPr/>
        </p:nvSpPr>
        <p:spPr>
          <a:xfrm>
            <a:off x="4876800" y="13867985"/>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6" name="TextBox 5">
            <a:extLst>
              <a:ext uri="{FF2B5EF4-FFF2-40B4-BE49-F238E27FC236}">
                <a16:creationId xmlns:a16="http://schemas.microsoft.com/office/drawing/2014/main" id="{B543B8F5-1A3A-C015-97CA-16550D3046F4}"/>
              </a:ext>
            </a:extLst>
          </p:cNvPr>
          <p:cNvSpPr txBox="1"/>
          <p:nvPr/>
        </p:nvSpPr>
        <p:spPr>
          <a:xfrm>
            <a:off x="597337" y="1536820"/>
            <a:ext cx="23257961" cy="1261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2438400">
              <a:spcBef>
                <a:spcPts val="1200"/>
              </a:spcBef>
              <a:buSzPct val="100000"/>
            </a:pPr>
            <a:r>
              <a:rPr lang="en-US" dirty="0">
                <a:cs typeface="Arial" panose="020B0604020202020204" pitchFamily="34" charset="0"/>
              </a:rPr>
              <a:t>Both traditional AI and generative AI are useful for enterprises. </a:t>
            </a:r>
          </a:p>
          <a:p>
            <a:pPr defTabSz="2438400">
              <a:spcBef>
                <a:spcPts val="1200"/>
              </a:spcBef>
              <a:buSzPct val="100000"/>
            </a:pPr>
            <a:r>
              <a:rPr lang="en-US" dirty="0">
                <a:cs typeface="Arial" panose="020B0604020202020204" pitchFamily="34" charset="0"/>
              </a:rPr>
              <a:t>Neither replaces the other, generative AI </a:t>
            </a:r>
            <a:r>
              <a:rPr lang="en-US" dirty="0">
                <a:solidFill>
                  <a:srgbClr val="0D62FE"/>
                </a:solidFill>
                <a:cs typeface="Arial" panose="020B0604020202020204" pitchFamily="34" charset="0"/>
              </a:rPr>
              <a:t>opens new possibilities</a:t>
            </a:r>
          </a:p>
        </p:txBody>
      </p:sp>
      <p:sp>
        <p:nvSpPr>
          <p:cNvPr id="2" name="Title 11">
            <a:extLst>
              <a:ext uri="{FF2B5EF4-FFF2-40B4-BE49-F238E27FC236}">
                <a16:creationId xmlns:a16="http://schemas.microsoft.com/office/drawing/2014/main" id="{2C3DF68E-7E9F-3FC1-F9FD-EBC3EB27EDFB}"/>
              </a:ext>
            </a:extLst>
          </p:cNvPr>
          <p:cNvSpPr>
            <a:spLocks noGrp="1"/>
          </p:cNvSpPr>
          <p:nvPr>
            <p:ph type="title"/>
          </p:nvPr>
        </p:nvSpPr>
        <p:spPr>
          <a:xfrm>
            <a:off x="576072" y="446199"/>
            <a:ext cx="17354119" cy="1527048"/>
          </a:xfrm>
        </p:spPr>
        <p:txBody>
          <a:bodyPr/>
          <a:lstStyle/>
          <a:p>
            <a:r>
              <a:rPr lang="en-US" kern="0" dirty="0">
                <a:latin typeface="+mn-lt"/>
              </a:rPr>
              <a:t>Generative AI and traditional AI</a:t>
            </a:r>
            <a:endParaRPr lang="en-US" dirty="0">
              <a:latin typeface="+mn-lt"/>
            </a:endParaRPr>
          </a:p>
        </p:txBody>
      </p:sp>
      <p:cxnSp>
        <p:nvCxnSpPr>
          <p:cNvPr id="8" name="Straight Connector 7">
            <a:extLst>
              <a:ext uri="{FF2B5EF4-FFF2-40B4-BE49-F238E27FC236}">
                <a16:creationId xmlns:a16="http://schemas.microsoft.com/office/drawing/2014/main" id="{F8AAB25A-A03A-1ECD-EFB6-72F4D5A83750}"/>
              </a:ext>
            </a:extLst>
          </p:cNvPr>
          <p:cNvCxnSpPr>
            <a:cxnSpLocks/>
            <a:stCxn id="15" idx="0"/>
          </p:cNvCxnSpPr>
          <p:nvPr/>
        </p:nvCxnSpPr>
        <p:spPr bwMode="auto">
          <a:xfrm flipH="1">
            <a:off x="12193587" y="3021339"/>
            <a:ext cx="1" cy="1069466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3">
            <a:extLst>
              <a:ext uri="{FF2B5EF4-FFF2-40B4-BE49-F238E27FC236}">
                <a16:creationId xmlns:a16="http://schemas.microsoft.com/office/drawing/2014/main" id="{51084B03-9973-EDC0-B2AA-35967AA3FAC7}"/>
              </a:ext>
            </a:extLst>
          </p:cNvPr>
          <p:cNvSpPr txBox="1">
            <a:spLocks/>
          </p:cNvSpPr>
          <p:nvPr/>
        </p:nvSpPr>
        <p:spPr>
          <a:xfrm>
            <a:off x="12640634" y="3454577"/>
            <a:ext cx="11299461" cy="9517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1288"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1161288"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1161288" rtl="0" eaLnBrk="1" latinLnBrk="0" hangingPunct="1">
              <a:lnSpc>
                <a:spcPct val="110000"/>
              </a:lnSpc>
              <a:spcBef>
                <a:spcPts val="0"/>
              </a:spcBef>
              <a:spcAft>
                <a:spcPts val="0"/>
              </a:spcAft>
              <a:buClrTx/>
              <a:buSzPct val="100000"/>
              <a:buFont typeface="Arial" panose="020B0604020202020204" pitchFamily="34" charset="0"/>
              <a:buNone/>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4400" b="1" kern="0" dirty="0">
                <a:latin typeface="+mn-lt"/>
              </a:rPr>
              <a:t>Traditional AI</a:t>
            </a:r>
          </a:p>
          <a:p>
            <a:endParaRPr lang="en-US" b="1" kern="0" dirty="0">
              <a:latin typeface="+mn-lt"/>
            </a:endParaRPr>
          </a:p>
          <a:p>
            <a:pPr marL="571500" indent="-571500">
              <a:lnSpc>
                <a:spcPct val="150000"/>
              </a:lnSpc>
              <a:buFont typeface="Arial" panose="020B0604020202020204" pitchFamily="34" charset="0"/>
              <a:buChar char="•"/>
            </a:pPr>
            <a:r>
              <a:rPr lang="en-US" b="1" kern="0" dirty="0">
                <a:latin typeface="+mn-lt"/>
              </a:rPr>
              <a:t>Traditional </a:t>
            </a:r>
            <a:r>
              <a:rPr lang="en-US" b="1" kern="0" dirty="0">
                <a:solidFill>
                  <a:schemeClr val="accent1"/>
                </a:solidFill>
                <a:latin typeface="+mn-lt"/>
              </a:rPr>
              <a:t>Machine learning (ML/AI) </a:t>
            </a:r>
            <a:r>
              <a:rPr lang="en-US" kern="0" dirty="0">
                <a:latin typeface="+mn-lt"/>
              </a:rPr>
              <a:t>model trained with “labeled” data </a:t>
            </a:r>
          </a:p>
          <a:p>
            <a:pPr marL="571500" indent="-571500">
              <a:lnSpc>
                <a:spcPct val="150000"/>
              </a:lnSpc>
              <a:buFont typeface="Arial" panose="020B0604020202020204" pitchFamily="34" charset="0"/>
              <a:buChar char="•"/>
            </a:pPr>
            <a:r>
              <a:rPr lang="en-US" kern="0" dirty="0">
                <a:latin typeface="+mn-lt"/>
              </a:rPr>
              <a:t>Training is supervised</a:t>
            </a:r>
          </a:p>
          <a:p>
            <a:pPr marL="571500" indent="-571500">
              <a:lnSpc>
                <a:spcPct val="150000"/>
              </a:lnSpc>
              <a:buFont typeface="Arial" panose="020B0604020202020204" pitchFamily="34" charset="0"/>
              <a:buChar char="•"/>
            </a:pPr>
            <a:r>
              <a:rPr lang="en-US" kern="0" dirty="0">
                <a:latin typeface="+mn-lt"/>
              </a:rPr>
              <a:t>Trained on proper, large data sets</a:t>
            </a:r>
          </a:p>
          <a:p>
            <a:pPr marL="571500" indent="-571500">
              <a:lnSpc>
                <a:spcPct val="150000"/>
              </a:lnSpc>
              <a:buFont typeface="Arial" panose="020B0604020202020204" pitchFamily="34" charset="0"/>
              <a:buChar char="•"/>
            </a:pPr>
            <a:r>
              <a:rPr lang="en-US" b="1" kern="0" dirty="0">
                <a:solidFill>
                  <a:srgbClr val="0D62FE"/>
                </a:solidFill>
                <a:latin typeface="+mn-lt"/>
              </a:rPr>
              <a:t>Trained for a specific task</a:t>
            </a:r>
          </a:p>
          <a:p>
            <a:pPr marL="571500" indent="-571500">
              <a:lnSpc>
                <a:spcPct val="150000"/>
              </a:lnSpc>
              <a:buFont typeface="Arial" panose="020B0604020202020204" pitchFamily="34" charset="0"/>
              <a:buChar char="•"/>
            </a:pPr>
            <a:r>
              <a:rPr lang="en-US" kern="0" dirty="0">
                <a:latin typeface="+mn-lt"/>
              </a:rPr>
              <a:t>Does not transfer well to other tasks</a:t>
            </a:r>
          </a:p>
          <a:p>
            <a:pPr marL="571500" indent="-571500">
              <a:lnSpc>
                <a:spcPct val="150000"/>
              </a:lnSpc>
              <a:buFont typeface="Arial" panose="020B0604020202020204" pitchFamily="34" charset="0"/>
              <a:buChar char="•"/>
            </a:pPr>
            <a:r>
              <a:rPr lang="en-US" kern="0" dirty="0">
                <a:latin typeface="+mn-lt"/>
              </a:rPr>
              <a:t>A tuned model can be very efficient for </a:t>
            </a:r>
            <a:br>
              <a:rPr lang="en-US" kern="0" dirty="0">
                <a:latin typeface="+mn-lt"/>
              </a:rPr>
            </a:br>
            <a:r>
              <a:rPr lang="en-US" kern="0" dirty="0">
                <a:latin typeface="+mn-lt"/>
              </a:rPr>
              <a:t>the specific task it was designed for</a:t>
            </a:r>
          </a:p>
          <a:p>
            <a:pPr marL="571500" indent="-571500">
              <a:lnSpc>
                <a:spcPct val="150000"/>
              </a:lnSpc>
              <a:buFont typeface="Arial" panose="020B0604020202020204" pitchFamily="34" charset="0"/>
              <a:buChar char="•"/>
            </a:pPr>
            <a:r>
              <a:rPr lang="en-US" kern="0" dirty="0">
                <a:latin typeface="+mn-lt"/>
              </a:rPr>
              <a:t>Need to monitor bias and drift</a:t>
            </a:r>
          </a:p>
          <a:p>
            <a:pPr marL="571500" indent="-571500">
              <a:lnSpc>
                <a:spcPct val="150000"/>
              </a:lnSpc>
              <a:buFont typeface="Arial" panose="020B0604020202020204" pitchFamily="34" charset="0"/>
              <a:buChar char="•"/>
            </a:pPr>
            <a:endParaRPr lang="en-US" kern="0" dirty="0">
              <a:latin typeface="+mn-lt"/>
            </a:endParaRPr>
          </a:p>
        </p:txBody>
      </p:sp>
    </p:spTree>
    <p:extLst>
      <p:ext uri="{BB962C8B-B14F-4D97-AF65-F5344CB8AC3E}">
        <p14:creationId xmlns:p14="http://schemas.microsoft.com/office/powerpoint/2010/main" val="26946708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341D-C89E-0F48-DB1A-2FD194561E92}"/>
              </a:ext>
            </a:extLst>
          </p:cNvPr>
          <p:cNvSpPr>
            <a:spLocks noGrp="1"/>
          </p:cNvSpPr>
          <p:nvPr>
            <p:ph type="title"/>
          </p:nvPr>
        </p:nvSpPr>
        <p:spPr/>
        <p:txBody>
          <a:bodyPr/>
          <a:lstStyle/>
          <a:p>
            <a:r>
              <a:rPr lang="en-US" dirty="0">
                <a:solidFill>
                  <a:srgbClr val="0D62FE"/>
                </a:solidFill>
              </a:rPr>
              <a:t>Fusion HCI for watsonx</a:t>
            </a:r>
          </a:p>
        </p:txBody>
      </p:sp>
      <p:pic>
        <p:nvPicPr>
          <p:cNvPr id="7" name="Picture 6">
            <a:extLst>
              <a:ext uri="{FF2B5EF4-FFF2-40B4-BE49-F238E27FC236}">
                <a16:creationId xmlns:a16="http://schemas.microsoft.com/office/drawing/2014/main" id="{C0C00570-AE77-6BF2-511C-9DD3647DECC4}"/>
              </a:ext>
            </a:extLst>
          </p:cNvPr>
          <p:cNvPicPr>
            <a:picLocks noChangeAspect="1"/>
          </p:cNvPicPr>
          <p:nvPr/>
        </p:nvPicPr>
        <p:blipFill rotWithShape="1">
          <a:blip r:embed="rId3"/>
          <a:srcRect l="176"/>
          <a:stretch/>
        </p:blipFill>
        <p:spPr>
          <a:xfrm>
            <a:off x="3083442" y="3278640"/>
            <a:ext cx="18429520" cy="8299277"/>
          </a:xfrm>
          <a:prstGeom prst="rect">
            <a:avLst/>
          </a:prstGeom>
        </p:spPr>
      </p:pic>
      <p:sp>
        <p:nvSpPr>
          <p:cNvPr id="8" name="Rectangle 7">
            <a:extLst>
              <a:ext uri="{FF2B5EF4-FFF2-40B4-BE49-F238E27FC236}">
                <a16:creationId xmlns:a16="http://schemas.microsoft.com/office/drawing/2014/main" id="{22DE9AB1-2A2F-5711-30F2-5425A59D1784}"/>
              </a:ext>
            </a:extLst>
          </p:cNvPr>
          <p:cNvSpPr/>
          <p:nvPr/>
        </p:nvSpPr>
        <p:spPr bwMode="auto">
          <a:xfrm>
            <a:off x="20520837" y="11556652"/>
            <a:ext cx="1183511" cy="425302"/>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13207945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F9554-8CF5-4442-AB2C-82F0CDAFA1DC}"/>
              </a:ext>
            </a:extLst>
          </p:cNvPr>
          <p:cNvSpPr>
            <a:spLocks noGrp="1"/>
          </p:cNvSpPr>
          <p:nvPr>
            <p:ph type="title"/>
          </p:nvPr>
        </p:nvSpPr>
        <p:spPr/>
        <p:txBody>
          <a:bodyPr>
            <a:normAutofit/>
          </a:bodyPr>
          <a:lstStyle/>
          <a:p>
            <a:r>
              <a:rPr lang="en-US" sz="6400" dirty="0">
                <a:solidFill>
                  <a:schemeClr val="tx1"/>
                </a:solidFill>
                <a:latin typeface="+mn-lt"/>
              </a:rPr>
              <a:t>Fusion HCI for watson</a:t>
            </a:r>
            <a:r>
              <a:rPr lang="en-US" sz="6400" dirty="0">
                <a:solidFill>
                  <a:srgbClr val="0D62FE"/>
                </a:solidFill>
                <a:latin typeface="+mn-lt"/>
              </a:rPr>
              <a:t>x</a:t>
            </a:r>
            <a:r>
              <a:rPr lang="en-US" sz="6400" dirty="0">
                <a:solidFill>
                  <a:schemeClr val="tx1"/>
                </a:solidFill>
                <a:latin typeface="+mn-lt"/>
              </a:rPr>
              <a:t> - Value proposition</a:t>
            </a:r>
          </a:p>
        </p:txBody>
      </p:sp>
      <p:sp>
        <p:nvSpPr>
          <p:cNvPr id="7" name="Text Placeholder 6">
            <a:extLst>
              <a:ext uri="{FF2B5EF4-FFF2-40B4-BE49-F238E27FC236}">
                <a16:creationId xmlns:a16="http://schemas.microsoft.com/office/drawing/2014/main" id="{BFE31A0E-B2EB-8560-7A2E-341D141E0A55}"/>
              </a:ext>
            </a:extLst>
          </p:cNvPr>
          <p:cNvSpPr>
            <a:spLocks noGrp="1"/>
          </p:cNvSpPr>
          <p:nvPr>
            <p:ph type="body" sz="quarter" idx="12"/>
          </p:nvPr>
        </p:nvSpPr>
        <p:spPr/>
        <p:txBody>
          <a:bodyPr/>
          <a:lstStyle/>
          <a:p>
            <a:r>
              <a:rPr lang="en-US" b="1" dirty="0"/>
              <a:t>watson</a:t>
            </a:r>
            <a:r>
              <a:rPr lang="en-US" b="1" dirty="0">
                <a:solidFill>
                  <a:srgbClr val="0E61FF"/>
                </a:solidFill>
              </a:rPr>
              <a:t>x</a:t>
            </a:r>
            <a:r>
              <a:rPr lang="en-US" b="1" dirty="0">
                <a:solidFill>
                  <a:srgbClr val="1260FE"/>
                </a:solidFill>
              </a:rPr>
              <a:t> in a box</a:t>
            </a:r>
          </a:p>
          <a:p>
            <a:endParaRPr lang="en-US" dirty="0"/>
          </a:p>
          <a:p>
            <a:r>
              <a:rPr lang="en-US" dirty="0"/>
              <a:t>Hardware architecture optimized for </a:t>
            </a:r>
            <a:r>
              <a:rPr lang="en-US" b="1" dirty="0"/>
              <a:t>watson</a:t>
            </a:r>
            <a:r>
              <a:rPr lang="en-US" b="1" dirty="0">
                <a:solidFill>
                  <a:srgbClr val="0E61FF"/>
                </a:solidFill>
              </a:rPr>
              <a:t>x</a:t>
            </a:r>
            <a:endParaRPr lang="en-US" dirty="0"/>
          </a:p>
          <a:p>
            <a:endParaRPr lang="en-US" dirty="0"/>
          </a:p>
          <a:p>
            <a:r>
              <a:rPr lang="en-US" dirty="0"/>
              <a:t>No need to design/prove/maintain a custom architecture and deployment model</a:t>
            </a:r>
          </a:p>
          <a:p>
            <a:endParaRPr lang="en-US" dirty="0"/>
          </a:p>
          <a:p>
            <a:endParaRPr lang="en-US" dirty="0"/>
          </a:p>
          <a:p>
            <a:endParaRPr lang="en-US" dirty="0"/>
          </a:p>
        </p:txBody>
      </p:sp>
      <p:sp>
        <p:nvSpPr>
          <p:cNvPr id="8" name="Text Placeholder 7">
            <a:extLst>
              <a:ext uri="{FF2B5EF4-FFF2-40B4-BE49-F238E27FC236}">
                <a16:creationId xmlns:a16="http://schemas.microsoft.com/office/drawing/2014/main" id="{8E167C3B-10CB-93AA-7752-24CC3B545DF3}"/>
              </a:ext>
            </a:extLst>
          </p:cNvPr>
          <p:cNvSpPr>
            <a:spLocks noGrp="1"/>
          </p:cNvSpPr>
          <p:nvPr>
            <p:ph type="body" sz="quarter" idx="13"/>
          </p:nvPr>
        </p:nvSpPr>
        <p:spPr/>
        <p:txBody>
          <a:bodyPr/>
          <a:lstStyle/>
          <a:p>
            <a:r>
              <a:rPr lang="en-US" b="1" dirty="0">
                <a:solidFill>
                  <a:srgbClr val="1260FE"/>
                </a:solidFill>
              </a:rPr>
              <a:t>Time to value</a:t>
            </a:r>
          </a:p>
          <a:p>
            <a:endParaRPr lang="en-US" dirty="0"/>
          </a:p>
          <a:p>
            <a:r>
              <a:rPr lang="en-US" dirty="0"/>
              <a:t>Deploy the full solution in under a week</a:t>
            </a:r>
          </a:p>
          <a:p>
            <a:endParaRPr lang="en-US" dirty="0"/>
          </a:p>
          <a:p>
            <a:r>
              <a:rPr lang="en-US" dirty="0"/>
              <a:t>Automated OpenShift install</a:t>
            </a:r>
          </a:p>
          <a:p>
            <a:endParaRPr lang="en-US" dirty="0"/>
          </a:p>
          <a:p>
            <a:r>
              <a:rPr lang="en-US" dirty="0"/>
              <a:t>Storage pre-configured for running Cloud Pak for Data</a:t>
            </a:r>
          </a:p>
        </p:txBody>
      </p:sp>
      <p:sp>
        <p:nvSpPr>
          <p:cNvPr id="9" name="Text Placeholder 8">
            <a:extLst>
              <a:ext uri="{FF2B5EF4-FFF2-40B4-BE49-F238E27FC236}">
                <a16:creationId xmlns:a16="http://schemas.microsoft.com/office/drawing/2014/main" id="{C03B32EC-2136-3DF0-FC02-0E556CE88BC6}"/>
              </a:ext>
            </a:extLst>
          </p:cNvPr>
          <p:cNvSpPr>
            <a:spLocks noGrp="1"/>
          </p:cNvSpPr>
          <p:nvPr>
            <p:ph type="body" sz="quarter" idx="14"/>
          </p:nvPr>
        </p:nvSpPr>
        <p:spPr/>
        <p:txBody>
          <a:bodyPr/>
          <a:lstStyle/>
          <a:p>
            <a:r>
              <a:rPr lang="en-US" b="1" dirty="0">
                <a:solidFill>
                  <a:srgbClr val="1260FE"/>
                </a:solidFill>
              </a:rPr>
              <a:t>Enterprise ready</a:t>
            </a:r>
          </a:p>
          <a:p>
            <a:endParaRPr lang="en-US" dirty="0"/>
          </a:p>
          <a:p>
            <a:r>
              <a:rPr lang="en-US" dirty="0"/>
              <a:t>Highly available storage and networking</a:t>
            </a:r>
          </a:p>
          <a:p>
            <a:endParaRPr lang="en-US" dirty="0"/>
          </a:p>
          <a:p>
            <a:r>
              <a:rPr lang="en-US" dirty="0"/>
              <a:t>Backup &amp; restore – built in for recovering from data loss or corruption</a:t>
            </a:r>
          </a:p>
          <a:p>
            <a:endParaRPr lang="en-US" dirty="0"/>
          </a:p>
          <a:p>
            <a:r>
              <a:rPr lang="en-US" dirty="0"/>
              <a:t>Disaster recovery – built in for recovering from the loss of a data center</a:t>
            </a:r>
          </a:p>
        </p:txBody>
      </p:sp>
      <p:sp>
        <p:nvSpPr>
          <p:cNvPr id="10" name="Text Placeholder 9">
            <a:extLst>
              <a:ext uri="{FF2B5EF4-FFF2-40B4-BE49-F238E27FC236}">
                <a16:creationId xmlns:a16="http://schemas.microsoft.com/office/drawing/2014/main" id="{A0DC3A93-3316-0FCF-E3EC-45354427714D}"/>
              </a:ext>
            </a:extLst>
          </p:cNvPr>
          <p:cNvSpPr>
            <a:spLocks noGrp="1"/>
          </p:cNvSpPr>
          <p:nvPr>
            <p:ph type="body" sz="quarter" idx="15"/>
          </p:nvPr>
        </p:nvSpPr>
        <p:spPr/>
        <p:txBody>
          <a:bodyPr/>
          <a:lstStyle/>
          <a:p>
            <a:r>
              <a:rPr lang="en-US" b="1" dirty="0">
                <a:solidFill>
                  <a:srgbClr val="1260FE"/>
                </a:solidFill>
              </a:rPr>
              <a:t>Service and support</a:t>
            </a:r>
          </a:p>
          <a:p>
            <a:endParaRPr lang="en-US" dirty="0"/>
          </a:p>
          <a:p>
            <a:r>
              <a:rPr lang="en-US" dirty="0"/>
              <a:t>Expert Labs installation</a:t>
            </a:r>
          </a:p>
          <a:p>
            <a:endParaRPr lang="en-US" dirty="0"/>
          </a:p>
          <a:p>
            <a:r>
              <a:rPr lang="en-US" dirty="0"/>
              <a:t>Technical account manager: concierge service for helping with the adoption of the solution and management of the appliance</a:t>
            </a:r>
          </a:p>
          <a:p>
            <a:endParaRPr lang="en-US" dirty="0"/>
          </a:p>
          <a:p>
            <a:r>
              <a:rPr lang="en-US" dirty="0"/>
              <a:t>Single point of entry into IBM for the entire solution</a:t>
            </a:r>
          </a:p>
        </p:txBody>
      </p:sp>
      <p:sp>
        <p:nvSpPr>
          <p:cNvPr id="11" name="Text Placeholder 10">
            <a:extLst>
              <a:ext uri="{FF2B5EF4-FFF2-40B4-BE49-F238E27FC236}">
                <a16:creationId xmlns:a16="http://schemas.microsoft.com/office/drawing/2014/main" id="{E27C7637-4016-E3BF-300D-60322DCD7FB1}"/>
              </a:ext>
            </a:extLst>
          </p:cNvPr>
          <p:cNvSpPr>
            <a:spLocks noGrp="1"/>
          </p:cNvSpPr>
          <p:nvPr>
            <p:ph type="body" sz="quarter" idx="16"/>
          </p:nvPr>
        </p:nvSpPr>
        <p:spPr/>
        <p:txBody>
          <a:bodyPr/>
          <a:lstStyle/>
          <a:p>
            <a:r>
              <a:rPr lang="en-US" b="1" dirty="0">
                <a:solidFill>
                  <a:srgbClr val="1260FE"/>
                </a:solidFill>
              </a:rPr>
              <a:t>Simplified Day 2 UX</a:t>
            </a:r>
          </a:p>
          <a:p>
            <a:endParaRPr lang="en-US" dirty="0"/>
          </a:p>
          <a:p>
            <a:r>
              <a:rPr lang="en-US" dirty="0"/>
              <a:t>Orchestrated firmware upgrades</a:t>
            </a:r>
          </a:p>
          <a:p>
            <a:endParaRPr lang="en-US" dirty="0"/>
          </a:p>
          <a:p>
            <a:r>
              <a:rPr lang="en-US" dirty="0"/>
              <a:t>Orchestrated scale out/up</a:t>
            </a:r>
          </a:p>
          <a:p>
            <a:endParaRPr lang="en-US" dirty="0"/>
          </a:p>
          <a:p>
            <a:r>
              <a:rPr lang="en-US" dirty="0"/>
              <a:t>Integrated appliance monitoring/management experience</a:t>
            </a:r>
          </a:p>
        </p:txBody>
      </p:sp>
      <p:sp>
        <p:nvSpPr>
          <p:cNvPr id="12" name="Text Placeholder 11">
            <a:extLst>
              <a:ext uri="{FF2B5EF4-FFF2-40B4-BE49-F238E27FC236}">
                <a16:creationId xmlns:a16="http://schemas.microsoft.com/office/drawing/2014/main" id="{5B7A15AA-FE2E-9708-5B37-4FA5920A151A}"/>
              </a:ext>
            </a:extLst>
          </p:cNvPr>
          <p:cNvSpPr>
            <a:spLocks noGrp="1"/>
          </p:cNvSpPr>
          <p:nvPr>
            <p:ph type="body" sz="quarter" idx="17"/>
          </p:nvPr>
        </p:nvSpPr>
        <p:spPr/>
        <p:txBody>
          <a:bodyPr/>
          <a:lstStyle/>
          <a:p>
            <a:r>
              <a:rPr lang="en-US" b="1" dirty="0">
                <a:solidFill>
                  <a:srgbClr val="1260FE"/>
                </a:solidFill>
              </a:rPr>
              <a:t>High performance</a:t>
            </a:r>
          </a:p>
          <a:p>
            <a:endParaRPr lang="en-US" dirty="0"/>
          </a:p>
          <a:p>
            <a:r>
              <a:rPr lang="en-US" b="1" dirty="0"/>
              <a:t>watson</a:t>
            </a:r>
            <a:r>
              <a:rPr lang="en-US" b="1" dirty="0">
                <a:solidFill>
                  <a:srgbClr val="0E61FF"/>
                </a:solidFill>
              </a:rPr>
              <a:t>x</a:t>
            </a:r>
            <a:r>
              <a:rPr lang="en-US" b="1" dirty="0"/>
              <a:t>.data </a:t>
            </a:r>
            <a:r>
              <a:rPr lang="en-US" dirty="0"/>
              <a:t>storage acceleration improves query times by 7-90x</a:t>
            </a:r>
          </a:p>
          <a:p>
            <a:endParaRPr lang="en-US" dirty="0"/>
          </a:p>
          <a:p>
            <a:r>
              <a:rPr lang="en-US" dirty="0"/>
              <a:t>NVMe cache shared by all query engines and nodes</a:t>
            </a:r>
          </a:p>
          <a:p>
            <a:endParaRPr lang="en-US" dirty="0"/>
          </a:p>
          <a:p>
            <a:r>
              <a:rPr lang="en-US" dirty="0"/>
              <a:t>Dedicated 100 GbE storage network</a:t>
            </a:r>
          </a:p>
        </p:txBody>
      </p:sp>
    </p:spTree>
    <p:extLst>
      <p:ext uri="{BB962C8B-B14F-4D97-AF65-F5344CB8AC3E}">
        <p14:creationId xmlns:p14="http://schemas.microsoft.com/office/powerpoint/2010/main" val="487413893"/>
      </p:ext>
    </p:extLst>
  </p:cSld>
  <p:clrMapOvr>
    <a:masterClrMapping/>
  </p:clrMapOvr>
  <mc:AlternateContent xmlns:mc="http://schemas.openxmlformats.org/markup-compatibility/2006" xmlns:p14="http://schemas.microsoft.com/office/powerpoint/2010/main">
    <mc:Choice Requires="p14">
      <p:transition spd="slow" p14:dur="75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27B0-66A1-B9D2-2C38-800EDFAB9DB2}"/>
              </a:ext>
            </a:extLst>
          </p:cNvPr>
          <p:cNvSpPr>
            <a:spLocks noGrp="1"/>
          </p:cNvSpPr>
          <p:nvPr>
            <p:ph type="title"/>
          </p:nvPr>
        </p:nvSpPr>
        <p:spPr>
          <a:xfrm>
            <a:off x="576072" y="786811"/>
            <a:ext cx="9716244" cy="1063256"/>
          </a:xfrm>
        </p:spPr>
        <p:txBody>
          <a:bodyPr/>
          <a:lstStyle/>
          <a:p>
            <a:r>
              <a:rPr lang="en-US" sz="6400" dirty="0">
                <a:latin typeface="+mn-lt"/>
              </a:rPr>
              <a:t>Model IP indemnification</a:t>
            </a:r>
          </a:p>
        </p:txBody>
      </p:sp>
      <p:sp>
        <p:nvSpPr>
          <p:cNvPr id="4" name="TextBox 3">
            <a:extLst>
              <a:ext uri="{FF2B5EF4-FFF2-40B4-BE49-F238E27FC236}">
                <a16:creationId xmlns:a16="http://schemas.microsoft.com/office/drawing/2014/main" id="{6CCA6C9A-B50A-CBF1-9946-2D36FBEA3EB2}"/>
              </a:ext>
            </a:extLst>
          </p:cNvPr>
          <p:cNvSpPr txBox="1"/>
          <p:nvPr/>
        </p:nvSpPr>
        <p:spPr>
          <a:xfrm>
            <a:off x="576072" y="3895852"/>
            <a:ext cx="22751761" cy="323736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nSpc>
                <a:spcPct val="130000"/>
              </a:lnSpc>
            </a:pPr>
            <a:r>
              <a:rPr lang="en-US" sz="3200" dirty="0">
                <a:solidFill>
                  <a:schemeClr val="accent1"/>
                </a:solidFill>
                <a:latin typeface="+mn-lt"/>
              </a:rPr>
              <a:t>→  </a:t>
            </a:r>
            <a:r>
              <a:rPr lang="en-US" sz="3200" kern="0" dirty="0">
                <a:solidFill>
                  <a:srgbClr val="000000"/>
                </a:solidFill>
                <a:latin typeface="IBM Plex Sans Light"/>
                <a:ea typeface="+mj-ea"/>
                <a:cs typeface="+mj-cs"/>
                <a:sym typeface="IBM Plex Sans Light"/>
              </a:rPr>
              <a:t>Model IP (Intellectual Property) indemnification refers to a legal protection mechanism where the provider of a software or technology model assures the client against legal disputes arising from the use of their intellectual property (IP). </a:t>
            </a:r>
          </a:p>
          <a:p>
            <a:pPr>
              <a:lnSpc>
                <a:spcPct val="130000"/>
              </a:lnSpc>
            </a:pPr>
            <a:endParaRPr lang="en-US" sz="3200" kern="0" dirty="0">
              <a:solidFill>
                <a:srgbClr val="000000"/>
              </a:solidFill>
              <a:latin typeface="IBM Plex Sans Light"/>
              <a:ea typeface="+mj-ea"/>
              <a:cs typeface="+mj-cs"/>
              <a:sym typeface="IBM Plex Sans Light"/>
            </a:endParaRPr>
          </a:p>
          <a:p>
            <a:pPr>
              <a:lnSpc>
                <a:spcPct val="130000"/>
              </a:lnSpc>
            </a:pPr>
            <a:r>
              <a:rPr lang="en-US" sz="3200" dirty="0">
                <a:solidFill>
                  <a:schemeClr val="accent1"/>
                </a:solidFill>
                <a:latin typeface="+mn-lt"/>
              </a:rPr>
              <a:t>→  </a:t>
            </a:r>
            <a:r>
              <a:rPr lang="en-US" sz="3200" kern="0" dirty="0">
                <a:solidFill>
                  <a:srgbClr val="000000"/>
                </a:solidFill>
                <a:latin typeface="IBM Plex Sans Light"/>
                <a:ea typeface="+mj-ea"/>
                <a:cs typeface="+mj-cs"/>
                <a:sym typeface="IBM Plex Sans Light"/>
              </a:rPr>
              <a:t>To learn more about how IBM’s standard IP indemnification methods and where it stands against its competitors check this </a:t>
            </a:r>
            <a:r>
              <a:rPr lang="en-US" sz="3200" kern="0" dirty="0">
                <a:solidFill>
                  <a:srgbClr val="000000"/>
                </a:solidFill>
                <a:latin typeface="IBM Plex Sans Light"/>
                <a:ea typeface="+mj-ea"/>
                <a:cs typeface="+mj-cs"/>
                <a:sym typeface="IBM Plex Sans Light"/>
                <a:hlinkClick r:id="rId3"/>
              </a:rPr>
              <a:t>link</a:t>
            </a:r>
            <a:r>
              <a:rPr lang="en-US" sz="3200" kern="0" dirty="0">
                <a:solidFill>
                  <a:srgbClr val="000000"/>
                </a:solidFill>
                <a:latin typeface="IBM Plex Sans Light"/>
                <a:ea typeface="+mj-ea"/>
                <a:cs typeface="+mj-cs"/>
                <a:sym typeface="IBM Plex Sans Light"/>
              </a:rPr>
              <a:t>.  </a:t>
            </a:r>
          </a:p>
        </p:txBody>
      </p:sp>
    </p:spTree>
    <p:extLst>
      <p:ext uri="{BB962C8B-B14F-4D97-AF65-F5344CB8AC3E}">
        <p14:creationId xmlns:p14="http://schemas.microsoft.com/office/powerpoint/2010/main" val="123756671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3788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98E4A6-4A83-4CDD-8A37-156E7336A198}"/>
              </a:ext>
            </a:extLst>
          </p:cNvPr>
          <p:cNvSpPr/>
          <p:nvPr/>
        </p:nvSpPr>
        <p:spPr bwMode="auto">
          <a:xfrm>
            <a:off x="9136861" y="4623349"/>
            <a:ext cx="14068029" cy="6068315"/>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30" fontAlgn="base">
              <a:spcBef>
                <a:spcPct val="0"/>
              </a:spcBef>
              <a:spcAft>
                <a:spcPct val="0"/>
              </a:spcAft>
            </a:pPr>
            <a:endParaRPr lang="fr-FR" sz="1400" dirty="0">
              <a:solidFill>
                <a:srgbClr val="FFFFFF"/>
              </a:solidFill>
              <a:latin typeface="+mj-lt"/>
            </a:endParaRPr>
          </a:p>
        </p:txBody>
      </p:sp>
      <p:sp>
        <p:nvSpPr>
          <p:cNvPr id="4" name="Rectangle 3">
            <a:extLst>
              <a:ext uri="{FF2B5EF4-FFF2-40B4-BE49-F238E27FC236}">
                <a16:creationId xmlns:a16="http://schemas.microsoft.com/office/drawing/2014/main" id="{6462C284-3379-A5CD-3C9F-A35AADA2B055}"/>
              </a:ext>
            </a:extLst>
          </p:cNvPr>
          <p:cNvSpPr/>
          <p:nvPr/>
        </p:nvSpPr>
        <p:spPr bwMode="auto">
          <a:xfrm>
            <a:off x="576710" y="2789641"/>
            <a:ext cx="18155989"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9600" dirty="0">
              <a:solidFill>
                <a:srgbClr val="FFFFFF"/>
              </a:solidFill>
              <a:latin typeface="+mj-lt"/>
            </a:endParaRPr>
          </a:p>
        </p:txBody>
      </p:sp>
      <p:sp>
        <p:nvSpPr>
          <p:cNvPr id="5" name="Pentagon 118">
            <a:extLst>
              <a:ext uri="{FF2B5EF4-FFF2-40B4-BE49-F238E27FC236}">
                <a16:creationId xmlns:a16="http://schemas.microsoft.com/office/drawing/2014/main" id="{C5AB453F-373A-F29F-58DB-FEC522DCBE6A}"/>
              </a:ext>
            </a:extLst>
          </p:cNvPr>
          <p:cNvSpPr/>
          <p:nvPr/>
        </p:nvSpPr>
        <p:spPr bwMode="auto">
          <a:xfrm>
            <a:off x="1020827" y="4623347"/>
            <a:ext cx="7729173" cy="6068315"/>
          </a:xfrm>
          <a:prstGeom prst="homePlate">
            <a:avLst>
              <a:gd name="adj" fmla="val 18269"/>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30" fontAlgn="base">
              <a:spcBef>
                <a:spcPct val="0"/>
              </a:spcBef>
              <a:spcAft>
                <a:spcPct val="0"/>
              </a:spcAft>
            </a:pPr>
            <a:endParaRPr lang="en-US" sz="1400" dirty="0">
              <a:solidFill>
                <a:srgbClr val="FFFFFF"/>
              </a:solidFill>
              <a:latin typeface="+mj-lt"/>
            </a:endParaRPr>
          </a:p>
        </p:txBody>
      </p:sp>
      <p:sp>
        <p:nvSpPr>
          <p:cNvPr id="6" name="TextBox 135">
            <a:extLst>
              <a:ext uri="{FF2B5EF4-FFF2-40B4-BE49-F238E27FC236}">
                <a16:creationId xmlns:a16="http://schemas.microsoft.com/office/drawing/2014/main" id="{B2133CAA-40F1-1638-66ED-AADBA70F585E}"/>
              </a:ext>
            </a:extLst>
          </p:cNvPr>
          <p:cNvSpPr txBox="1"/>
          <p:nvPr/>
        </p:nvSpPr>
        <p:spPr>
          <a:xfrm>
            <a:off x="1050545" y="3849799"/>
            <a:ext cx="5839356" cy="595533"/>
          </a:xfrm>
          <a:prstGeom prst="rect">
            <a:avLst/>
          </a:prstGeom>
          <a:ln w="12700">
            <a:miter lim="400000"/>
          </a:ln>
        </p:spPr>
        <p:txBody>
          <a:bodyPr lIns="0" tIns="0" rIns="0" bIns="0"/>
          <a:lstStyle>
            <a:lvl1pPr marR="0" indent="0" defTabSz="2438400">
              <a:lnSpc>
                <a:spcPct val="110000"/>
              </a:lnSpc>
              <a:spcBef>
                <a:spcPts val="0"/>
              </a:spcBef>
              <a:spcAft>
                <a:spcPts val="0"/>
              </a:spcAft>
              <a:buClrTx/>
              <a:buSzTx/>
              <a:buFontTx/>
              <a:buNone/>
              <a:tabLst/>
              <a:defRPr b="0" i="0" u="none" strike="noStrike" cap="none" spc="0" baseline="0">
                <a:solidFill>
                  <a:srgbClr val="0F62FE"/>
                </a:solidFill>
                <a:uFillTx/>
                <a:latin typeface="+mj-lt"/>
                <a:ea typeface="+mj-ea"/>
                <a:cs typeface="+mj-cs"/>
                <a:sym typeface="IBM Plex Sans Light"/>
              </a:defRPr>
            </a:lvl1pPr>
            <a:lvl2pPr marL="182880" marR="0" indent="-182880" defTabSz="2438400">
              <a:lnSpc>
                <a:spcPct val="110000"/>
              </a:lnSpc>
              <a:spcBef>
                <a:spcPts val="0"/>
              </a:spcBef>
              <a:spcAft>
                <a:spcPts val="0"/>
              </a:spcAft>
              <a:buClrTx/>
              <a:buSzPct val="100000"/>
              <a:buFontTx/>
              <a:buChar char="–"/>
              <a:tabLst/>
              <a:defRPr sz="2000" b="0" i="0" u="none" strike="noStrike" cap="none" spc="0" baseline="0">
                <a:uFillTx/>
                <a:latin typeface="IBM Plex Sans" panose="020B0503050203000203" pitchFamily="34" charset="0"/>
                <a:ea typeface="+mj-ea"/>
                <a:cs typeface="+mj-cs"/>
                <a:sym typeface="IBM Plex Sans Light"/>
              </a:defRPr>
            </a:lvl2pPr>
            <a:lvl3pPr marL="365760" marR="0" indent="-182880" defTabSz="2438400">
              <a:lnSpc>
                <a:spcPct val="110000"/>
              </a:lnSpc>
              <a:spcBef>
                <a:spcPts val="0"/>
              </a:spcBef>
              <a:spcAft>
                <a:spcPts val="0"/>
              </a:spcAft>
              <a:buClrTx/>
              <a:buSzPct val="100000"/>
              <a:buFontTx/>
              <a:buChar char="•"/>
              <a:tabLst/>
              <a:defRPr sz="2000" b="0" i="0" u="none" strike="noStrike" cap="none" spc="0" baseline="0">
                <a:uFillTx/>
                <a:latin typeface="IBM Plex Sans" panose="020B0503050203000203" pitchFamily="34" charset="0"/>
                <a:ea typeface="+mj-ea"/>
                <a:cs typeface="+mj-cs"/>
                <a:sym typeface="IBM Plex Sans Light"/>
              </a:defRPr>
            </a:lvl3pPr>
            <a:lvl4pPr marL="548640" marR="0" indent="-182880" defTabSz="2438400">
              <a:lnSpc>
                <a:spcPct val="110000"/>
              </a:lnSpc>
              <a:spcBef>
                <a:spcPts val="0"/>
              </a:spcBef>
              <a:spcAft>
                <a:spcPts val="0"/>
              </a:spcAft>
              <a:buClrTx/>
              <a:buSzPct val="100000"/>
              <a:buFontTx/>
              <a:buChar char="–"/>
              <a:tabLst/>
              <a:defRPr sz="2000" b="0" i="0" u="none" strike="noStrike" cap="none" spc="0" baseline="0">
                <a:uFillTx/>
                <a:latin typeface="IBM Plex Sans" panose="020B0503050203000203" pitchFamily="34" charset="0"/>
                <a:ea typeface="+mj-ea"/>
                <a:cs typeface="+mj-cs"/>
                <a:sym typeface="IBM Plex Sans Light"/>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000" b="0" i="0" u="none" strike="noStrike" cap="none" spc="0" baseline="0">
                <a:uFillTx/>
                <a:latin typeface="IBM Plex Sans" panose="020B0503050203000203" pitchFamily="34" charset="0"/>
                <a:ea typeface="+mj-ea"/>
                <a:cs typeface="+mj-cs"/>
                <a:sym typeface="IBM Plex Sans Light"/>
              </a:defRPr>
            </a:lvl5pPr>
            <a:lvl6pPr marL="184306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6pPr>
            <a:lvl7pPr marL="2205631"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7pPr>
            <a:lvl8pPr marL="2568200"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8pPr>
            <a:lvl9pPr marL="2930769" marR="0" indent="-389009" defTabSz="2438400">
              <a:lnSpc>
                <a:spcPct val="100000"/>
              </a:lnSpc>
              <a:spcBef>
                <a:spcPts val="290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9pPr>
          </a:lstStyle>
          <a:p>
            <a:r>
              <a:rPr lang="en-US" sz="4400" dirty="0">
                <a:latin typeface="IBM Plex Sans" panose="020B0503050203000203" pitchFamily="34" charset="0"/>
              </a:rPr>
              <a:t>Traditional AI models</a:t>
            </a:r>
          </a:p>
        </p:txBody>
      </p:sp>
      <p:sp>
        <p:nvSpPr>
          <p:cNvPr id="7" name="TextBox 136">
            <a:extLst>
              <a:ext uri="{FF2B5EF4-FFF2-40B4-BE49-F238E27FC236}">
                <a16:creationId xmlns:a16="http://schemas.microsoft.com/office/drawing/2014/main" id="{79375D96-4A03-5367-5E11-FDDCD2306AA3}"/>
              </a:ext>
            </a:extLst>
          </p:cNvPr>
          <p:cNvSpPr txBox="1"/>
          <p:nvPr/>
        </p:nvSpPr>
        <p:spPr>
          <a:xfrm>
            <a:off x="9172808" y="3870764"/>
            <a:ext cx="4849084" cy="677108"/>
          </a:xfrm>
          <a:prstGeom prst="rect">
            <a:avLst/>
          </a:prstGeom>
          <a:noFill/>
        </p:spPr>
        <p:txBody>
          <a:bodyPr wrap="none" lIns="0" tIns="0" rIns="0" bIns="0" rtlCol="0">
            <a:spAutoFit/>
          </a:bodyPr>
          <a:lstStyle/>
          <a:p>
            <a:pPr defTabSz="1828458">
              <a:spcBef>
                <a:spcPts val="2933"/>
              </a:spcBef>
            </a:pPr>
            <a:r>
              <a:rPr lang="en-US" sz="4400" dirty="0">
                <a:solidFill>
                  <a:schemeClr val="accent1"/>
                </a:solidFill>
                <a:latin typeface="IBM Plex Sans" panose="020B0503050203000203" pitchFamily="34" charset="0"/>
                <a:ea typeface="IBM Plex Sans" charset="0"/>
                <a:cs typeface="IBM Plex Sans" charset="0"/>
              </a:rPr>
              <a:t>Foundation Models</a:t>
            </a:r>
          </a:p>
        </p:txBody>
      </p:sp>
      <p:sp>
        <p:nvSpPr>
          <p:cNvPr id="8" name="TextBox 137">
            <a:extLst>
              <a:ext uri="{FF2B5EF4-FFF2-40B4-BE49-F238E27FC236}">
                <a16:creationId xmlns:a16="http://schemas.microsoft.com/office/drawing/2014/main" id="{4756FF3F-98E4-49BF-4DCB-C574DE29AA07}"/>
              </a:ext>
            </a:extLst>
          </p:cNvPr>
          <p:cNvSpPr txBox="1"/>
          <p:nvPr/>
        </p:nvSpPr>
        <p:spPr>
          <a:xfrm>
            <a:off x="1181599" y="11045164"/>
            <a:ext cx="5734262" cy="1292662"/>
          </a:xfrm>
          <a:prstGeom prst="rect">
            <a:avLst/>
          </a:prstGeom>
          <a:noFill/>
        </p:spPr>
        <p:txBody>
          <a:bodyPr wrap="none" lIns="0" tIns="0" rIns="0" bIns="0" rtlCol="0">
            <a:spAutoFit/>
          </a:bodyPr>
          <a:lstStyle/>
          <a:p>
            <a:pPr marL="287945" indent="-287945" defTabSz="1828458">
              <a:buFont typeface="Arial" panose="020B0604020202020204" pitchFamily="34" charset="0"/>
              <a:buChar char="•"/>
            </a:pPr>
            <a:r>
              <a:rPr lang="en-US" sz="2800" dirty="0">
                <a:solidFill>
                  <a:srgbClr val="000000"/>
                </a:solidFill>
                <a:ea typeface="IBM Plex Sans" charset="0"/>
                <a:cs typeface="IBM Plex Sans" charset="0"/>
              </a:rPr>
              <a:t>Individual siloed models</a:t>
            </a:r>
          </a:p>
          <a:p>
            <a:pPr marL="287945" indent="-287945" defTabSz="1828458">
              <a:buFont typeface="Arial" panose="020B0604020202020204" pitchFamily="34" charset="0"/>
              <a:buChar char="•"/>
            </a:pPr>
            <a:r>
              <a:rPr lang="en-US" sz="2800" dirty="0">
                <a:solidFill>
                  <a:srgbClr val="000000"/>
                </a:solidFill>
                <a:ea typeface="IBM Plex Sans" charset="0"/>
                <a:cs typeface="IBM Plex Sans" charset="0"/>
              </a:rPr>
              <a:t>Require task specific training </a:t>
            </a:r>
          </a:p>
          <a:p>
            <a:pPr marL="287945" indent="-287945" defTabSz="1828458">
              <a:buFont typeface="Arial" panose="020B0604020202020204" pitchFamily="34" charset="0"/>
              <a:buChar char="•"/>
            </a:pPr>
            <a:r>
              <a:rPr lang="en-US" sz="2800" dirty="0">
                <a:solidFill>
                  <a:srgbClr val="000000"/>
                </a:solidFill>
                <a:ea typeface="IBM Plex Sans" charset="0"/>
                <a:cs typeface="IBM Plex Sans" charset="0"/>
              </a:rPr>
              <a:t>Lots of human supervised training</a:t>
            </a:r>
          </a:p>
        </p:txBody>
      </p:sp>
      <p:sp>
        <p:nvSpPr>
          <p:cNvPr id="9" name="Oval 169">
            <a:extLst>
              <a:ext uri="{FF2B5EF4-FFF2-40B4-BE49-F238E27FC236}">
                <a16:creationId xmlns:a16="http://schemas.microsoft.com/office/drawing/2014/main" id="{56F176C7-9D0D-2C9A-5BB8-39FBA8871ABE}"/>
              </a:ext>
            </a:extLst>
          </p:cNvPr>
          <p:cNvSpPr/>
          <p:nvPr/>
        </p:nvSpPr>
        <p:spPr bwMode="auto">
          <a:xfrm>
            <a:off x="3470650" y="6025979"/>
            <a:ext cx="428115" cy="436843"/>
          </a:xfrm>
          <a:prstGeom prst="ellipse">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3733" dirty="0">
              <a:solidFill>
                <a:srgbClr val="FFFFFF"/>
              </a:solidFill>
              <a:latin typeface="IBM Plex Sans" panose="020B0503050203000203" pitchFamily="34" charset="0"/>
            </a:endParaRPr>
          </a:p>
        </p:txBody>
      </p:sp>
      <p:cxnSp>
        <p:nvCxnSpPr>
          <p:cNvPr id="10" name="Straight Arrow Connector 173">
            <a:extLst>
              <a:ext uri="{FF2B5EF4-FFF2-40B4-BE49-F238E27FC236}">
                <a16:creationId xmlns:a16="http://schemas.microsoft.com/office/drawing/2014/main" id="{7DB0A23F-7E08-07C9-C678-E3DEE12EF2ED}"/>
              </a:ext>
            </a:extLst>
          </p:cNvPr>
          <p:cNvCxnSpPr>
            <a:cxnSpLocks/>
          </p:cNvCxnSpPr>
          <p:nvPr/>
        </p:nvCxnSpPr>
        <p:spPr bwMode="auto">
          <a:xfrm>
            <a:off x="2399327" y="6241797"/>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sp>
        <p:nvSpPr>
          <p:cNvPr id="11" name="Oval 174">
            <a:extLst>
              <a:ext uri="{FF2B5EF4-FFF2-40B4-BE49-F238E27FC236}">
                <a16:creationId xmlns:a16="http://schemas.microsoft.com/office/drawing/2014/main" id="{23B9298F-9C9A-E62B-F9B3-48911FFB61E8}"/>
              </a:ext>
            </a:extLst>
          </p:cNvPr>
          <p:cNvSpPr/>
          <p:nvPr/>
        </p:nvSpPr>
        <p:spPr bwMode="auto">
          <a:xfrm>
            <a:off x="3575502" y="6746019"/>
            <a:ext cx="218405" cy="222859"/>
          </a:xfrm>
          <a:prstGeom prst="ellipse">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3733" dirty="0">
              <a:solidFill>
                <a:srgbClr val="FFFFFF"/>
              </a:solidFill>
              <a:latin typeface="IBM Plex Sans" panose="020B0503050203000203" pitchFamily="34" charset="0"/>
            </a:endParaRPr>
          </a:p>
        </p:txBody>
      </p:sp>
      <p:cxnSp>
        <p:nvCxnSpPr>
          <p:cNvPr id="12" name="Straight Arrow Connector 175">
            <a:extLst>
              <a:ext uri="{FF2B5EF4-FFF2-40B4-BE49-F238E27FC236}">
                <a16:creationId xmlns:a16="http://schemas.microsoft.com/office/drawing/2014/main" id="{0B7FAF15-2FAD-2DDC-FC37-A5E017368C3F}"/>
              </a:ext>
            </a:extLst>
          </p:cNvPr>
          <p:cNvCxnSpPr>
            <a:cxnSpLocks/>
          </p:cNvCxnSpPr>
          <p:nvPr/>
        </p:nvCxnSpPr>
        <p:spPr bwMode="auto">
          <a:xfrm>
            <a:off x="2399327" y="6845973"/>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sp>
        <p:nvSpPr>
          <p:cNvPr id="13" name="Oval 176">
            <a:extLst>
              <a:ext uri="{FF2B5EF4-FFF2-40B4-BE49-F238E27FC236}">
                <a16:creationId xmlns:a16="http://schemas.microsoft.com/office/drawing/2014/main" id="{C766685C-C7FF-DE6F-01AB-233D3B38359A}"/>
              </a:ext>
            </a:extLst>
          </p:cNvPr>
          <p:cNvSpPr/>
          <p:nvPr/>
        </p:nvSpPr>
        <p:spPr bwMode="auto">
          <a:xfrm>
            <a:off x="3514021" y="7275986"/>
            <a:ext cx="341373" cy="348333"/>
          </a:xfrm>
          <a:prstGeom prst="ellipse">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3733" dirty="0">
              <a:solidFill>
                <a:srgbClr val="FFFFFF"/>
              </a:solidFill>
              <a:latin typeface="IBM Plex Sans" panose="020B0503050203000203" pitchFamily="34" charset="0"/>
            </a:endParaRPr>
          </a:p>
        </p:txBody>
      </p:sp>
      <p:cxnSp>
        <p:nvCxnSpPr>
          <p:cNvPr id="14" name="Straight Arrow Connector 177">
            <a:extLst>
              <a:ext uri="{FF2B5EF4-FFF2-40B4-BE49-F238E27FC236}">
                <a16:creationId xmlns:a16="http://schemas.microsoft.com/office/drawing/2014/main" id="{FCF5050F-095F-4713-01D1-01368E80A74E}"/>
              </a:ext>
            </a:extLst>
          </p:cNvPr>
          <p:cNvCxnSpPr>
            <a:cxnSpLocks/>
          </p:cNvCxnSpPr>
          <p:nvPr/>
        </p:nvCxnSpPr>
        <p:spPr bwMode="auto">
          <a:xfrm>
            <a:off x="2399327" y="7450149"/>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5" name="Picture 178">
            <a:extLst>
              <a:ext uri="{FF2B5EF4-FFF2-40B4-BE49-F238E27FC236}">
                <a16:creationId xmlns:a16="http://schemas.microsoft.com/office/drawing/2014/main" id="{AFBFC4B6-6288-14DF-1C5D-C9751E495F5C}"/>
              </a:ext>
            </a:extLst>
          </p:cNvPr>
          <p:cNvPicPr>
            <a:picLocks noChangeAspect="1"/>
          </p:cNvPicPr>
          <p:nvPr/>
        </p:nvPicPr>
        <p:blipFill>
          <a:blip r:embed="rId3"/>
          <a:stretch>
            <a:fillRect/>
          </a:stretch>
        </p:blipFill>
        <p:spPr>
          <a:xfrm>
            <a:off x="1606415" y="5964436"/>
            <a:ext cx="560184" cy="549619"/>
          </a:xfrm>
          <a:prstGeom prst="rect">
            <a:avLst/>
          </a:prstGeom>
        </p:spPr>
      </p:pic>
      <p:pic>
        <p:nvPicPr>
          <p:cNvPr id="16" name="Picture 179">
            <a:extLst>
              <a:ext uri="{FF2B5EF4-FFF2-40B4-BE49-F238E27FC236}">
                <a16:creationId xmlns:a16="http://schemas.microsoft.com/office/drawing/2014/main" id="{C9F9F2FF-2267-AE02-2048-871DAE639FEB}"/>
              </a:ext>
            </a:extLst>
          </p:cNvPr>
          <p:cNvPicPr>
            <a:picLocks noChangeAspect="1"/>
          </p:cNvPicPr>
          <p:nvPr/>
        </p:nvPicPr>
        <p:blipFill>
          <a:blip r:embed="rId4"/>
          <a:stretch>
            <a:fillRect/>
          </a:stretch>
        </p:blipFill>
        <p:spPr>
          <a:xfrm>
            <a:off x="1611911" y="6569108"/>
            <a:ext cx="538637" cy="549619"/>
          </a:xfrm>
          <a:prstGeom prst="rect">
            <a:avLst/>
          </a:prstGeom>
        </p:spPr>
      </p:pic>
      <p:sp>
        <p:nvSpPr>
          <p:cNvPr id="17" name="Oval 180">
            <a:extLst>
              <a:ext uri="{FF2B5EF4-FFF2-40B4-BE49-F238E27FC236}">
                <a16:creationId xmlns:a16="http://schemas.microsoft.com/office/drawing/2014/main" id="{27221E09-0CBD-A3AB-1AD8-A90FA36053BB}"/>
              </a:ext>
            </a:extLst>
          </p:cNvPr>
          <p:cNvSpPr/>
          <p:nvPr/>
        </p:nvSpPr>
        <p:spPr bwMode="auto">
          <a:xfrm>
            <a:off x="3597683" y="7953080"/>
            <a:ext cx="174048" cy="177595"/>
          </a:xfrm>
          <a:prstGeom prst="ellipse">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3733" dirty="0">
              <a:solidFill>
                <a:srgbClr val="FFFFFF"/>
              </a:solidFill>
              <a:latin typeface="IBM Plex Sans" panose="020B0503050203000203" pitchFamily="34" charset="0"/>
            </a:endParaRPr>
          </a:p>
        </p:txBody>
      </p:sp>
      <p:cxnSp>
        <p:nvCxnSpPr>
          <p:cNvPr id="18" name="Straight Arrow Connector 181">
            <a:extLst>
              <a:ext uri="{FF2B5EF4-FFF2-40B4-BE49-F238E27FC236}">
                <a16:creationId xmlns:a16="http://schemas.microsoft.com/office/drawing/2014/main" id="{A8B2CFF5-6FCF-F954-A4D5-FFA624C2A4C4}"/>
              </a:ext>
            </a:extLst>
          </p:cNvPr>
          <p:cNvCxnSpPr>
            <a:cxnSpLocks/>
          </p:cNvCxnSpPr>
          <p:nvPr/>
        </p:nvCxnSpPr>
        <p:spPr bwMode="auto">
          <a:xfrm>
            <a:off x="2399327" y="8054325"/>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9" name="Picture 182">
            <a:extLst>
              <a:ext uri="{FF2B5EF4-FFF2-40B4-BE49-F238E27FC236}">
                <a16:creationId xmlns:a16="http://schemas.microsoft.com/office/drawing/2014/main" id="{5F7763DE-A4C5-A8E7-5ABB-727233B31A9E}"/>
              </a:ext>
            </a:extLst>
          </p:cNvPr>
          <p:cNvPicPr>
            <a:picLocks noChangeAspect="1"/>
          </p:cNvPicPr>
          <p:nvPr/>
        </p:nvPicPr>
        <p:blipFill>
          <a:blip r:embed="rId5"/>
          <a:stretch>
            <a:fillRect/>
          </a:stretch>
        </p:blipFill>
        <p:spPr>
          <a:xfrm flipH="1">
            <a:off x="1667623" y="7819681"/>
            <a:ext cx="482925" cy="492771"/>
          </a:xfrm>
          <a:prstGeom prst="rect">
            <a:avLst/>
          </a:prstGeom>
        </p:spPr>
      </p:pic>
      <p:sp>
        <p:nvSpPr>
          <p:cNvPr id="20" name="TextBox 187">
            <a:extLst>
              <a:ext uri="{FF2B5EF4-FFF2-40B4-BE49-F238E27FC236}">
                <a16:creationId xmlns:a16="http://schemas.microsoft.com/office/drawing/2014/main" id="{B3F4C237-087F-3BB2-6D4C-AED0AFB706E9}"/>
              </a:ext>
            </a:extLst>
          </p:cNvPr>
          <p:cNvSpPr txBox="1"/>
          <p:nvPr/>
        </p:nvSpPr>
        <p:spPr>
          <a:xfrm>
            <a:off x="4149297" y="6059028"/>
            <a:ext cx="976229" cy="369332"/>
          </a:xfrm>
          <a:prstGeom prst="rect">
            <a:avLst/>
          </a:prstGeom>
          <a:noFill/>
        </p:spPr>
        <p:txBody>
          <a:bodyPr wrap="none" lIns="0" tIns="0" rIns="0" bIns="0" rtlCol="0">
            <a:spAutoFit/>
          </a:bodyPr>
          <a:lstStyle/>
          <a:p>
            <a:pPr defTabSz="1828458">
              <a:spcBef>
                <a:spcPts val="2933"/>
              </a:spcBef>
            </a:pPr>
            <a:r>
              <a:rPr lang="en-US" sz="2400" dirty="0">
                <a:solidFill>
                  <a:srgbClr val="000000"/>
                </a:solidFill>
                <a:ea typeface="IBM Plex Sans" charset="0"/>
                <a:cs typeface="IBM Plex Sans" charset="0"/>
              </a:rPr>
              <a:t>Model</a:t>
            </a:r>
            <a:r>
              <a:rPr lang="en-US" sz="2400" baseline="-25000" dirty="0">
                <a:solidFill>
                  <a:srgbClr val="000000"/>
                </a:solidFill>
                <a:ea typeface="IBM Plex Sans" charset="0"/>
                <a:cs typeface="IBM Plex Sans" charset="0"/>
              </a:rPr>
              <a:t>1</a:t>
            </a:r>
          </a:p>
        </p:txBody>
      </p:sp>
      <p:sp>
        <p:nvSpPr>
          <p:cNvPr id="21" name="TextBox 188">
            <a:extLst>
              <a:ext uri="{FF2B5EF4-FFF2-40B4-BE49-F238E27FC236}">
                <a16:creationId xmlns:a16="http://schemas.microsoft.com/office/drawing/2014/main" id="{E599E56C-54FD-5617-AF3C-263520D8D1A9}"/>
              </a:ext>
            </a:extLst>
          </p:cNvPr>
          <p:cNvSpPr txBox="1"/>
          <p:nvPr/>
        </p:nvSpPr>
        <p:spPr>
          <a:xfrm>
            <a:off x="4149297" y="6680532"/>
            <a:ext cx="976229" cy="369332"/>
          </a:xfrm>
          <a:prstGeom prst="rect">
            <a:avLst/>
          </a:prstGeom>
          <a:noFill/>
        </p:spPr>
        <p:txBody>
          <a:bodyPr wrap="none" lIns="0" tIns="0" rIns="0" bIns="0" rtlCol="0">
            <a:spAutoFit/>
          </a:bodyPr>
          <a:lstStyle/>
          <a:p>
            <a:pPr defTabSz="1828458">
              <a:spcBef>
                <a:spcPts val="2933"/>
              </a:spcBef>
            </a:pPr>
            <a:r>
              <a:rPr lang="en-US" sz="2400" dirty="0">
                <a:solidFill>
                  <a:srgbClr val="000000"/>
                </a:solidFill>
                <a:ea typeface="IBM Plex Sans" charset="0"/>
                <a:cs typeface="IBM Plex Sans" charset="0"/>
              </a:rPr>
              <a:t>Model</a:t>
            </a:r>
            <a:r>
              <a:rPr lang="en-US" sz="2400" baseline="-25000" dirty="0">
                <a:solidFill>
                  <a:srgbClr val="000000"/>
                </a:solidFill>
                <a:ea typeface="IBM Plex Sans" charset="0"/>
                <a:cs typeface="IBM Plex Sans" charset="0"/>
              </a:rPr>
              <a:t>2</a:t>
            </a:r>
          </a:p>
        </p:txBody>
      </p:sp>
      <p:sp>
        <p:nvSpPr>
          <p:cNvPr id="22" name="TextBox 189">
            <a:extLst>
              <a:ext uri="{FF2B5EF4-FFF2-40B4-BE49-F238E27FC236}">
                <a16:creationId xmlns:a16="http://schemas.microsoft.com/office/drawing/2014/main" id="{2B67CB28-9290-9C85-1D24-6E7982A68E8D}"/>
              </a:ext>
            </a:extLst>
          </p:cNvPr>
          <p:cNvSpPr txBox="1"/>
          <p:nvPr/>
        </p:nvSpPr>
        <p:spPr>
          <a:xfrm>
            <a:off x="4149297" y="7288524"/>
            <a:ext cx="976229" cy="369332"/>
          </a:xfrm>
          <a:prstGeom prst="rect">
            <a:avLst/>
          </a:prstGeom>
          <a:noFill/>
        </p:spPr>
        <p:txBody>
          <a:bodyPr wrap="none" lIns="0" tIns="0" rIns="0" bIns="0" rtlCol="0">
            <a:spAutoFit/>
          </a:bodyPr>
          <a:lstStyle/>
          <a:p>
            <a:pPr defTabSz="1828458">
              <a:spcBef>
                <a:spcPts val="2933"/>
              </a:spcBef>
            </a:pPr>
            <a:r>
              <a:rPr lang="en-US" sz="2400" dirty="0">
                <a:solidFill>
                  <a:srgbClr val="000000"/>
                </a:solidFill>
                <a:ea typeface="IBM Plex Sans" charset="0"/>
                <a:cs typeface="IBM Plex Sans" charset="0"/>
              </a:rPr>
              <a:t>Model</a:t>
            </a:r>
            <a:r>
              <a:rPr lang="en-US" sz="2400" baseline="-25000" dirty="0">
                <a:solidFill>
                  <a:srgbClr val="000000"/>
                </a:solidFill>
                <a:ea typeface="IBM Plex Sans" charset="0"/>
                <a:cs typeface="IBM Plex Sans" charset="0"/>
              </a:rPr>
              <a:t>3</a:t>
            </a:r>
          </a:p>
        </p:txBody>
      </p:sp>
      <p:sp>
        <p:nvSpPr>
          <p:cNvPr id="23" name="TextBox 190">
            <a:extLst>
              <a:ext uri="{FF2B5EF4-FFF2-40B4-BE49-F238E27FC236}">
                <a16:creationId xmlns:a16="http://schemas.microsoft.com/office/drawing/2014/main" id="{3C39A042-37D6-7ABB-8341-37A56F17F006}"/>
              </a:ext>
            </a:extLst>
          </p:cNvPr>
          <p:cNvSpPr txBox="1"/>
          <p:nvPr/>
        </p:nvSpPr>
        <p:spPr>
          <a:xfrm>
            <a:off x="4149297" y="7861385"/>
            <a:ext cx="976229" cy="369332"/>
          </a:xfrm>
          <a:prstGeom prst="rect">
            <a:avLst/>
          </a:prstGeom>
          <a:noFill/>
        </p:spPr>
        <p:txBody>
          <a:bodyPr wrap="none" lIns="0" tIns="0" rIns="0" bIns="0" rtlCol="0">
            <a:spAutoFit/>
          </a:bodyPr>
          <a:lstStyle/>
          <a:p>
            <a:pPr defTabSz="1828458">
              <a:spcBef>
                <a:spcPts val="2933"/>
              </a:spcBef>
            </a:pPr>
            <a:r>
              <a:rPr lang="en-US" sz="2400" dirty="0">
                <a:solidFill>
                  <a:srgbClr val="000000"/>
                </a:solidFill>
                <a:ea typeface="IBM Plex Sans" charset="0"/>
                <a:cs typeface="IBM Plex Sans" charset="0"/>
              </a:rPr>
              <a:t>Model</a:t>
            </a:r>
            <a:r>
              <a:rPr lang="en-US" sz="2400" baseline="-25000" dirty="0">
                <a:solidFill>
                  <a:srgbClr val="000000"/>
                </a:solidFill>
                <a:ea typeface="IBM Plex Sans" charset="0"/>
                <a:cs typeface="IBM Plex Sans" charset="0"/>
              </a:rPr>
              <a:t>4</a:t>
            </a:r>
          </a:p>
        </p:txBody>
      </p:sp>
      <p:pic>
        <p:nvPicPr>
          <p:cNvPr id="24" name="Picture 193">
            <a:extLst>
              <a:ext uri="{FF2B5EF4-FFF2-40B4-BE49-F238E27FC236}">
                <a16:creationId xmlns:a16="http://schemas.microsoft.com/office/drawing/2014/main" id="{57A9533F-E914-F81A-D12D-2C27FCBCCF49}"/>
              </a:ext>
            </a:extLst>
          </p:cNvPr>
          <p:cNvPicPr>
            <a:picLocks noChangeAspect="1"/>
          </p:cNvPicPr>
          <p:nvPr/>
        </p:nvPicPr>
        <p:blipFill>
          <a:blip r:embed="rId6">
            <a:duotone>
              <a:schemeClr val="accent4">
                <a:shade val="45000"/>
                <a:satMod val="135000"/>
              </a:schemeClr>
              <a:prstClr val="white"/>
            </a:duotone>
          </a:blip>
          <a:stretch>
            <a:fillRect/>
          </a:stretch>
        </p:blipFill>
        <p:spPr>
          <a:xfrm>
            <a:off x="6326344" y="5995096"/>
            <a:ext cx="466779" cy="476293"/>
          </a:xfrm>
          <a:prstGeom prst="rect">
            <a:avLst/>
          </a:prstGeom>
        </p:spPr>
      </p:pic>
      <p:cxnSp>
        <p:nvCxnSpPr>
          <p:cNvPr id="25" name="Straight Arrow Connector 194">
            <a:extLst>
              <a:ext uri="{FF2B5EF4-FFF2-40B4-BE49-F238E27FC236}">
                <a16:creationId xmlns:a16="http://schemas.microsoft.com/office/drawing/2014/main" id="{B61E2F94-665D-519C-505D-04337C97A685}"/>
              </a:ext>
            </a:extLst>
          </p:cNvPr>
          <p:cNvCxnSpPr/>
          <p:nvPr/>
        </p:nvCxnSpPr>
        <p:spPr bwMode="auto">
          <a:xfrm>
            <a:off x="5357522" y="6241797"/>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6" name="Straight Arrow Connector 195">
            <a:extLst>
              <a:ext uri="{FF2B5EF4-FFF2-40B4-BE49-F238E27FC236}">
                <a16:creationId xmlns:a16="http://schemas.microsoft.com/office/drawing/2014/main" id="{24146041-A98C-9008-D72A-7DFD23D31D9A}"/>
              </a:ext>
            </a:extLst>
          </p:cNvPr>
          <p:cNvCxnSpPr/>
          <p:nvPr/>
        </p:nvCxnSpPr>
        <p:spPr bwMode="auto">
          <a:xfrm>
            <a:off x="5357522" y="6845973"/>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7" name="Straight Arrow Connector 196">
            <a:extLst>
              <a:ext uri="{FF2B5EF4-FFF2-40B4-BE49-F238E27FC236}">
                <a16:creationId xmlns:a16="http://schemas.microsoft.com/office/drawing/2014/main" id="{7C3336C7-AAFB-CBBC-AEF2-5BEC3FE08396}"/>
              </a:ext>
            </a:extLst>
          </p:cNvPr>
          <p:cNvCxnSpPr/>
          <p:nvPr/>
        </p:nvCxnSpPr>
        <p:spPr bwMode="auto">
          <a:xfrm>
            <a:off x="5357522" y="7450149"/>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8" name="Straight Arrow Connector 197">
            <a:extLst>
              <a:ext uri="{FF2B5EF4-FFF2-40B4-BE49-F238E27FC236}">
                <a16:creationId xmlns:a16="http://schemas.microsoft.com/office/drawing/2014/main" id="{3CF799AA-14A4-BC19-A8B9-28FA5776C0FA}"/>
              </a:ext>
            </a:extLst>
          </p:cNvPr>
          <p:cNvCxnSpPr/>
          <p:nvPr/>
        </p:nvCxnSpPr>
        <p:spPr bwMode="auto">
          <a:xfrm>
            <a:off x="5357522" y="8054325"/>
            <a:ext cx="886440" cy="0"/>
          </a:xfrm>
          <a:prstGeom prst="straightConnector1">
            <a:avLst/>
          </a:prstGeom>
          <a:ln w="6350">
            <a:solidFill>
              <a:schemeClr val="bg1">
                <a:lumMod val="65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29" name="Picture 200">
            <a:extLst>
              <a:ext uri="{FF2B5EF4-FFF2-40B4-BE49-F238E27FC236}">
                <a16:creationId xmlns:a16="http://schemas.microsoft.com/office/drawing/2014/main" id="{1BACE18D-71B5-2D39-C431-85F4C17BC23B}"/>
              </a:ext>
            </a:extLst>
          </p:cNvPr>
          <p:cNvPicPr>
            <a:picLocks noChangeAspect="1"/>
          </p:cNvPicPr>
          <p:nvPr/>
        </p:nvPicPr>
        <p:blipFill>
          <a:blip r:embed="rId6">
            <a:duotone>
              <a:schemeClr val="accent4">
                <a:shade val="45000"/>
                <a:satMod val="135000"/>
              </a:schemeClr>
              <a:prstClr val="white"/>
            </a:duotone>
          </a:blip>
          <a:stretch>
            <a:fillRect/>
          </a:stretch>
        </p:blipFill>
        <p:spPr>
          <a:xfrm>
            <a:off x="6326344" y="6607243"/>
            <a:ext cx="466779" cy="476293"/>
          </a:xfrm>
          <a:prstGeom prst="rect">
            <a:avLst/>
          </a:prstGeom>
        </p:spPr>
      </p:pic>
      <p:pic>
        <p:nvPicPr>
          <p:cNvPr id="30" name="Picture 201">
            <a:extLst>
              <a:ext uri="{FF2B5EF4-FFF2-40B4-BE49-F238E27FC236}">
                <a16:creationId xmlns:a16="http://schemas.microsoft.com/office/drawing/2014/main" id="{9F8DEDE8-79B5-8700-FD6E-C446C3EC2115}"/>
              </a:ext>
            </a:extLst>
          </p:cNvPr>
          <p:cNvPicPr>
            <a:picLocks noChangeAspect="1"/>
          </p:cNvPicPr>
          <p:nvPr/>
        </p:nvPicPr>
        <p:blipFill>
          <a:blip r:embed="rId6">
            <a:duotone>
              <a:schemeClr val="accent4">
                <a:shade val="45000"/>
                <a:satMod val="135000"/>
              </a:schemeClr>
              <a:prstClr val="white"/>
            </a:duotone>
          </a:blip>
          <a:stretch>
            <a:fillRect/>
          </a:stretch>
        </p:blipFill>
        <p:spPr>
          <a:xfrm>
            <a:off x="6326344" y="7219390"/>
            <a:ext cx="466779" cy="476293"/>
          </a:xfrm>
          <a:prstGeom prst="rect">
            <a:avLst/>
          </a:prstGeom>
        </p:spPr>
      </p:pic>
      <p:pic>
        <p:nvPicPr>
          <p:cNvPr id="31" name="Picture 202">
            <a:extLst>
              <a:ext uri="{FF2B5EF4-FFF2-40B4-BE49-F238E27FC236}">
                <a16:creationId xmlns:a16="http://schemas.microsoft.com/office/drawing/2014/main" id="{901747C8-F40E-CD0F-1B63-B9885838B066}"/>
              </a:ext>
            </a:extLst>
          </p:cNvPr>
          <p:cNvPicPr>
            <a:picLocks noChangeAspect="1"/>
          </p:cNvPicPr>
          <p:nvPr/>
        </p:nvPicPr>
        <p:blipFill>
          <a:blip r:embed="rId6">
            <a:duotone>
              <a:schemeClr val="accent4">
                <a:shade val="45000"/>
                <a:satMod val="135000"/>
              </a:schemeClr>
              <a:prstClr val="white"/>
            </a:duotone>
          </a:blip>
          <a:stretch>
            <a:fillRect/>
          </a:stretch>
        </p:blipFill>
        <p:spPr>
          <a:xfrm>
            <a:off x="6326344" y="7831534"/>
            <a:ext cx="466779" cy="476293"/>
          </a:xfrm>
          <a:prstGeom prst="rect">
            <a:avLst/>
          </a:prstGeom>
        </p:spPr>
      </p:pic>
      <p:sp>
        <p:nvSpPr>
          <p:cNvPr id="32" name="TextBox 205">
            <a:extLst>
              <a:ext uri="{FF2B5EF4-FFF2-40B4-BE49-F238E27FC236}">
                <a16:creationId xmlns:a16="http://schemas.microsoft.com/office/drawing/2014/main" id="{5E103AB5-472B-10A5-FB39-364322CE457A}"/>
              </a:ext>
            </a:extLst>
          </p:cNvPr>
          <p:cNvSpPr txBox="1"/>
          <p:nvPr/>
        </p:nvSpPr>
        <p:spPr>
          <a:xfrm>
            <a:off x="1917242" y="4935052"/>
            <a:ext cx="1762093" cy="1107996"/>
          </a:xfrm>
          <a:prstGeom prst="rect">
            <a:avLst/>
          </a:prstGeom>
          <a:noFill/>
        </p:spPr>
        <p:txBody>
          <a:bodyPr wrap="square" lIns="0" tIns="0" rIns="0" bIns="0" rtlCol="0">
            <a:spAutoFit/>
          </a:bodyPr>
          <a:lstStyle/>
          <a:p>
            <a:pPr algn="ctr" defTabSz="1828458">
              <a:spcBef>
                <a:spcPts val="2933"/>
              </a:spcBef>
            </a:pPr>
            <a:r>
              <a:rPr lang="en-US" sz="2400" dirty="0">
                <a:solidFill>
                  <a:schemeClr val="accent1"/>
                </a:solidFill>
                <a:latin typeface="IBM Plex Sans" panose="020B0503050203000203" pitchFamily="34" charset="0"/>
                <a:ea typeface="IBM Plex Sans" charset="0"/>
                <a:cs typeface="IBM Plex Sans" charset="0"/>
              </a:rPr>
              <a:t>Training with labeled data</a:t>
            </a:r>
          </a:p>
        </p:txBody>
      </p:sp>
      <p:sp>
        <p:nvSpPr>
          <p:cNvPr id="33" name="TextBox 206">
            <a:extLst>
              <a:ext uri="{FF2B5EF4-FFF2-40B4-BE49-F238E27FC236}">
                <a16:creationId xmlns:a16="http://schemas.microsoft.com/office/drawing/2014/main" id="{73AF3613-C1C9-A0FB-BEE6-A8255162617A}"/>
              </a:ext>
            </a:extLst>
          </p:cNvPr>
          <p:cNvSpPr txBox="1"/>
          <p:nvPr/>
        </p:nvSpPr>
        <p:spPr>
          <a:xfrm>
            <a:off x="6039003" y="5391392"/>
            <a:ext cx="979493" cy="369332"/>
          </a:xfrm>
          <a:prstGeom prst="rect">
            <a:avLst/>
          </a:prstGeom>
          <a:noFill/>
        </p:spPr>
        <p:txBody>
          <a:bodyPr wrap="square" lIns="0" tIns="0" rIns="0" bIns="0" rtlCol="0">
            <a:spAutoFit/>
          </a:bodyPr>
          <a:lstStyle>
            <a:defPPr>
              <a:defRPr lang="en-US"/>
            </a:defPPr>
            <a:lvl1pPr algn="ctr" defTabSz="1828800">
              <a:spcBef>
                <a:spcPts val="2934"/>
              </a:spcBef>
              <a:defRPr sz="2000">
                <a:solidFill>
                  <a:srgbClr val="000000"/>
                </a:solidFill>
                <a:latin typeface="IBM Plex Sans Light" panose="020B0403050203000203" pitchFamily="34" charset="0"/>
                <a:ea typeface="IBM Plex Sans" charset="0"/>
                <a:cs typeface="IBM Plex Sans" charset="0"/>
              </a:defRPr>
            </a:lvl1pPr>
          </a:lstStyle>
          <a:p>
            <a:r>
              <a:rPr lang="en-US" sz="2400" dirty="0">
                <a:solidFill>
                  <a:schemeClr val="accent1"/>
                </a:solidFill>
                <a:latin typeface="IBM Plex Sans" panose="020B0503050203000203" pitchFamily="34" charset="0"/>
              </a:rPr>
              <a:t>Tasks</a:t>
            </a:r>
          </a:p>
        </p:txBody>
      </p:sp>
      <p:sp>
        <p:nvSpPr>
          <p:cNvPr id="34" name="Rectangle 33">
            <a:extLst>
              <a:ext uri="{FF2B5EF4-FFF2-40B4-BE49-F238E27FC236}">
                <a16:creationId xmlns:a16="http://schemas.microsoft.com/office/drawing/2014/main" id="{9001055A-62B4-DE93-1779-6AFC47184A1A}"/>
              </a:ext>
            </a:extLst>
          </p:cNvPr>
          <p:cNvSpPr/>
          <p:nvPr/>
        </p:nvSpPr>
        <p:spPr bwMode="auto">
          <a:xfrm>
            <a:off x="576710" y="2294951"/>
            <a:ext cx="18155989"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84" fontAlgn="base">
              <a:spcBef>
                <a:spcPct val="0"/>
              </a:spcBef>
              <a:spcAft>
                <a:spcPct val="0"/>
              </a:spcAft>
            </a:pPr>
            <a:endParaRPr lang="en-US" sz="9600" dirty="0">
              <a:solidFill>
                <a:srgbClr val="FFFFFF"/>
              </a:solidFill>
              <a:latin typeface="+mj-lt"/>
            </a:endParaRPr>
          </a:p>
        </p:txBody>
      </p:sp>
      <p:sp>
        <p:nvSpPr>
          <p:cNvPr id="35" name="TextBox 165">
            <a:extLst>
              <a:ext uri="{FF2B5EF4-FFF2-40B4-BE49-F238E27FC236}">
                <a16:creationId xmlns:a16="http://schemas.microsoft.com/office/drawing/2014/main" id="{DB41EF98-BDE5-4411-C488-8C081937C543}"/>
              </a:ext>
            </a:extLst>
          </p:cNvPr>
          <p:cNvSpPr txBox="1"/>
          <p:nvPr/>
        </p:nvSpPr>
        <p:spPr>
          <a:xfrm>
            <a:off x="9390449" y="6005308"/>
            <a:ext cx="2640500" cy="738664"/>
          </a:xfrm>
          <a:prstGeom prst="rect">
            <a:avLst/>
          </a:prstGeom>
          <a:noFill/>
        </p:spPr>
        <p:txBody>
          <a:bodyPr wrap="square" lIns="0" tIns="0" rIns="0" bIns="0" rtlCol="0">
            <a:spAutoFit/>
          </a:bodyPr>
          <a:lstStyle/>
          <a:p>
            <a:pPr defTabSz="1828458">
              <a:spcBef>
                <a:spcPts val="2933"/>
              </a:spcBef>
            </a:pPr>
            <a:r>
              <a:rPr lang="en-US" sz="2400" dirty="0">
                <a:solidFill>
                  <a:srgbClr val="0D62FE"/>
                </a:solidFill>
                <a:latin typeface="IBM Plex Sans" panose="020B0503050203000203" pitchFamily="34" charset="0"/>
                <a:ea typeface="IBM Plex Sans" charset="0"/>
                <a:cs typeface="IBM Plex Sans" charset="0"/>
              </a:rPr>
              <a:t>Massive unlabeled external data</a:t>
            </a:r>
          </a:p>
        </p:txBody>
      </p:sp>
      <p:sp>
        <p:nvSpPr>
          <p:cNvPr id="36" name="TextBox 207">
            <a:extLst>
              <a:ext uri="{FF2B5EF4-FFF2-40B4-BE49-F238E27FC236}">
                <a16:creationId xmlns:a16="http://schemas.microsoft.com/office/drawing/2014/main" id="{FD3FFEE4-919B-B9FB-7454-91D012E609D6}"/>
              </a:ext>
            </a:extLst>
          </p:cNvPr>
          <p:cNvSpPr txBox="1"/>
          <p:nvPr/>
        </p:nvSpPr>
        <p:spPr>
          <a:xfrm>
            <a:off x="10519278" y="7044354"/>
            <a:ext cx="2084250" cy="738664"/>
          </a:xfrm>
          <a:prstGeom prst="rect">
            <a:avLst/>
          </a:prstGeom>
          <a:noFill/>
        </p:spPr>
        <p:txBody>
          <a:bodyPr wrap="square" lIns="0" tIns="0" rIns="0" bIns="0" rtlCol="0">
            <a:spAutoFit/>
          </a:bodyPr>
          <a:lstStyle/>
          <a:p>
            <a:pPr algn="ctr" defTabSz="1828458"/>
            <a:r>
              <a:rPr lang="en-US" sz="2400" dirty="0">
                <a:solidFill>
                  <a:schemeClr val="accent1"/>
                </a:solidFill>
                <a:latin typeface="IBM Plex Sans" panose="020B0503050203000203" pitchFamily="34" charset="0"/>
                <a:ea typeface="IBM Plex Sans" charset="0"/>
                <a:cs typeface="IBM Plex Sans" charset="0"/>
              </a:rPr>
              <a:t>Pre</a:t>
            </a:r>
          </a:p>
          <a:p>
            <a:pPr algn="ctr" defTabSz="1828458"/>
            <a:r>
              <a:rPr lang="en-US" sz="2400" dirty="0">
                <a:solidFill>
                  <a:schemeClr val="accent1"/>
                </a:solidFill>
                <a:latin typeface="IBM Plex Sans" panose="020B0503050203000203" pitchFamily="34" charset="0"/>
                <a:ea typeface="IBM Plex Sans" charset="0"/>
                <a:cs typeface="IBM Plex Sans" charset="0"/>
              </a:rPr>
              <a:t>Trained</a:t>
            </a:r>
          </a:p>
        </p:txBody>
      </p:sp>
      <p:cxnSp>
        <p:nvCxnSpPr>
          <p:cNvPr id="37" name="Straight Arrow Connector 167">
            <a:extLst>
              <a:ext uri="{FF2B5EF4-FFF2-40B4-BE49-F238E27FC236}">
                <a16:creationId xmlns:a16="http://schemas.microsoft.com/office/drawing/2014/main" id="{F4671F1B-43EE-83D2-5031-8D96EF2B437C}"/>
              </a:ext>
            </a:extLst>
          </p:cNvPr>
          <p:cNvCxnSpPr>
            <a:cxnSpLocks/>
          </p:cNvCxnSpPr>
          <p:nvPr/>
        </p:nvCxnSpPr>
        <p:spPr bwMode="auto">
          <a:xfrm>
            <a:off x="10929219" y="7892430"/>
            <a:ext cx="1264368" cy="12277"/>
          </a:xfrm>
          <a:prstGeom prst="straightConnector1">
            <a:avLst/>
          </a:prstGeom>
          <a:ln w="6350">
            <a:solidFill>
              <a:schemeClr val="bg1">
                <a:lumMod val="50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38" name="Picture 157">
            <a:extLst>
              <a:ext uri="{FF2B5EF4-FFF2-40B4-BE49-F238E27FC236}">
                <a16:creationId xmlns:a16="http://schemas.microsoft.com/office/drawing/2014/main" id="{0394D6BD-4045-5797-39B1-A6A3A94284EF}"/>
              </a:ext>
            </a:extLst>
          </p:cNvPr>
          <p:cNvPicPr>
            <a:picLocks noChangeAspect="1"/>
          </p:cNvPicPr>
          <p:nvPr/>
        </p:nvPicPr>
        <p:blipFill>
          <a:blip r:embed="rId7">
            <a:duotone>
              <a:prstClr val="black"/>
              <a:srgbClr val="D9C3A5">
                <a:tint val="50000"/>
                <a:satMod val="180000"/>
              </a:srgbClr>
            </a:duotone>
          </a:blip>
          <a:stretch>
            <a:fillRect/>
          </a:stretch>
        </p:blipFill>
        <p:spPr>
          <a:xfrm>
            <a:off x="15909806" y="8923536"/>
            <a:ext cx="516549" cy="516549"/>
          </a:xfrm>
          <a:prstGeom prst="rect">
            <a:avLst/>
          </a:prstGeom>
        </p:spPr>
      </p:pic>
      <p:grpSp>
        <p:nvGrpSpPr>
          <p:cNvPr id="39" name="Group 38">
            <a:extLst>
              <a:ext uri="{FF2B5EF4-FFF2-40B4-BE49-F238E27FC236}">
                <a16:creationId xmlns:a16="http://schemas.microsoft.com/office/drawing/2014/main" id="{24C0DD62-71DE-5810-BC56-13DA6F35CD8C}"/>
              </a:ext>
            </a:extLst>
          </p:cNvPr>
          <p:cNvGrpSpPr/>
          <p:nvPr/>
        </p:nvGrpSpPr>
        <p:grpSpPr>
          <a:xfrm>
            <a:off x="9578060" y="6991681"/>
            <a:ext cx="1093907" cy="1558307"/>
            <a:chOff x="3536767" y="2576348"/>
            <a:chExt cx="524890" cy="747722"/>
          </a:xfrm>
        </p:grpSpPr>
        <p:pic>
          <p:nvPicPr>
            <p:cNvPr id="40" name="Picture 9">
              <a:extLst>
                <a:ext uri="{FF2B5EF4-FFF2-40B4-BE49-F238E27FC236}">
                  <a16:creationId xmlns:a16="http://schemas.microsoft.com/office/drawing/2014/main" id="{5DAFC0E3-A4F9-8007-29B3-0A1FA0C57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1284" y="3063697"/>
              <a:ext cx="260373" cy="26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59" descr="Shape&#10;&#10;Description automatically generated with low confidence">
              <a:extLst>
                <a:ext uri="{FF2B5EF4-FFF2-40B4-BE49-F238E27FC236}">
                  <a16:creationId xmlns:a16="http://schemas.microsoft.com/office/drawing/2014/main" id="{CEC4001C-9A2C-0B2B-6200-C3A58EFE8E32}"/>
                </a:ext>
              </a:extLst>
            </p:cNvPr>
            <p:cNvPicPr>
              <a:picLocks noChangeAspect="1"/>
            </p:cNvPicPr>
            <p:nvPr/>
          </p:nvPicPr>
          <p:blipFill rotWithShape="1">
            <a:blip r:embed="rId9"/>
            <a:srcRect l="15614" t="7023" r="14766" b="24928"/>
            <a:stretch/>
          </p:blipFill>
          <p:spPr>
            <a:xfrm>
              <a:off x="3822914" y="2576348"/>
              <a:ext cx="225900" cy="220800"/>
            </a:xfrm>
            <a:prstGeom prst="rect">
              <a:avLst/>
            </a:prstGeom>
          </p:spPr>
        </p:pic>
        <p:pic>
          <p:nvPicPr>
            <p:cNvPr id="42" name="Picture 6" descr="api Icon 719174">
              <a:extLst>
                <a:ext uri="{FF2B5EF4-FFF2-40B4-BE49-F238E27FC236}">
                  <a16:creationId xmlns:a16="http://schemas.microsoft.com/office/drawing/2014/main" id="{DBCC3B9C-C496-AE72-D5A5-6CBAD1D5F7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5194" y="2819162"/>
              <a:ext cx="227602" cy="2276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1" descr="A close up of a logo&#10;&#10;Description automatically generated">
              <a:extLst>
                <a:ext uri="{FF2B5EF4-FFF2-40B4-BE49-F238E27FC236}">
                  <a16:creationId xmlns:a16="http://schemas.microsoft.com/office/drawing/2014/main" id="{308987F5-536E-54FB-3DDE-2ED1924DA97F}"/>
                </a:ext>
              </a:extLst>
            </p:cNvPr>
            <p:cNvPicPr>
              <a:picLocks noChangeAspect="1"/>
            </p:cNvPicPr>
            <p:nvPr/>
          </p:nvPicPr>
          <p:blipFill>
            <a:blip r:embed="rId11"/>
            <a:stretch>
              <a:fillRect/>
            </a:stretch>
          </p:blipFill>
          <p:spPr>
            <a:xfrm>
              <a:off x="3545513" y="2822260"/>
              <a:ext cx="212056" cy="212056"/>
            </a:xfrm>
            <a:prstGeom prst="rect">
              <a:avLst/>
            </a:prstGeom>
          </p:spPr>
        </p:pic>
        <p:pic>
          <p:nvPicPr>
            <p:cNvPr id="44" name="Picture 162" descr="A close up of a logo&#10;&#10;Description automatically generated">
              <a:extLst>
                <a:ext uri="{FF2B5EF4-FFF2-40B4-BE49-F238E27FC236}">
                  <a16:creationId xmlns:a16="http://schemas.microsoft.com/office/drawing/2014/main" id="{BE5F39C5-2A84-8DEF-C497-BDEB816E6CF0}"/>
                </a:ext>
              </a:extLst>
            </p:cNvPr>
            <p:cNvPicPr>
              <a:picLocks noChangeAspect="1"/>
            </p:cNvPicPr>
            <p:nvPr/>
          </p:nvPicPr>
          <p:blipFill>
            <a:blip r:embed="rId12"/>
            <a:stretch>
              <a:fillRect/>
            </a:stretch>
          </p:blipFill>
          <p:spPr>
            <a:xfrm>
              <a:off x="3551491" y="2578972"/>
              <a:ext cx="212056" cy="212056"/>
            </a:xfrm>
            <a:prstGeom prst="rect">
              <a:avLst/>
            </a:prstGeom>
          </p:spPr>
        </p:pic>
        <p:pic>
          <p:nvPicPr>
            <p:cNvPr id="45" name="Picture 2" descr="internet Icon 5679391">
              <a:extLst>
                <a:ext uri="{FF2B5EF4-FFF2-40B4-BE49-F238E27FC236}">
                  <a16:creationId xmlns:a16="http://schemas.microsoft.com/office/drawing/2014/main" id="{FF5DE7A5-4112-9E48-CABF-E6AE7AE8C3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36767" y="3088650"/>
              <a:ext cx="229547" cy="229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DE37F273-6757-7509-AC44-323FCE15C7E1}"/>
              </a:ext>
            </a:extLst>
          </p:cNvPr>
          <p:cNvGrpSpPr/>
          <p:nvPr/>
        </p:nvGrpSpPr>
        <p:grpSpPr>
          <a:xfrm>
            <a:off x="14854906" y="8911943"/>
            <a:ext cx="1032061" cy="459405"/>
            <a:chOff x="10737626" y="10042411"/>
            <a:chExt cx="998586" cy="444502"/>
          </a:xfrm>
        </p:grpSpPr>
        <p:pic>
          <p:nvPicPr>
            <p:cNvPr id="47" name="Picture 141">
              <a:extLst>
                <a:ext uri="{FF2B5EF4-FFF2-40B4-BE49-F238E27FC236}">
                  <a16:creationId xmlns:a16="http://schemas.microsoft.com/office/drawing/2014/main" id="{3D08F35B-6C57-D8B9-FA0B-6B91CBB80D1B}"/>
                </a:ext>
              </a:extLst>
            </p:cNvPr>
            <p:cNvPicPr>
              <a:picLocks noChangeAspect="1"/>
            </p:cNvPicPr>
            <p:nvPr/>
          </p:nvPicPr>
          <p:blipFill>
            <a:blip r:embed="rId3"/>
            <a:stretch>
              <a:fillRect/>
            </a:stretch>
          </p:blipFill>
          <p:spPr>
            <a:xfrm>
              <a:off x="10737626" y="10042411"/>
              <a:ext cx="462282" cy="444502"/>
            </a:xfrm>
            <a:prstGeom prst="rect">
              <a:avLst/>
            </a:prstGeom>
          </p:spPr>
        </p:pic>
        <p:pic>
          <p:nvPicPr>
            <p:cNvPr id="48" name="Picture 143">
              <a:extLst>
                <a:ext uri="{FF2B5EF4-FFF2-40B4-BE49-F238E27FC236}">
                  <a16:creationId xmlns:a16="http://schemas.microsoft.com/office/drawing/2014/main" id="{F8238164-73C3-92C5-5BF9-6EEC860BCE8A}"/>
                </a:ext>
              </a:extLst>
            </p:cNvPr>
            <p:cNvPicPr>
              <a:picLocks noChangeAspect="1"/>
            </p:cNvPicPr>
            <p:nvPr/>
          </p:nvPicPr>
          <p:blipFill>
            <a:blip r:embed="rId5"/>
            <a:stretch>
              <a:fillRect/>
            </a:stretch>
          </p:blipFill>
          <p:spPr>
            <a:xfrm flipH="1">
              <a:off x="11337686" y="10064675"/>
              <a:ext cx="398526" cy="398526"/>
            </a:xfrm>
            <a:prstGeom prst="rect">
              <a:avLst/>
            </a:prstGeom>
          </p:spPr>
        </p:pic>
      </p:grpSp>
      <p:sp>
        <p:nvSpPr>
          <p:cNvPr id="49" name="TextBox 148">
            <a:extLst>
              <a:ext uri="{FF2B5EF4-FFF2-40B4-BE49-F238E27FC236}">
                <a16:creationId xmlns:a16="http://schemas.microsoft.com/office/drawing/2014/main" id="{0EFAD53F-A6A7-524C-EB2D-E83AC53811C3}"/>
              </a:ext>
            </a:extLst>
          </p:cNvPr>
          <p:cNvSpPr txBox="1"/>
          <p:nvPr/>
        </p:nvSpPr>
        <p:spPr>
          <a:xfrm>
            <a:off x="14637975" y="8121777"/>
            <a:ext cx="2860285" cy="738664"/>
          </a:xfrm>
          <a:prstGeom prst="rect">
            <a:avLst/>
          </a:prstGeom>
          <a:noFill/>
        </p:spPr>
        <p:txBody>
          <a:bodyPr wrap="square" lIns="0" tIns="0" rIns="0" bIns="0" rtlCol="0">
            <a:spAutoFit/>
          </a:bodyPr>
          <a:lstStyle/>
          <a:p>
            <a:pPr marL="215960" indent="-215960" defTabSz="1828458">
              <a:spcBef>
                <a:spcPts val="2933"/>
              </a:spcBef>
            </a:pPr>
            <a:r>
              <a:rPr lang="en-US" sz="2400" dirty="0">
                <a:solidFill>
                  <a:srgbClr val="000000"/>
                </a:solidFill>
                <a:ea typeface="IBM Plex Sans" charset="0"/>
                <a:cs typeface="IBM Plex Sans" charset="0"/>
              </a:rPr>
              <a:t>+	Enterprise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proprietary data</a:t>
            </a:r>
          </a:p>
        </p:txBody>
      </p:sp>
      <p:sp>
        <p:nvSpPr>
          <p:cNvPr id="50" name="TextBox 137">
            <a:extLst>
              <a:ext uri="{FF2B5EF4-FFF2-40B4-BE49-F238E27FC236}">
                <a16:creationId xmlns:a16="http://schemas.microsoft.com/office/drawing/2014/main" id="{E9896865-C788-8700-00BF-03EB1E3CEF8D}"/>
              </a:ext>
            </a:extLst>
          </p:cNvPr>
          <p:cNvSpPr txBox="1"/>
          <p:nvPr/>
        </p:nvSpPr>
        <p:spPr>
          <a:xfrm>
            <a:off x="9611733" y="11045163"/>
            <a:ext cx="6356157" cy="1251753"/>
          </a:xfrm>
          <a:prstGeom prst="rect">
            <a:avLst/>
          </a:prstGeom>
          <a:noFill/>
        </p:spPr>
        <p:txBody>
          <a:bodyPr wrap="square" lIns="0" tIns="0" rIns="0" bIns="0" rtlCol="0">
            <a:spAutoFit/>
          </a:bodyPr>
          <a:lstStyle/>
          <a:p>
            <a:pPr marL="287945" indent="-287945" defTabSz="1828458">
              <a:buFont typeface="Arial" panose="020B0604020202020204" pitchFamily="34" charset="0"/>
              <a:buChar char="•"/>
            </a:pPr>
            <a:r>
              <a:rPr lang="en-US" sz="2667" dirty="0">
                <a:solidFill>
                  <a:srgbClr val="000000"/>
                </a:solidFill>
                <a:ea typeface="IBM Plex Sans" charset="0"/>
                <a:cs typeface="IBM Plex Sans" charset="0"/>
              </a:rPr>
              <a:t>Rapid adaptation to multiple tasks with small amounts of </a:t>
            </a:r>
            <a:r>
              <a:rPr lang="en-US" sz="2800" dirty="0">
                <a:solidFill>
                  <a:srgbClr val="000000"/>
                </a:solidFill>
                <a:ea typeface="IBM Plex Sans" charset="0"/>
                <a:cs typeface="IBM Plex Sans" charset="0"/>
              </a:rPr>
              <a:t>task-specific</a:t>
            </a:r>
            <a:r>
              <a:rPr lang="en-US" sz="2667" dirty="0">
                <a:solidFill>
                  <a:srgbClr val="000000"/>
                </a:solidFill>
                <a:ea typeface="IBM Plex Sans" charset="0"/>
                <a:cs typeface="IBM Plex Sans" charset="0"/>
              </a:rPr>
              <a:t> data</a:t>
            </a:r>
          </a:p>
          <a:p>
            <a:pPr marL="287945" indent="-287945" defTabSz="1828458">
              <a:buFont typeface="Arial" panose="020B0604020202020204" pitchFamily="34" charset="0"/>
              <a:buChar char="•"/>
            </a:pPr>
            <a:r>
              <a:rPr lang="en-US" sz="2667" dirty="0">
                <a:solidFill>
                  <a:srgbClr val="000000"/>
                </a:solidFill>
                <a:ea typeface="IBM Plex Sans" charset="0"/>
                <a:cs typeface="IBM Plex Sans" charset="0"/>
              </a:rPr>
              <a:t>Pre-trained unsupervised </a:t>
            </a:r>
            <a:r>
              <a:rPr lang="en-US" sz="2667" dirty="0">
                <a:solidFill>
                  <a:srgbClr val="000000"/>
                </a:solidFill>
              </a:rPr>
              <a:t>learning</a:t>
            </a:r>
            <a:endParaRPr lang="en-US" sz="2667" dirty="0">
              <a:solidFill>
                <a:srgbClr val="000000"/>
              </a:solidFill>
              <a:ea typeface="IBM Plex Sans" charset="0"/>
              <a:cs typeface="IBM Plex Sans" charset="0"/>
            </a:endParaRPr>
          </a:p>
        </p:txBody>
      </p:sp>
      <p:pic>
        <p:nvPicPr>
          <p:cNvPr id="51" name="Asset 191.png" descr="Asset 191.png">
            <a:extLst>
              <a:ext uri="{FF2B5EF4-FFF2-40B4-BE49-F238E27FC236}">
                <a16:creationId xmlns:a16="http://schemas.microsoft.com/office/drawing/2014/main" id="{F0304834-A47F-2D3E-7634-E90173DA4F2E}"/>
              </a:ext>
            </a:extLst>
          </p:cNvPr>
          <p:cNvPicPr>
            <a:picLocks noChangeAspect="1"/>
          </p:cNvPicPr>
          <p:nvPr/>
        </p:nvPicPr>
        <p:blipFill>
          <a:blip r:embed="rId14"/>
          <a:stretch>
            <a:fillRect/>
          </a:stretch>
        </p:blipFill>
        <p:spPr>
          <a:xfrm>
            <a:off x="12228653" y="7413686"/>
            <a:ext cx="1992333" cy="996021"/>
          </a:xfrm>
          <a:prstGeom prst="rect">
            <a:avLst/>
          </a:prstGeom>
          <a:ln w="12700">
            <a:miter lim="400000"/>
          </a:ln>
        </p:spPr>
      </p:pic>
      <p:sp>
        <p:nvSpPr>
          <p:cNvPr id="52" name="TextBox 26">
            <a:extLst>
              <a:ext uri="{FF2B5EF4-FFF2-40B4-BE49-F238E27FC236}">
                <a16:creationId xmlns:a16="http://schemas.microsoft.com/office/drawing/2014/main" id="{BB08D230-63AD-F59A-4DCB-0696DE1A36E6}"/>
              </a:ext>
            </a:extLst>
          </p:cNvPr>
          <p:cNvSpPr txBox="1"/>
          <p:nvPr/>
        </p:nvSpPr>
        <p:spPr>
          <a:xfrm>
            <a:off x="12270402" y="8533272"/>
            <a:ext cx="2162931" cy="861774"/>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defTabSz="685663">
              <a:spcBef>
                <a:spcPts val="1100"/>
              </a:spcBef>
              <a:defRPr sz="1050">
                <a:solidFill>
                  <a:srgbClr val="000000"/>
                </a:solidFill>
                <a:latin typeface="+mj-lt"/>
                <a:ea typeface="IBM Plex Sans" charset="0"/>
                <a:cs typeface="IBM Plex Sans" charset="0"/>
              </a:defRPr>
            </a:lvl1pPr>
          </a:lstStyle>
          <a:p>
            <a:pPr algn="ctr"/>
            <a:r>
              <a:rPr sz="2800" dirty="0">
                <a:latin typeface="+mn-lt"/>
              </a:rPr>
              <a:t>Foundation </a:t>
            </a:r>
            <a:r>
              <a:rPr lang="en-US" sz="2800" dirty="0">
                <a:latin typeface="+mn-lt"/>
              </a:rPr>
              <a:t>m</a:t>
            </a:r>
            <a:r>
              <a:rPr sz="2800" dirty="0">
                <a:latin typeface="+mn-lt"/>
              </a:rPr>
              <a:t>odel</a:t>
            </a:r>
          </a:p>
        </p:txBody>
      </p:sp>
      <p:pic>
        <p:nvPicPr>
          <p:cNvPr id="53" name="Asset 201.png" descr="Asset 201.png">
            <a:extLst>
              <a:ext uri="{FF2B5EF4-FFF2-40B4-BE49-F238E27FC236}">
                <a16:creationId xmlns:a16="http://schemas.microsoft.com/office/drawing/2014/main" id="{3EB1E318-A29E-97D4-48E0-295404DB5BD4}"/>
              </a:ext>
            </a:extLst>
          </p:cNvPr>
          <p:cNvPicPr>
            <a:picLocks noChangeAspect="1"/>
          </p:cNvPicPr>
          <p:nvPr/>
        </p:nvPicPr>
        <p:blipFill>
          <a:blip r:embed="rId15"/>
          <a:stretch>
            <a:fillRect/>
          </a:stretch>
        </p:blipFill>
        <p:spPr>
          <a:xfrm>
            <a:off x="17919807" y="8481140"/>
            <a:ext cx="1648627" cy="579539"/>
          </a:xfrm>
          <a:prstGeom prst="rect">
            <a:avLst/>
          </a:prstGeom>
          <a:ln w="12700">
            <a:miter lim="400000"/>
          </a:ln>
        </p:spPr>
      </p:pic>
      <p:sp>
        <p:nvSpPr>
          <p:cNvPr id="54" name="TextBox 26">
            <a:extLst>
              <a:ext uri="{FF2B5EF4-FFF2-40B4-BE49-F238E27FC236}">
                <a16:creationId xmlns:a16="http://schemas.microsoft.com/office/drawing/2014/main" id="{07D9694A-9385-BAC3-EEC0-D86B6D334E60}"/>
              </a:ext>
            </a:extLst>
          </p:cNvPr>
          <p:cNvSpPr txBox="1"/>
          <p:nvPr/>
        </p:nvSpPr>
        <p:spPr>
          <a:xfrm>
            <a:off x="19628294" y="5186728"/>
            <a:ext cx="1226581" cy="36933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algn="ctr" defTabSz="1828800">
              <a:spcBef>
                <a:spcPts val="2934"/>
              </a:spcBef>
              <a:defRPr sz="750" i="1">
                <a:solidFill>
                  <a:schemeClr val="accent1"/>
                </a:solidFill>
                <a:latin typeface="IBM Plex Sans Light" panose="020B0403050203000203" pitchFamily="34" charset="0"/>
                <a:ea typeface="IBM Plex Sans" charset="0"/>
                <a:cs typeface="IBM Plex Sans" charset="0"/>
              </a:defRPr>
            </a:lvl1pPr>
          </a:lstStyle>
          <a:p>
            <a:r>
              <a:rPr sz="2400" i="0" dirty="0">
                <a:latin typeface="IBM Plex Sans" panose="020B0503050203000203" pitchFamily="34" charset="0"/>
              </a:rPr>
              <a:t>Task</a:t>
            </a:r>
            <a:r>
              <a:rPr lang="en-US" sz="2400" i="0" dirty="0">
                <a:latin typeface="IBM Plex Sans" panose="020B0503050203000203" pitchFamily="34" charset="0"/>
              </a:rPr>
              <a:t>s</a:t>
            </a:r>
            <a:endParaRPr sz="2400" i="0" dirty="0">
              <a:latin typeface="IBM Plex Sans" panose="020B0503050203000203" pitchFamily="34" charset="0"/>
            </a:endParaRPr>
          </a:p>
        </p:txBody>
      </p:sp>
      <p:sp>
        <p:nvSpPr>
          <p:cNvPr id="55" name="Straight Connector 17">
            <a:extLst>
              <a:ext uri="{FF2B5EF4-FFF2-40B4-BE49-F238E27FC236}">
                <a16:creationId xmlns:a16="http://schemas.microsoft.com/office/drawing/2014/main" id="{D6AAE8F4-16C5-BDA0-15DC-8F6741C95591}"/>
              </a:ext>
            </a:extLst>
          </p:cNvPr>
          <p:cNvSpPr/>
          <p:nvPr/>
        </p:nvSpPr>
        <p:spPr>
          <a:xfrm>
            <a:off x="14308570" y="7904710"/>
            <a:ext cx="2385101" cy="9349"/>
          </a:xfrm>
          <a:prstGeom prst="line">
            <a:avLst/>
          </a:prstGeom>
          <a:ln w="6350">
            <a:solidFill>
              <a:schemeClr val="bg1">
                <a:lumMod val="50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txBody>
          <a:bodyPr lIns="45712" rIns="45712"/>
          <a:lstStyle/>
          <a:p>
            <a:pPr hangingPunct="0">
              <a:defRPr>
                <a:solidFill>
                  <a:srgbClr val="000000"/>
                </a:solidFill>
              </a:defRPr>
            </a:pPr>
            <a:endParaRPr sz="1067" kern="0" dirty="0">
              <a:solidFill>
                <a:srgbClr val="000000"/>
              </a:solidFill>
              <a:latin typeface="IBM Plex Sans" panose="020B0503050203000203" pitchFamily="34" charset="0"/>
              <a:sym typeface="IBM Plex Sans Light"/>
            </a:endParaRPr>
          </a:p>
        </p:txBody>
      </p:sp>
      <p:sp>
        <p:nvSpPr>
          <p:cNvPr id="56" name="Text Placeholder 2">
            <a:extLst>
              <a:ext uri="{FF2B5EF4-FFF2-40B4-BE49-F238E27FC236}">
                <a16:creationId xmlns:a16="http://schemas.microsoft.com/office/drawing/2014/main" id="{7C59416F-24E7-049B-DB42-24C7E5584923}"/>
              </a:ext>
            </a:extLst>
          </p:cNvPr>
          <p:cNvSpPr txBox="1"/>
          <p:nvPr/>
        </p:nvSpPr>
        <p:spPr>
          <a:xfrm>
            <a:off x="16791426" y="7454085"/>
            <a:ext cx="2438216" cy="36933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algn="ctr" defTabSz="685663">
              <a:spcBef>
                <a:spcPts val="1100"/>
              </a:spcBef>
              <a:defRPr sz="750" i="1">
                <a:solidFill>
                  <a:schemeClr val="accent1"/>
                </a:solidFill>
                <a:latin typeface="IBM Plex Sans Light" panose="020B0403050203000203" pitchFamily="34" charset="0"/>
                <a:ea typeface="IBM Plex Sans" charset="0"/>
                <a:cs typeface="IBM Plex Sans" charset="0"/>
              </a:defRPr>
            </a:lvl1pPr>
          </a:lstStyle>
          <a:p>
            <a:r>
              <a:rPr lang="en-US" sz="2400" i="0" dirty="0">
                <a:latin typeface="IBM Plex Sans" panose="020B0503050203000203" pitchFamily="34" charset="0"/>
                <a:sym typeface="IBM Plex Sans Light"/>
              </a:rPr>
              <a:t>Prompt</a:t>
            </a:r>
            <a:r>
              <a:rPr sz="2400" i="0" dirty="0">
                <a:latin typeface="IBM Plex Sans" panose="020B0503050203000203" pitchFamily="34" charset="0"/>
                <a:sym typeface="IBM Plex Sans Light"/>
              </a:rPr>
              <a:t>-tuning</a:t>
            </a:r>
          </a:p>
        </p:txBody>
      </p:sp>
      <p:sp>
        <p:nvSpPr>
          <p:cNvPr id="57" name="Text Placeholder 2">
            <a:extLst>
              <a:ext uri="{FF2B5EF4-FFF2-40B4-BE49-F238E27FC236}">
                <a16:creationId xmlns:a16="http://schemas.microsoft.com/office/drawing/2014/main" id="{C9D969C1-9154-8B1A-BDC5-77390814E98C}"/>
              </a:ext>
            </a:extLst>
          </p:cNvPr>
          <p:cNvSpPr txBox="1"/>
          <p:nvPr/>
        </p:nvSpPr>
        <p:spPr>
          <a:xfrm>
            <a:off x="14517147" y="7477552"/>
            <a:ext cx="1510341" cy="36933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marL="80984" indent="-80984" defTabSz="685663">
              <a:spcBef>
                <a:spcPts val="1100"/>
              </a:spcBef>
              <a:defRPr sz="700">
                <a:solidFill>
                  <a:srgbClr val="000000"/>
                </a:solidFill>
                <a:latin typeface="IBM Plex Sans Medm" panose="020B0503050203000203" pitchFamily="34" charset="0"/>
                <a:ea typeface="IBM Plex Sans" charset="0"/>
                <a:cs typeface="IBM Plex Sans" charset="0"/>
              </a:defRPr>
            </a:lvl1pPr>
          </a:lstStyle>
          <a:p>
            <a:r>
              <a:rPr lang="en-US" sz="2400" dirty="0">
                <a:solidFill>
                  <a:schemeClr val="accent1"/>
                </a:solidFill>
                <a:latin typeface="IBM Plex Sans" panose="020B0503050203000203" pitchFamily="34" charset="0"/>
                <a:sym typeface="IBM Plex Sans Light"/>
              </a:rPr>
              <a:t>T</a:t>
            </a:r>
            <a:r>
              <a:rPr sz="2400" dirty="0">
                <a:solidFill>
                  <a:schemeClr val="accent1"/>
                </a:solidFill>
                <a:latin typeface="IBM Plex Sans" panose="020B0503050203000203" pitchFamily="34" charset="0"/>
                <a:sym typeface="IBM Plex Sans Light"/>
              </a:rPr>
              <a:t>uning</a:t>
            </a:r>
            <a:endParaRPr sz="2400" dirty="0">
              <a:latin typeface="IBM Plex Sans" panose="020B0503050203000203" pitchFamily="34" charset="0"/>
              <a:sym typeface="IBM Plex Sans Light"/>
            </a:endParaRPr>
          </a:p>
        </p:txBody>
      </p:sp>
      <p:sp>
        <p:nvSpPr>
          <p:cNvPr id="58" name="Text Placeholder 2">
            <a:extLst>
              <a:ext uri="{FF2B5EF4-FFF2-40B4-BE49-F238E27FC236}">
                <a16:creationId xmlns:a16="http://schemas.microsoft.com/office/drawing/2014/main" id="{30A1497E-89E1-A53D-BB93-1E6AB9B77512}"/>
              </a:ext>
            </a:extLst>
          </p:cNvPr>
          <p:cNvSpPr txBox="1"/>
          <p:nvPr/>
        </p:nvSpPr>
        <p:spPr>
          <a:xfrm>
            <a:off x="12849842" y="6049859"/>
            <a:ext cx="2050445" cy="36933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algn="ctr" defTabSz="685663">
              <a:spcBef>
                <a:spcPts val="1100"/>
              </a:spcBef>
              <a:defRPr sz="750" i="1">
                <a:solidFill>
                  <a:schemeClr val="accent1"/>
                </a:solidFill>
                <a:latin typeface="IBM Plex Sans Light" panose="020B0403050203000203" pitchFamily="34" charset="0"/>
                <a:ea typeface="IBM Plex Sans" charset="0"/>
                <a:cs typeface="IBM Plex Sans" charset="0"/>
              </a:defRPr>
            </a:lvl1pPr>
          </a:lstStyle>
          <a:p>
            <a:r>
              <a:rPr lang="en-US" sz="2400" i="0" dirty="0">
                <a:latin typeface="IBM Plex Sans" panose="020B0503050203000203" pitchFamily="34" charset="0"/>
                <a:sym typeface="IBM Plex Sans Light"/>
              </a:rPr>
              <a:t>Prompting</a:t>
            </a:r>
            <a:endParaRPr sz="2400" i="0" dirty="0">
              <a:latin typeface="IBM Plex Sans" panose="020B0503050203000203" pitchFamily="34" charset="0"/>
              <a:sym typeface="IBM Plex Sans Light"/>
            </a:endParaRPr>
          </a:p>
        </p:txBody>
      </p:sp>
      <p:pic>
        <p:nvPicPr>
          <p:cNvPr id="59" name="Picture 200">
            <a:extLst>
              <a:ext uri="{FF2B5EF4-FFF2-40B4-BE49-F238E27FC236}">
                <a16:creationId xmlns:a16="http://schemas.microsoft.com/office/drawing/2014/main" id="{5112F800-3410-FE4E-8406-0F7235949E0B}"/>
              </a:ext>
            </a:extLst>
          </p:cNvPr>
          <p:cNvPicPr>
            <a:picLocks noChangeAspect="1"/>
          </p:cNvPicPr>
          <p:nvPr/>
        </p:nvPicPr>
        <p:blipFill>
          <a:blip r:embed="rId6">
            <a:duotone>
              <a:schemeClr val="accent4">
                <a:shade val="45000"/>
                <a:satMod val="135000"/>
              </a:schemeClr>
              <a:prstClr val="white"/>
            </a:duotone>
          </a:blip>
          <a:stretch>
            <a:fillRect/>
          </a:stretch>
        </p:blipFill>
        <p:spPr>
          <a:xfrm>
            <a:off x="20008195" y="7994211"/>
            <a:ext cx="466779" cy="476293"/>
          </a:xfrm>
          <a:prstGeom prst="rect">
            <a:avLst/>
          </a:prstGeom>
        </p:spPr>
      </p:pic>
      <p:pic>
        <p:nvPicPr>
          <p:cNvPr id="60" name="Picture 201">
            <a:extLst>
              <a:ext uri="{FF2B5EF4-FFF2-40B4-BE49-F238E27FC236}">
                <a16:creationId xmlns:a16="http://schemas.microsoft.com/office/drawing/2014/main" id="{5CF213A7-984C-5ACB-220E-C9DF70EE90DB}"/>
              </a:ext>
            </a:extLst>
          </p:cNvPr>
          <p:cNvPicPr>
            <a:picLocks noChangeAspect="1"/>
          </p:cNvPicPr>
          <p:nvPr/>
        </p:nvPicPr>
        <p:blipFill>
          <a:blip r:embed="rId6">
            <a:duotone>
              <a:schemeClr val="accent4">
                <a:shade val="45000"/>
                <a:satMod val="135000"/>
              </a:schemeClr>
              <a:prstClr val="white"/>
            </a:duotone>
          </a:blip>
          <a:stretch>
            <a:fillRect/>
          </a:stretch>
        </p:blipFill>
        <p:spPr>
          <a:xfrm>
            <a:off x="20008195" y="7460688"/>
            <a:ext cx="466779" cy="476293"/>
          </a:xfrm>
          <a:prstGeom prst="rect">
            <a:avLst/>
          </a:prstGeom>
        </p:spPr>
      </p:pic>
      <p:sp>
        <p:nvSpPr>
          <p:cNvPr id="61" name="Text Placeholder 2">
            <a:extLst>
              <a:ext uri="{FF2B5EF4-FFF2-40B4-BE49-F238E27FC236}">
                <a16:creationId xmlns:a16="http://schemas.microsoft.com/office/drawing/2014/main" id="{AE2FBFC3-BF9B-C074-4504-C1CD60752856}"/>
              </a:ext>
            </a:extLst>
          </p:cNvPr>
          <p:cNvSpPr txBox="1"/>
          <p:nvPr/>
        </p:nvSpPr>
        <p:spPr>
          <a:xfrm>
            <a:off x="16616220" y="8047357"/>
            <a:ext cx="2438216" cy="36933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defPPr>
              <a:defRPr lang="en-US"/>
            </a:defPPr>
            <a:lvl1pPr algn="ctr" defTabSz="685663">
              <a:spcBef>
                <a:spcPts val="1100"/>
              </a:spcBef>
              <a:defRPr sz="750" i="1">
                <a:solidFill>
                  <a:schemeClr val="accent1"/>
                </a:solidFill>
                <a:latin typeface="IBM Plex Sans Light" panose="020B0403050203000203" pitchFamily="34" charset="0"/>
                <a:ea typeface="IBM Plex Sans" charset="0"/>
                <a:cs typeface="IBM Plex Sans" charset="0"/>
              </a:defRPr>
            </a:lvl1pPr>
          </a:lstStyle>
          <a:p>
            <a:r>
              <a:rPr lang="en-US" sz="2400" i="0" dirty="0">
                <a:latin typeface="IBM Plex Sans" panose="020B0503050203000203" pitchFamily="34" charset="0"/>
                <a:sym typeface="IBM Plex Sans Light"/>
              </a:rPr>
              <a:t>F</a:t>
            </a:r>
            <a:r>
              <a:rPr sz="2400" i="0" dirty="0">
                <a:latin typeface="IBM Plex Sans" panose="020B0503050203000203" pitchFamily="34" charset="0"/>
                <a:sym typeface="IBM Plex Sans Light"/>
              </a:rPr>
              <a:t>ine-tuning</a:t>
            </a:r>
          </a:p>
        </p:txBody>
      </p:sp>
      <p:sp>
        <p:nvSpPr>
          <p:cNvPr id="62" name="Right Brace 166">
            <a:extLst>
              <a:ext uri="{FF2B5EF4-FFF2-40B4-BE49-F238E27FC236}">
                <a16:creationId xmlns:a16="http://schemas.microsoft.com/office/drawing/2014/main" id="{67B9AA6D-4BD3-42C5-D62F-8F4447B4ED4D}"/>
              </a:ext>
            </a:extLst>
          </p:cNvPr>
          <p:cNvSpPr/>
          <p:nvPr/>
        </p:nvSpPr>
        <p:spPr bwMode="auto">
          <a:xfrm rot="10800000">
            <a:off x="16693671" y="7504791"/>
            <a:ext cx="250536" cy="823480"/>
          </a:xfrm>
          <a:prstGeom prst="rightBrace">
            <a:avLst>
              <a:gd name="adj1" fmla="val 47823"/>
              <a:gd name="adj2" fmla="val 50207"/>
            </a:avLst>
          </a:prstGeom>
          <a:ln w="63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defTabSz="1828458"/>
            <a:endParaRPr lang="en-US" sz="5333" dirty="0">
              <a:solidFill>
                <a:srgbClr val="000000"/>
              </a:solidFill>
              <a:latin typeface="IBM Plex Sans" panose="020B0503050203000203" pitchFamily="34" charset="0"/>
            </a:endParaRPr>
          </a:p>
        </p:txBody>
      </p:sp>
      <p:pic>
        <p:nvPicPr>
          <p:cNvPr id="63" name="Picture 149">
            <a:extLst>
              <a:ext uri="{FF2B5EF4-FFF2-40B4-BE49-F238E27FC236}">
                <a16:creationId xmlns:a16="http://schemas.microsoft.com/office/drawing/2014/main" id="{388D7123-17C4-2E0A-B9D2-0525D25AD101}"/>
              </a:ext>
            </a:extLst>
          </p:cNvPr>
          <p:cNvPicPr>
            <a:picLocks noChangeAspect="1"/>
          </p:cNvPicPr>
          <p:nvPr/>
        </p:nvPicPr>
        <p:blipFill>
          <a:blip r:embed="rId6">
            <a:duotone>
              <a:schemeClr val="accent4">
                <a:shade val="45000"/>
                <a:satMod val="135000"/>
              </a:schemeClr>
              <a:prstClr val="white"/>
            </a:duotone>
          </a:blip>
          <a:stretch>
            <a:fillRect/>
          </a:stretch>
        </p:blipFill>
        <p:spPr>
          <a:xfrm>
            <a:off x="20001405" y="5734370"/>
            <a:ext cx="480365" cy="480365"/>
          </a:xfrm>
          <a:prstGeom prst="rect">
            <a:avLst/>
          </a:prstGeom>
        </p:spPr>
      </p:pic>
      <p:pic>
        <p:nvPicPr>
          <p:cNvPr id="64" name="Picture 150">
            <a:extLst>
              <a:ext uri="{FF2B5EF4-FFF2-40B4-BE49-F238E27FC236}">
                <a16:creationId xmlns:a16="http://schemas.microsoft.com/office/drawing/2014/main" id="{82AA4933-1498-3EE8-C0A0-E46C8459A925}"/>
              </a:ext>
            </a:extLst>
          </p:cNvPr>
          <p:cNvPicPr>
            <a:picLocks noChangeAspect="1"/>
          </p:cNvPicPr>
          <p:nvPr/>
        </p:nvPicPr>
        <p:blipFill>
          <a:blip r:embed="rId6">
            <a:duotone>
              <a:schemeClr val="accent4">
                <a:shade val="45000"/>
                <a:satMod val="135000"/>
              </a:schemeClr>
              <a:prstClr val="white"/>
            </a:duotone>
          </a:blip>
          <a:stretch>
            <a:fillRect/>
          </a:stretch>
        </p:blipFill>
        <p:spPr>
          <a:xfrm>
            <a:off x="20001405" y="6248079"/>
            <a:ext cx="480365" cy="480365"/>
          </a:xfrm>
          <a:prstGeom prst="rect">
            <a:avLst/>
          </a:prstGeom>
        </p:spPr>
      </p:pic>
      <p:sp>
        <p:nvSpPr>
          <p:cNvPr id="65" name="TextBox 7">
            <a:extLst>
              <a:ext uri="{FF2B5EF4-FFF2-40B4-BE49-F238E27FC236}">
                <a16:creationId xmlns:a16="http://schemas.microsoft.com/office/drawing/2014/main" id="{D84ED87C-4933-43DE-C29D-924140AEAE0F}"/>
              </a:ext>
            </a:extLst>
          </p:cNvPr>
          <p:cNvSpPr txBox="1"/>
          <p:nvPr/>
        </p:nvSpPr>
        <p:spPr>
          <a:xfrm>
            <a:off x="20732267" y="5790166"/>
            <a:ext cx="951267" cy="464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42">
              <a:spcBef>
                <a:spcPts val="2901"/>
              </a:spcBef>
              <a:buSzPct val="100000"/>
            </a:pPr>
            <a:r>
              <a:rPr lang="en-CH" sz="2400" kern="0" dirty="0">
                <a:solidFill>
                  <a:srgbClr val="000000"/>
                </a:solidFill>
                <a:ea typeface="+mj-ea"/>
                <a:cs typeface="+mj-cs"/>
                <a:sym typeface="IBM Plex Sans Light"/>
              </a:rPr>
              <a:t>Q</a:t>
            </a:r>
            <a:r>
              <a:rPr lang="en-CH" sz="2400" kern="0">
                <a:solidFill>
                  <a:srgbClr val="000000"/>
                </a:solidFill>
                <a:ea typeface="+mj-ea"/>
                <a:cs typeface="+mj-cs"/>
                <a:sym typeface="IBM Plex Sans Light"/>
              </a:rPr>
              <a:t>&amp;A</a:t>
            </a:r>
            <a:r>
              <a:rPr lang="de-DE" sz="2400" kern="0" dirty="0">
                <a:solidFill>
                  <a:srgbClr val="000000"/>
                </a:solidFill>
                <a:ea typeface="+mj-ea"/>
                <a:cs typeface="+mj-cs"/>
                <a:sym typeface="IBM Plex Sans Light"/>
              </a:rPr>
              <a:t> </a:t>
            </a:r>
            <a:endParaRPr lang="en-CH" sz="2400" kern="0" dirty="0">
              <a:solidFill>
                <a:srgbClr val="000000"/>
              </a:solidFill>
              <a:ea typeface="+mj-ea"/>
              <a:cs typeface="+mj-cs"/>
              <a:sym typeface="IBM Plex Sans Light"/>
            </a:endParaRPr>
          </a:p>
        </p:txBody>
      </p:sp>
      <p:sp>
        <p:nvSpPr>
          <p:cNvPr id="66" name="TextBox 10">
            <a:extLst>
              <a:ext uri="{FF2B5EF4-FFF2-40B4-BE49-F238E27FC236}">
                <a16:creationId xmlns:a16="http://schemas.microsoft.com/office/drawing/2014/main" id="{91D4209C-7D75-8D15-28CA-6107A5B96B0F}"/>
              </a:ext>
            </a:extLst>
          </p:cNvPr>
          <p:cNvSpPr txBox="1"/>
          <p:nvPr/>
        </p:nvSpPr>
        <p:spPr>
          <a:xfrm>
            <a:off x="20732267" y="6307280"/>
            <a:ext cx="951267" cy="464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42">
              <a:spcBef>
                <a:spcPts val="2901"/>
              </a:spcBef>
              <a:buSzPct val="100000"/>
            </a:pPr>
            <a:r>
              <a:rPr lang="en-US" sz="2400" kern="0" dirty="0">
                <a:solidFill>
                  <a:srgbClr val="000000"/>
                </a:solidFill>
                <a:ea typeface="+mj-ea"/>
                <a:cs typeface="+mj-cs"/>
                <a:sym typeface="IBM Plex Sans Light"/>
              </a:rPr>
              <a:t>Summarization</a:t>
            </a:r>
            <a:endParaRPr lang="en-CH" sz="2400" kern="0" dirty="0">
              <a:solidFill>
                <a:srgbClr val="000000"/>
              </a:solidFill>
              <a:ea typeface="+mj-ea"/>
              <a:cs typeface="+mj-cs"/>
              <a:sym typeface="IBM Plex Sans Light"/>
            </a:endParaRPr>
          </a:p>
        </p:txBody>
      </p:sp>
      <p:cxnSp>
        <p:nvCxnSpPr>
          <p:cNvPr id="67" name="Straight Arrow Connector 167">
            <a:extLst>
              <a:ext uri="{FF2B5EF4-FFF2-40B4-BE49-F238E27FC236}">
                <a16:creationId xmlns:a16="http://schemas.microsoft.com/office/drawing/2014/main" id="{FE9B29F3-2084-2630-86FB-A1AFC6D28DAB}"/>
              </a:ext>
            </a:extLst>
          </p:cNvPr>
          <p:cNvCxnSpPr>
            <a:cxnSpLocks/>
          </p:cNvCxnSpPr>
          <p:nvPr/>
        </p:nvCxnSpPr>
        <p:spPr bwMode="auto">
          <a:xfrm>
            <a:off x="19011716" y="8081701"/>
            <a:ext cx="854072" cy="0"/>
          </a:xfrm>
          <a:prstGeom prst="straightConnector1">
            <a:avLst/>
          </a:prstGeom>
          <a:ln w="6350">
            <a:solidFill>
              <a:schemeClr val="bg1">
                <a:lumMod val="50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68" name="Picture 200">
            <a:extLst>
              <a:ext uri="{FF2B5EF4-FFF2-40B4-BE49-F238E27FC236}">
                <a16:creationId xmlns:a16="http://schemas.microsoft.com/office/drawing/2014/main" id="{E502D7B1-C66A-C64B-D974-5D21A3322BE5}"/>
              </a:ext>
            </a:extLst>
          </p:cNvPr>
          <p:cNvPicPr>
            <a:picLocks noChangeAspect="1"/>
          </p:cNvPicPr>
          <p:nvPr/>
        </p:nvPicPr>
        <p:blipFill>
          <a:blip r:embed="rId6">
            <a:duotone>
              <a:schemeClr val="accent4">
                <a:shade val="45000"/>
                <a:satMod val="135000"/>
              </a:schemeClr>
              <a:prstClr val="white"/>
            </a:duotone>
          </a:blip>
          <a:stretch>
            <a:fillRect/>
          </a:stretch>
        </p:blipFill>
        <p:spPr>
          <a:xfrm>
            <a:off x="20008195" y="8546262"/>
            <a:ext cx="466779" cy="476293"/>
          </a:xfrm>
          <a:prstGeom prst="rect">
            <a:avLst/>
          </a:prstGeom>
        </p:spPr>
      </p:pic>
      <p:sp>
        <p:nvSpPr>
          <p:cNvPr id="69" name="TextBox 207">
            <a:extLst>
              <a:ext uri="{FF2B5EF4-FFF2-40B4-BE49-F238E27FC236}">
                <a16:creationId xmlns:a16="http://schemas.microsoft.com/office/drawing/2014/main" id="{40CC1289-FA77-BE6A-3D00-9ABCD9FDAC4C}"/>
              </a:ext>
            </a:extLst>
          </p:cNvPr>
          <p:cNvSpPr txBox="1"/>
          <p:nvPr/>
        </p:nvSpPr>
        <p:spPr>
          <a:xfrm>
            <a:off x="20732266" y="7591052"/>
            <a:ext cx="2261218" cy="1107996"/>
          </a:xfrm>
          <a:prstGeom prst="rect">
            <a:avLst/>
          </a:prstGeom>
          <a:noFill/>
        </p:spPr>
        <p:txBody>
          <a:bodyPr wrap="square" lIns="0" tIns="0" rIns="0" bIns="0" rtlCol="0">
            <a:spAutoFit/>
          </a:bodyPr>
          <a:lstStyle/>
          <a:p>
            <a:pPr defTabSz="1828458">
              <a:spcBef>
                <a:spcPts val="2933"/>
              </a:spcBef>
            </a:pPr>
            <a:r>
              <a:rPr lang="en-US" sz="2400" dirty="0">
                <a:ea typeface="IBM Plex Sans" charset="0"/>
                <a:cs typeface="IBM Plex Sans" charset="0"/>
              </a:rPr>
              <a:t>Differentiation via training with enterprise data</a:t>
            </a:r>
          </a:p>
        </p:txBody>
      </p:sp>
      <p:cxnSp>
        <p:nvCxnSpPr>
          <p:cNvPr id="70" name="Elbow Connector 69">
            <a:extLst>
              <a:ext uri="{FF2B5EF4-FFF2-40B4-BE49-F238E27FC236}">
                <a16:creationId xmlns:a16="http://schemas.microsoft.com/office/drawing/2014/main" id="{11B322CE-F087-A564-6BC8-92712589CB07}"/>
              </a:ext>
            </a:extLst>
          </p:cNvPr>
          <p:cNvCxnSpPr>
            <a:cxnSpLocks/>
            <a:stCxn id="51" idx="0"/>
          </p:cNvCxnSpPr>
          <p:nvPr/>
        </p:nvCxnSpPr>
        <p:spPr bwMode="auto">
          <a:xfrm rot="5400000" flipH="1" flipV="1">
            <a:off x="16088911" y="3636807"/>
            <a:ext cx="912792" cy="6640973"/>
          </a:xfrm>
          <a:prstGeom prst="bentConnector2">
            <a:avLst/>
          </a:prstGeom>
          <a:ln w="6350">
            <a:solidFill>
              <a:schemeClr val="bg1">
                <a:lumMod val="50000"/>
              </a:schemeClr>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71" name="Picture 193">
            <a:extLst>
              <a:ext uri="{FF2B5EF4-FFF2-40B4-BE49-F238E27FC236}">
                <a16:creationId xmlns:a16="http://schemas.microsoft.com/office/drawing/2014/main" id="{2B078415-D6F2-B759-8287-93992CA568D6}"/>
              </a:ext>
            </a:extLst>
          </p:cNvPr>
          <p:cNvPicPr>
            <a:picLocks noChangeAspect="1"/>
          </p:cNvPicPr>
          <p:nvPr/>
        </p:nvPicPr>
        <p:blipFill>
          <a:blip r:embed="rId6">
            <a:duotone>
              <a:schemeClr val="accent4">
                <a:shade val="45000"/>
                <a:satMod val="135000"/>
              </a:schemeClr>
              <a:prstClr val="white"/>
            </a:duotone>
          </a:blip>
          <a:stretch>
            <a:fillRect/>
          </a:stretch>
        </p:blipFill>
        <p:spPr>
          <a:xfrm>
            <a:off x="20008195" y="6736240"/>
            <a:ext cx="466779" cy="476293"/>
          </a:xfrm>
          <a:prstGeom prst="rect">
            <a:avLst/>
          </a:prstGeom>
        </p:spPr>
      </p:pic>
      <p:sp>
        <p:nvSpPr>
          <p:cNvPr id="72" name="TextBox 8">
            <a:extLst>
              <a:ext uri="{FF2B5EF4-FFF2-40B4-BE49-F238E27FC236}">
                <a16:creationId xmlns:a16="http://schemas.microsoft.com/office/drawing/2014/main" id="{C2F11056-A6CB-3E25-DF53-D4888E8F2B3D}"/>
              </a:ext>
            </a:extLst>
          </p:cNvPr>
          <p:cNvSpPr txBox="1"/>
          <p:nvPr/>
        </p:nvSpPr>
        <p:spPr>
          <a:xfrm>
            <a:off x="20732267" y="6817155"/>
            <a:ext cx="951267" cy="464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7942">
              <a:spcBef>
                <a:spcPts val="2901"/>
              </a:spcBef>
              <a:buSzPct val="100000"/>
            </a:pPr>
            <a:r>
              <a:rPr lang="en-US" sz="2400" kern="0" dirty="0">
                <a:solidFill>
                  <a:srgbClr val="000000"/>
                </a:solidFill>
                <a:ea typeface="+mj-ea"/>
                <a:cs typeface="+mj-cs"/>
                <a:sym typeface="IBM Plex Sans Light"/>
              </a:rPr>
              <a:t>…</a:t>
            </a:r>
            <a:endParaRPr lang="en-CH" sz="2400" kern="0" dirty="0">
              <a:solidFill>
                <a:srgbClr val="000000"/>
              </a:solidFill>
              <a:ea typeface="+mj-ea"/>
              <a:cs typeface="+mj-cs"/>
              <a:sym typeface="IBM Plex Sans Light"/>
            </a:endParaRPr>
          </a:p>
        </p:txBody>
      </p:sp>
      <p:pic>
        <p:nvPicPr>
          <p:cNvPr id="73" name="Picture 159" descr="Shape&#10;&#10;Description automatically generated with low confidence">
            <a:extLst>
              <a:ext uri="{FF2B5EF4-FFF2-40B4-BE49-F238E27FC236}">
                <a16:creationId xmlns:a16="http://schemas.microsoft.com/office/drawing/2014/main" id="{0CDDAFAA-376D-677F-8B69-1B60C04AD250}"/>
              </a:ext>
            </a:extLst>
          </p:cNvPr>
          <p:cNvPicPr>
            <a:picLocks noChangeAspect="1"/>
          </p:cNvPicPr>
          <p:nvPr/>
        </p:nvPicPr>
        <p:blipFill rotWithShape="1">
          <a:blip r:embed="rId9"/>
          <a:srcRect l="15614" t="7023" r="14766" b="24928"/>
          <a:stretch/>
        </p:blipFill>
        <p:spPr>
          <a:xfrm>
            <a:off x="1710864" y="7171824"/>
            <a:ext cx="602400" cy="588800"/>
          </a:xfrm>
          <a:prstGeom prst="rect">
            <a:avLst/>
          </a:prstGeom>
        </p:spPr>
      </p:pic>
      <p:sp>
        <p:nvSpPr>
          <p:cNvPr id="74" name="Title 4">
            <a:extLst>
              <a:ext uri="{FF2B5EF4-FFF2-40B4-BE49-F238E27FC236}">
                <a16:creationId xmlns:a16="http://schemas.microsoft.com/office/drawing/2014/main" id="{52055463-7307-0E56-BA92-CB79EB61BA3E}"/>
              </a:ext>
            </a:extLst>
          </p:cNvPr>
          <p:cNvSpPr>
            <a:spLocks noGrp="1"/>
          </p:cNvSpPr>
          <p:nvPr>
            <p:ph type="title"/>
          </p:nvPr>
        </p:nvSpPr>
        <p:spPr>
          <a:xfrm>
            <a:off x="906479" y="1057690"/>
            <a:ext cx="22251233" cy="1896548"/>
          </a:xfrm>
          <a:ln w="12700">
            <a:miter lim="400000"/>
          </a:ln>
        </p:spPr>
        <p:txBody>
          <a:bodyPr lIns="0" tIns="0" rIns="0" bIns="0"/>
          <a:lstStyle/>
          <a:p>
            <a:pPr defTabSz="914411">
              <a:lnSpc>
                <a:spcPct val="90000"/>
              </a:lnSpc>
              <a:spcBef>
                <a:spcPts val="600"/>
              </a:spcBef>
            </a:pPr>
            <a:r>
              <a:rPr lang="en-US" kern="1200" dirty="0">
                <a:solidFill>
                  <a:schemeClr val="accent1"/>
                </a:solidFill>
                <a:latin typeface="IBM Plex Sans ExtLt" panose="020B0303050203000203" pitchFamily="34" charset="0"/>
              </a:rPr>
              <a:t>Foundational models </a:t>
            </a:r>
            <a:r>
              <a:rPr lang="en-US" kern="1200" dirty="0">
                <a:latin typeface="IBM Plex Sans ExtLt" panose="020B0303050203000203" pitchFamily="34" charset="0"/>
              </a:rPr>
              <a:t>enable a new paradigm of data-efficient AI development – generative AI</a:t>
            </a:r>
          </a:p>
        </p:txBody>
      </p:sp>
    </p:spTree>
    <p:extLst>
      <p:ext uri="{BB962C8B-B14F-4D97-AF65-F5344CB8AC3E}">
        <p14:creationId xmlns:p14="http://schemas.microsoft.com/office/powerpoint/2010/main" val="37360727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E26150-4740-C6D4-69B4-496A8CC9115E}"/>
              </a:ext>
            </a:extLst>
          </p:cNvPr>
          <p:cNvSpPr/>
          <p:nvPr/>
        </p:nvSpPr>
        <p:spPr bwMode="auto">
          <a:xfrm>
            <a:off x="545631" y="586550"/>
            <a:ext cx="11050589" cy="4573587"/>
          </a:xfrm>
          <a:prstGeom prst="rect">
            <a:avLst/>
          </a:prstGeom>
          <a:solidFill>
            <a:srgbClr val="E5F7FF"/>
          </a:solidFill>
          <a:ln w="19050">
            <a:solidFill>
              <a:srgbClr val="E9F3F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indent="-327600" defTabSz="914400" fontAlgn="base">
              <a:spcBef>
                <a:spcPct val="0"/>
              </a:spcBef>
              <a:spcAft>
                <a:spcPct val="0"/>
              </a:spcAft>
              <a:buFont typeface="Arial" panose="020B0604020202020204" pitchFamily="34" charset="0"/>
              <a:buChar char="•"/>
            </a:pPr>
            <a:endParaRPr lang="en-US" sz="2000" dirty="0">
              <a:solidFill>
                <a:schemeClr val="bg1"/>
              </a:solidFill>
            </a:endParaRPr>
          </a:p>
        </p:txBody>
      </p:sp>
      <p:sp>
        <p:nvSpPr>
          <p:cNvPr id="2" name="Title 1">
            <a:extLst>
              <a:ext uri="{FF2B5EF4-FFF2-40B4-BE49-F238E27FC236}">
                <a16:creationId xmlns:a16="http://schemas.microsoft.com/office/drawing/2014/main" id="{0B1B27BE-FCDF-C287-D6AC-1583C95B8E73}"/>
              </a:ext>
            </a:extLst>
          </p:cNvPr>
          <p:cNvSpPr>
            <a:spLocks noGrp="1"/>
          </p:cNvSpPr>
          <p:nvPr>
            <p:ph type="title"/>
          </p:nvPr>
        </p:nvSpPr>
        <p:spPr>
          <a:xfrm>
            <a:off x="688167" y="652237"/>
            <a:ext cx="11035643" cy="4498474"/>
          </a:xfrm>
        </p:spPr>
        <p:txBody>
          <a:bodyPr/>
          <a:lstStyle/>
          <a:p>
            <a:r>
              <a:rPr lang="en-US" kern="0" dirty="0">
                <a:latin typeface="+mn-lt"/>
              </a:rPr>
              <a:t>Impact of generative AI</a:t>
            </a:r>
            <a:br>
              <a:rPr lang="en-US" sz="6000" kern="0" dirty="0">
                <a:latin typeface="+mn-lt"/>
              </a:rPr>
            </a:br>
            <a:br>
              <a:rPr lang="en-US" sz="6000" kern="0" dirty="0">
                <a:latin typeface="+mn-lt"/>
              </a:rPr>
            </a:br>
            <a:r>
              <a:rPr lang="en-US" sz="4400" dirty="0">
                <a:solidFill>
                  <a:srgbClr val="000000"/>
                </a:solidFill>
                <a:latin typeface="+mn-lt"/>
              </a:rPr>
              <a:t>Scale of impact points to swift adoption over next 3 years</a:t>
            </a:r>
            <a:br>
              <a:rPr lang="en-US" sz="6600" i="1" baseline="30000" dirty="0">
                <a:solidFill>
                  <a:srgbClr val="000000"/>
                </a:solidFill>
                <a:latin typeface="+mn-lt"/>
              </a:rPr>
            </a:br>
            <a:endParaRPr lang="en-US" dirty="0">
              <a:latin typeface="+mn-lt"/>
            </a:endParaRPr>
          </a:p>
        </p:txBody>
      </p:sp>
      <p:sp>
        <p:nvSpPr>
          <p:cNvPr id="3" name="Text Placeholder 2">
            <a:extLst>
              <a:ext uri="{FF2B5EF4-FFF2-40B4-BE49-F238E27FC236}">
                <a16:creationId xmlns:a16="http://schemas.microsoft.com/office/drawing/2014/main" id="{8945E1D3-B8D1-184F-9AED-B2BA2BBAF25B}"/>
              </a:ext>
            </a:extLst>
          </p:cNvPr>
          <p:cNvSpPr>
            <a:spLocks noGrp="1"/>
          </p:cNvSpPr>
          <p:nvPr>
            <p:ph type="body" sz="quarter" idx="23"/>
          </p:nvPr>
        </p:nvSpPr>
        <p:spPr/>
        <p:txBody>
          <a:bodyPr/>
          <a:lstStyle/>
          <a:p>
            <a:r>
              <a:rPr lang="en-US" sz="4400" dirty="0">
                <a:solidFill>
                  <a:schemeClr val="accent1"/>
                </a:solidFill>
                <a:latin typeface="IBM Plex Sans ExtLt"/>
              </a:rPr>
              <a:t>Broad-reaching and deep impact</a:t>
            </a:r>
          </a:p>
          <a:p>
            <a:endParaRPr lang="en-US" kern="0" dirty="0">
              <a:solidFill>
                <a:schemeClr val="accent1"/>
              </a:solidFill>
              <a:latin typeface="IBM Plex Sans ExtLt" panose="020B0303050203000203" pitchFamily="34" charset="0"/>
            </a:endParaRPr>
          </a:p>
          <a:p>
            <a:r>
              <a:rPr lang="en-US" sz="6400" b="1" kern="0" dirty="0">
                <a:solidFill>
                  <a:schemeClr val="accent1"/>
                </a:solidFill>
                <a:latin typeface="IBM Plex Sans ExtLt" panose="020B0303050203000203" pitchFamily="34" charset="0"/>
                <a:ea typeface="+mn-ea"/>
                <a:cs typeface="+mn-cs"/>
              </a:rPr>
              <a:t>7% </a:t>
            </a:r>
          </a:p>
          <a:p>
            <a:r>
              <a:rPr lang="en-US" sz="2800" dirty="0">
                <a:solidFill>
                  <a:schemeClr val="accent1"/>
                </a:solidFill>
                <a:latin typeface="IBM Plex Sans ExtLt"/>
                <a:ea typeface="+mn-ea"/>
                <a:cs typeface="+mn-cs"/>
              </a:rPr>
              <a:t>Potential rise </a:t>
            </a:r>
            <a:r>
              <a:rPr lang="en-US" sz="2800" dirty="0">
                <a:ea typeface="+mn-ea"/>
                <a:cs typeface="+mn-cs"/>
              </a:rPr>
              <a:t>in global GDP </a:t>
            </a:r>
            <a:r>
              <a:rPr lang="en-US" sz="2800" kern="0" dirty="0">
                <a:ea typeface="+mn-ea"/>
                <a:cs typeface="+mn-cs"/>
              </a:rPr>
              <a:t>within 10 years</a:t>
            </a:r>
          </a:p>
          <a:p>
            <a:endParaRPr lang="en-US" dirty="0"/>
          </a:p>
        </p:txBody>
      </p:sp>
      <p:sp>
        <p:nvSpPr>
          <p:cNvPr id="4" name="Text Placeholder 3">
            <a:extLst>
              <a:ext uri="{FF2B5EF4-FFF2-40B4-BE49-F238E27FC236}">
                <a16:creationId xmlns:a16="http://schemas.microsoft.com/office/drawing/2014/main" id="{1D4AB6C5-18F2-726D-5019-3C41BCC1BDDE}"/>
              </a:ext>
            </a:extLst>
          </p:cNvPr>
          <p:cNvSpPr>
            <a:spLocks noGrp="1"/>
          </p:cNvSpPr>
          <p:nvPr>
            <p:ph type="body" sz="quarter" idx="24"/>
          </p:nvPr>
        </p:nvSpPr>
        <p:spPr/>
        <p:txBody>
          <a:bodyPr/>
          <a:lstStyle/>
          <a:p>
            <a:r>
              <a:rPr lang="en-US" sz="4400" dirty="0">
                <a:solidFill>
                  <a:schemeClr val="accent1"/>
                </a:solidFill>
                <a:latin typeface="IBM Plex Sans ExtLt"/>
              </a:rPr>
              <a:t>Critical focus on AI investment</a:t>
            </a:r>
          </a:p>
          <a:p>
            <a:endParaRPr lang="en-US" dirty="0">
              <a:solidFill>
                <a:schemeClr val="accent1"/>
              </a:solidFill>
              <a:latin typeface="IBM Plex Sans ExtLt" panose="020B0303050203000203" pitchFamily="34" charset="0"/>
              <a:ea typeface="IBM Plex Sans" charset="0"/>
              <a:cs typeface="IBM Plex Sans" charset="0"/>
            </a:endParaRPr>
          </a:p>
          <a:p>
            <a:r>
              <a:rPr lang="en-US" sz="6400" b="1" dirty="0">
                <a:solidFill>
                  <a:schemeClr val="accent1"/>
                </a:solidFill>
                <a:latin typeface="IBM Plex Sans ExtLt" panose="020B0303050203000203" pitchFamily="34" charset="0"/>
                <a:ea typeface="+mn-ea"/>
                <a:cs typeface="+mn-cs"/>
              </a:rPr>
              <a:t>70% </a:t>
            </a:r>
            <a:endParaRPr lang="en-US" sz="6400" b="1" kern="0" dirty="0">
              <a:solidFill>
                <a:srgbClr val="000000"/>
              </a:solidFill>
              <a:latin typeface="IBM Plex Sans Light"/>
              <a:sym typeface="IBM Plex Sans Light"/>
            </a:endParaRPr>
          </a:p>
          <a:p>
            <a:r>
              <a:rPr lang="en-US" sz="2800" dirty="0">
                <a:solidFill>
                  <a:schemeClr val="accent1"/>
                </a:solidFill>
                <a:latin typeface="IBM Plex Sans ExtLt"/>
                <a:ea typeface="+mn-ea"/>
                <a:cs typeface="+mn-cs"/>
              </a:rPr>
              <a:t>of software vendors will integrate </a:t>
            </a:r>
            <a:r>
              <a:rPr lang="en-US" sz="2800" kern="0" dirty="0">
                <a:solidFill>
                  <a:srgbClr val="000000"/>
                </a:solidFill>
                <a:latin typeface="IBM Plex Sans Light"/>
                <a:sym typeface="IBM Plex Sans Light"/>
              </a:rPr>
              <a:t>Gen AI in their enterprise applications by 2026</a:t>
            </a:r>
          </a:p>
          <a:p>
            <a:endParaRPr lang="en-US" sz="7200" dirty="0">
              <a:solidFill>
                <a:schemeClr val="accent1"/>
              </a:solidFill>
              <a:latin typeface="IBM Plex Sans ExtLt" panose="020B0303050203000203" pitchFamily="34" charset="0"/>
              <a:ea typeface="+mn-ea"/>
              <a:cs typeface="+mn-cs"/>
            </a:endParaRPr>
          </a:p>
          <a:p>
            <a:endParaRPr lang="en-US" dirty="0">
              <a:solidFill>
                <a:schemeClr val="accent1"/>
              </a:solidFill>
              <a:latin typeface="IBM Plex Sans ExtLt" panose="020B0303050203000203" pitchFamily="34" charset="0"/>
            </a:endParaRPr>
          </a:p>
          <a:p>
            <a:endParaRPr lang="en-US" dirty="0">
              <a:solidFill>
                <a:schemeClr val="accent1"/>
              </a:solidFill>
              <a:latin typeface="IBM Plex Sans ExtLt" panose="020B0303050203000203" pitchFamily="34" charset="0"/>
            </a:endParaRPr>
          </a:p>
          <a:p>
            <a:endParaRPr lang="en-US" dirty="0"/>
          </a:p>
        </p:txBody>
      </p:sp>
      <p:sp>
        <p:nvSpPr>
          <p:cNvPr id="5" name="Text Placeholder 4">
            <a:extLst>
              <a:ext uri="{FF2B5EF4-FFF2-40B4-BE49-F238E27FC236}">
                <a16:creationId xmlns:a16="http://schemas.microsoft.com/office/drawing/2014/main" id="{2CD5F745-D2AF-55D2-E5B2-C79FE097CDEE}"/>
              </a:ext>
            </a:extLst>
          </p:cNvPr>
          <p:cNvSpPr>
            <a:spLocks noGrp="1"/>
          </p:cNvSpPr>
          <p:nvPr>
            <p:ph type="body" sz="quarter" idx="25"/>
          </p:nvPr>
        </p:nvSpPr>
        <p:spPr/>
        <p:txBody>
          <a:bodyPr/>
          <a:lstStyle/>
          <a:p>
            <a:r>
              <a:rPr lang="en-US" sz="4400" dirty="0">
                <a:solidFill>
                  <a:schemeClr val="accent1"/>
                </a:solidFill>
                <a:latin typeface="IBM Plex Sans ExtLt"/>
              </a:rPr>
              <a:t>Global economic boost</a:t>
            </a:r>
          </a:p>
          <a:p>
            <a:endParaRPr lang="en-US" sz="4800" dirty="0">
              <a:solidFill>
                <a:schemeClr val="accent1"/>
              </a:solidFill>
              <a:latin typeface="IBM Plex Sans ExtLt"/>
            </a:endParaRPr>
          </a:p>
          <a:p>
            <a:endParaRPr lang="en-US" b="1" dirty="0">
              <a:solidFill>
                <a:srgbClr val="0F62FE"/>
              </a:solidFill>
              <a:latin typeface="IBM Plex Sans Light"/>
            </a:endParaRPr>
          </a:p>
          <a:p>
            <a:endParaRPr lang="en-US" dirty="0"/>
          </a:p>
        </p:txBody>
      </p:sp>
      <p:sp>
        <p:nvSpPr>
          <p:cNvPr id="6" name="Text Placeholder 5">
            <a:extLst>
              <a:ext uri="{FF2B5EF4-FFF2-40B4-BE49-F238E27FC236}">
                <a16:creationId xmlns:a16="http://schemas.microsoft.com/office/drawing/2014/main" id="{A5770CD2-4F76-DCC1-2020-3D4E9E7CA109}"/>
              </a:ext>
            </a:extLst>
          </p:cNvPr>
          <p:cNvSpPr>
            <a:spLocks noGrp="1"/>
          </p:cNvSpPr>
          <p:nvPr>
            <p:ph type="body" sz="quarter" idx="26"/>
          </p:nvPr>
        </p:nvSpPr>
        <p:spPr/>
        <p:txBody>
          <a:bodyPr/>
          <a:lstStyle/>
          <a:p>
            <a:r>
              <a:rPr lang="en-US" sz="4400" dirty="0">
                <a:solidFill>
                  <a:schemeClr val="accent1"/>
                </a:solidFill>
                <a:latin typeface="IBM Plex Sans ExtLt"/>
              </a:rPr>
              <a:t>Massive early adoption</a:t>
            </a:r>
          </a:p>
          <a:p>
            <a:endParaRPr lang="en-US" sz="3600" kern="0" dirty="0">
              <a:solidFill>
                <a:schemeClr val="accent1"/>
              </a:solidFill>
              <a:latin typeface="IBM Plex Sans ExtLt"/>
            </a:endParaRPr>
          </a:p>
          <a:p>
            <a:r>
              <a:rPr lang="en-US" sz="6400" b="1" kern="1200" dirty="0">
                <a:solidFill>
                  <a:schemeClr val="accent1"/>
                </a:solidFill>
                <a:latin typeface="IBM Plex Sans ExtLt"/>
                <a:ea typeface="+mn-ea"/>
                <a:cs typeface="+mn-cs"/>
              </a:rPr>
              <a:t>81%</a:t>
            </a:r>
          </a:p>
          <a:p>
            <a:r>
              <a:rPr lang="en-US" sz="2800" kern="0" dirty="0">
                <a:solidFill>
                  <a:schemeClr val="accent1"/>
                </a:solidFill>
                <a:latin typeface="IBM Plex Sans ExtLt"/>
                <a:ea typeface="+mn-ea"/>
                <a:cs typeface="+mn-cs"/>
              </a:rPr>
              <a:t>of enterprises are working with </a:t>
            </a:r>
            <a:r>
              <a:rPr lang="en-US" sz="2800" kern="0" dirty="0">
                <a:solidFill>
                  <a:srgbClr val="000000"/>
                </a:solidFill>
                <a:latin typeface="IBM Plex Sans Light"/>
                <a:ea typeface="+mn-ea"/>
                <a:cs typeface="+mn-cs"/>
              </a:rPr>
              <a:t>or planning to </a:t>
            </a:r>
            <a:r>
              <a:rPr lang="en-US" sz="2800" kern="0" dirty="0">
                <a:ea typeface="+mn-ea"/>
                <a:cs typeface="+mn-cs"/>
              </a:rPr>
              <a:t>leverage foundation models</a:t>
            </a:r>
            <a:br>
              <a:rPr lang="en-US" sz="2800" kern="0" dirty="0">
                <a:solidFill>
                  <a:srgbClr val="000000"/>
                </a:solidFill>
                <a:latin typeface="IBM Plex Sans Light"/>
                <a:ea typeface="+mn-ea"/>
                <a:cs typeface="+mn-cs"/>
              </a:rPr>
            </a:br>
            <a:r>
              <a:rPr lang="en-US" sz="2800" kern="0" dirty="0">
                <a:solidFill>
                  <a:srgbClr val="000000"/>
                </a:solidFill>
                <a:latin typeface="IBM Plex Sans Light"/>
                <a:ea typeface="+mn-ea"/>
                <a:cs typeface="+mn-cs"/>
              </a:rPr>
              <a:t>and </a:t>
            </a:r>
            <a:r>
              <a:rPr lang="en-US" sz="2800" kern="0" dirty="0">
                <a:ea typeface="+mn-ea"/>
                <a:cs typeface="+mn-cs"/>
              </a:rPr>
              <a:t>adopt generative </a:t>
            </a:r>
            <a:r>
              <a:rPr lang="en-US" sz="2800" kern="0" dirty="0">
                <a:solidFill>
                  <a:srgbClr val="000000"/>
                </a:solidFill>
                <a:latin typeface="IBM Plex Sans Light"/>
                <a:ea typeface="+mn-ea"/>
                <a:cs typeface="+mn-cs"/>
              </a:rPr>
              <a:t>A</a:t>
            </a:r>
            <a:r>
              <a:rPr lang="en-US" sz="2800" kern="0" dirty="0">
                <a:ea typeface="+mn-ea"/>
                <a:cs typeface="+mn-cs"/>
              </a:rPr>
              <a:t>I</a:t>
            </a:r>
            <a:endParaRPr lang="en-US" sz="3600" kern="0" dirty="0">
              <a:ea typeface="+mj-lt"/>
              <a:cs typeface="+mj-lt"/>
            </a:endParaRPr>
          </a:p>
          <a:p>
            <a:endParaRPr lang="en-US" dirty="0"/>
          </a:p>
          <a:p>
            <a:endParaRPr lang="en-US" dirty="0"/>
          </a:p>
        </p:txBody>
      </p:sp>
      <p:sp>
        <p:nvSpPr>
          <p:cNvPr id="8" name="TextBox 7">
            <a:extLst>
              <a:ext uri="{FF2B5EF4-FFF2-40B4-BE49-F238E27FC236}">
                <a16:creationId xmlns:a16="http://schemas.microsoft.com/office/drawing/2014/main" id="{4E92600F-11D9-2F4B-B656-2E7399FC789A}"/>
              </a:ext>
            </a:extLst>
          </p:cNvPr>
          <p:cNvSpPr txBox="1"/>
          <p:nvPr/>
        </p:nvSpPr>
        <p:spPr>
          <a:xfrm>
            <a:off x="2934586" y="12227442"/>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9" name="TextBox 8">
            <a:extLst>
              <a:ext uri="{FF2B5EF4-FFF2-40B4-BE49-F238E27FC236}">
                <a16:creationId xmlns:a16="http://schemas.microsoft.com/office/drawing/2014/main" id="{EB37BE5B-F55E-F7A7-67BE-B7A674D180EC}"/>
              </a:ext>
            </a:extLst>
          </p:cNvPr>
          <p:cNvSpPr txBox="1"/>
          <p:nvPr/>
        </p:nvSpPr>
        <p:spPr>
          <a:xfrm>
            <a:off x="623504" y="8565289"/>
            <a:ext cx="4963923" cy="2811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6400" b="1" dirty="0">
                <a:solidFill>
                  <a:schemeClr val="accent1"/>
                </a:solidFill>
                <a:latin typeface="IBM Plex Sans ExtLt"/>
                <a:ea typeface="+mn-ea"/>
                <a:cs typeface="+mn-cs"/>
              </a:rPr>
              <a:t>$3-4T</a:t>
            </a:r>
          </a:p>
          <a:p>
            <a:r>
              <a:rPr lang="en-US" sz="2800" kern="0" dirty="0">
                <a:solidFill>
                  <a:schemeClr val="accent1"/>
                </a:solidFill>
                <a:latin typeface="IBM Plex Sans ExtLt"/>
                <a:sym typeface="IBM Plex Sans Light"/>
              </a:rPr>
              <a:t>forecasted economic benefits </a:t>
            </a:r>
            <a:r>
              <a:rPr lang="en-US" sz="2800" kern="0" dirty="0">
                <a:solidFill>
                  <a:srgbClr val="000000"/>
                </a:solidFill>
                <a:latin typeface="IBM Plex Sans Light"/>
                <a:sym typeface="IBM Plex Sans Light"/>
              </a:rPr>
              <a:t>to the global economy across industries</a:t>
            </a:r>
          </a:p>
          <a:p>
            <a:pPr algn="l" defTabSz="2438400">
              <a:buSzPct val="100000"/>
            </a:pPr>
            <a:endParaRPr lang="en-US" sz="2400" dirty="0">
              <a:cs typeface="Arial" panose="020B0604020202020204" pitchFamily="34" charset="0"/>
            </a:endParaRPr>
          </a:p>
        </p:txBody>
      </p:sp>
      <p:sp>
        <p:nvSpPr>
          <p:cNvPr id="10" name="TextBox 9">
            <a:extLst>
              <a:ext uri="{FF2B5EF4-FFF2-40B4-BE49-F238E27FC236}">
                <a16:creationId xmlns:a16="http://schemas.microsoft.com/office/drawing/2014/main" id="{3ACAD036-34C2-B03F-EEB4-ED349874A721}"/>
              </a:ext>
            </a:extLst>
          </p:cNvPr>
          <p:cNvSpPr txBox="1"/>
          <p:nvPr/>
        </p:nvSpPr>
        <p:spPr>
          <a:xfrm>
            <a:off x="577587" y="11986545"/>
            <a:ext cx="5139003"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spAutoFit/>
          </a:bodyPr>
          <a:lstStyle/>
          <a:p>
            <a:pPr defTabSz="1523960"/>
            <a:r>
              <a:rPr lang="en-NL" sz="1600" kern="0">
                <a:solidFill>
                  <a:srgbClr val="000000"/>
                </a:solidFill>
                <a:latin typeface="IBM Plex Sans Light"/>
              </a:rPr>
              <a:t>Source</a:t>
            </a:r>
            <a:r>
              <a:rPr lang="en-US" sz="1600" kern="0" dirty="0">
                <a:solidFill>
                  <a:srgbClr val="000000"/>
                </a:solidFill>
                <a:latin typeface="IBM Plex Sans Light"/>
              </a:rPr>
              <a:t>s: Mckinsey; </a:t>
            </a:r>
            <a:r>
              <a:rPr lang="en-NL" sz="1600" kern="0">
                <a:solidFill>
                  <a:srgbClr val="000000"/>
                </a:solidFill>
                <a:latin typeface="IBM Plex Sans Light"/>
              </a:rPr>
              <a:t>Goldman Sachs; IBM Institute for Business Value; </a:t>
            </a:r>
            <a:r>
              <a:rPr lang="en-US" sz="1600" kern="0" dirty="0">
                <a:solidFill>
                  <a:srgbClr val="000000"/>
                </a:solidFill>
                <a:latin typeface="IBM Plex Sans Light"/>
              </a:rPr>
              <a:t>Gartner. </a:t>
            </a:r>
            <a:r>
              <a:rPr lang="en-US" sz="16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Scale Zeitgeist: AI Readiness Report, a survey of more than 1,600 executives and ML practitioners</a:t>
            </a:r>
            <a:endParaRPr lang="en-NL" sz="1600" kern="0" dirty="0">
              <a:solidFill>
                <a:srgbClr val="000000"/>
              </a:solidFill>
              <a:latin typeface="IBM Plex Sans Light"/>
            </a:endParaRPr>
          </a:p>
        </p:txBody>
      </p:sp>
    </p:spTree>
    <p:extLst>
      <p:ext uri="{BB962C8B-B14F-4D97-AF65-F5344CB8AC3E}">
        <p14:creationId xmlns:p14="http://schemas.microsoft.com/office/powerpoint/2010/main" val="276337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5095846" y="2680284"/>
            <a:ext cx="4502400" cy="10446355"/>
            <a:chOff x="5044674" y="2824252"/>
            <a:chExt cx="470485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365664" tIns="182832" rIns="365664" bIns="182832" rtlCol="0">
              <a:noAutofit/>
            </a:bodyPr>
            <a:lstStyle/>
            <a:p>
              <a:pPr algn="ctr" defTabSz="1828412">
                <a:defRPr/>
              </a:pPr>
              <a:r>
                <a:rPr lang="en-US" sz="2800" dirty="0">
                  <a:solidFill>
                    <a:srgbClr val="0F62FE"/>
                  </a:solidFill>
                  <a:latin typeface="IBM Plex Sans Light" panose="020B0403050203000203" pitchFamily="34" charset="0"/>
                </a:rPr>
                <a:t>Truth 2</a:t>
              </a:r>
            </a:p>
          </p:txBody>
        </p:sp>
        <p:sp>
          <p:nvSpPr>
            <p:cNvPr id="13" name="TextBox 12">
              <a:extLst>
                <a:ext uri="{FF2B5EF4-FFF2-40B4-BE49-F238E27FC236}">
                  <a16:creationId xmlns:a16="http://schemas.microsoft.com/office/drawing/2014/main" id="{E0B66F46-6219-940E-1122-283E69CE3F9B}"/>
                </a:ext>
              </a:extLst>
            </p:cNvPr>
            <p:cNvSpPr txBox="1"/>
            <p:nvPr/>
          </p:nvSpPr>
          <p:spPr>
            <a:xfrm>
              <a:off x="5044674" y="3423957"/>
              <a:ext cx="4571404" cy="14660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412">
                <a:defRPr/>
              </a:pPr>
              <a:r>
                <a:rPr lang="en-US" sz="4400" dirty="0">
                  <a:solidFill>
                    <a:srgbClr val="0F62FE"/>
                  </a:solidFill>
                  <a:latin typeface="IBM Plex Sans Light"/>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14737524" y="2704479"/>
            <a:ext cx="4407779" cy="10446355"/>
          </a:xfrm>
          <a:prstGeom prst="rect">
            <a:avLst/>
          </a:prstGeom>
          <a:solidFill>
            <a:srgbClr val="E5F7FF"/>
          </a:solidFill>
        </p:spPr>
        <p:txBody>
          <a:bodyPr wrap="square" lIns="365664" tIns="182832" rIns="365664" bIns="182832" rtlCol="0">
            <a:noAutofit/>
          </a:bodyPr>
          <a:lstStyle/>
          <a:p>
            <a:pPr algn="ctr" defTabSz="1828412">
              <a:defRPr/>
            </a:pPr>
            <a:r>
              <a:rPr lang="en-US" sz="2800" dirty="0">
                <a:solidFill>
                  <a:srgbClr val="0F62FE"/>
                </a:solidFill>
                <a:latin typeface="IBM Plex Sans Light"/>
              </a:rPr>
              <a:t>Truth 4</a:t>
            </a:r>
          </a:p>
          <a:p>
            <a:pPr algn="ctr" defTabSz="1828412">
              <a:defRPr/>
            </a:pPr>
            <a:r>
              <a:rPr lang="en-US" sz="4400" dirty="0">
                <a:solidFill>
                  <a:srgbClr val="0F62FE"/>
                </a:solidFill>
                <a:latin typeface="IBM Plex Sans Light"/>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19519072" y="2704479"/>
            <a:ext cx="4283979" cy="10428093"/>
          </a:xfrm>
          <a:prstGeom prst="rect">
            <a:avLst/>
          </a:prstGeom>
          <a:solidFill>
            <a:srgbClr val="E5F7FF"/>
          </a:solidFill>
        </p:spPr>
        <p:txBody>
          <a:bodyPr wrap="square" lIns="365664" tIns="182832" rIns="365664" bIns="182832" rtlCol="0">
            <a:noAutofit/>
          </a:bodyPr>
          <a:lstStyle/>
          <a:p>
            <a:pPr algn="ctr" defTabSz="1828412">
              <a:defRPr/>
            </a:pPr>
            <a:r>
              <a:rPr lang="en-US" sz="2800" dirty="0">
                <a:solidFill>
                  <a:srgbClr val="0F62FE"/>
                </a:solidFill>
                <a:latin typeface="IBM Plex Sans Light"/>
              </a:rPr>
              <a:t>Truth 5</a:t>
            </a:r>
          </a:p>
          <a:p>
            <a:pPr algn="ctr" defTabSz="1828412">
              <a:defRPr/>
            </a:pPr>
            <a:r>
              <a:rPr lang="en-US" sz="4400" dirty="0">
                <a:solidFill>
                  <a:srgbClr val="0F62FE"/>
                </a:solidFill>
                <a:latin typeface="IBM Plex Sans Light"/>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558856" y="2680284"/>
            <a:ext cx="4288395" cy="10452288"/>
          </a:xfrm>
          <a:prstGeom prst="rect">
            <a:avLst/>
          </a:prstGeom>
          <a:solidFill>
            <a:srgbClr val="E5F7FF"/>
          </a:solidFill>
        </p:spPr>
        <p:txBody>
          <a:bodyPr wrap="square" lIns="365664" tIns="182832" rIns="365664" bIns="182832" rtlCol="0">
            <a:noAutofit/>
          </a:bodyPr>
          <a:lstStyle/>
          <a:p>
            <a:pPr algn="ctr" defTabSz="1828412">
              <a:defRPr/>
            </a:pPr>
            <a:r>
              <a:rPr lang="en-US" sz="2800" dirty="0">
                <a:solidFill>
                  <a:srgbClr val="0F62FE"/>
                </a:solidFill>
                <a:latin typeface="IBM Plex Sans Light"/>
                <a:ea typeface="IBM Plex Sans" charset="0"/>
                <a:cs typeface="IBM Plex Sans" charset="0"/>
              </a:rPr>
              <a:t>Truth 1 </a:t>
            </a:r>
          </a:p>
          <a:p>
            <a:pPr algn="ctr" defTabSz="1828412">
              <a:defRPr/>
            </a:pPr>
            <a:r>
              <a:rPr lang="en-US" sz="4400" dirty="0">
                <a:solidFill>
                  <a:srgbClr val="0F62FE"/>
                </a:solidFill>
                <a:latin typeface="IBM Plex Sans Light"/>
                <a:ea typeface="IBM Plex Sans" charset="0"/>
                <a:cs typeface="IBM Plex Sans" charset="0"/>
              </a:rPr>
              <a:t>Multi-model</a:t>
            </a:r>
          </a:p>
          <a:p>
            <a:pPr defTabSz="1828412">
              <a:spcAft>
                <a:spcPts val="3600"/>
              </a:spcAft>
              <a:defRPr/>
            </a:pPr>
            <a:endParaRPr lang="en-US" sz="2600" dirty="0">
              <a:solidFill>
                <a:srgbClr val="000000"/>
              </a:solidFill>
              <a:latin typeface="IBM Plex Sans Light"/>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9920722" y="2693782"/>
            <a:ext cx="4443032" cy="10432853"/>
          </a:xfrm>
          <a:prstGeom prst="rect">
            <a:avLst/>
          </a:prstGeom>
          <a:solidFill>
            <a:srgbClr val="E5F7FF"/>
          </a:solidFill>
        </p:spPr>
        <p:txBody>
          <a:bodyPr wrap="square" lIns="365664" tIns="182832" rIns="365664" bIns="182832" rtlCol="0">
            <a:noAutofit/>
          </a:bodyPr>
          <a:lstStyle/>
          <a:p>
            <a:pPr algn="ctr" defTabSz="1828412">
              <a:spcAft>
                <a:spcPts val="3600"/>
              </a:spcAft>
              <a:defRPr/>
            </a:pPr>
            <a:r>
              <a:rPr lang="en-US" sz="2800" dirty="0">
                <a:solidFill>
                  <a:srgbClr val="0F62FE"/>
                </a:solidFill>
                <a:latin typeface="IBM Plex Sans Light"/>
              </a:rPr>
              <a:t>Truth 3</a:t>
            </a:r>
            <a:br>
              <a:rPr lang="en-US" sz="2800" dirty="0">
                <a:solidFill>
                  <a:srgbClr val="0F62FE"/>
                </a:solidFill>
                <a:latin typeface="IBM Plex Sans Light"/>
              </a:rPr>
            </a:br>
            <a:r>
              <a:rPr lang="en-US" sz="2800" dirty="0">
                <a:solidFill>
                  <a:srgbClr val="0F62FE"/>
                </a:solidFill>
                <a:latin typeface="IBM Plex Sans Light"/>
              </a:rPr>
              <a:t> </a:t>
            </a:r>
            <a:r>
              <a:rPr lang="en-US" sz="4400" dirty="0">
                <a:solidFill>
                  <a:srgbClr val="0F62FE"/>
                </a:solidFill>
                <a:latin typeface="IBM Plex Sans Light"/>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692382" y="4744679"/>
            <a:ext cx="4021341" cy="84023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12">
              <a:spcAft>
                <a:spcPts val="2400"/>
              </a:spcAft>
              <a:defRPr/>
            </a:pPr>
            <a:r>
              <a:rPr lang="en-US" sz="2600" dirty="0">
                <a:solidFill>
                  <a:srgbClr val="000000"/>
                </a:solidFill>
                <a:latin typeface="IBM Plex Sans Light"/>
              </a:rPr>
              <a:t>Two thirds of 150+ enterprises surveyed report pursuing a </a:t>
            </a:r>
            <a:r>
              <a:rPr lang="en-US" sz="2600" dirty="0">
                <a:solidFill>
                  <a:srgbClr val="000000"/>
                </a:solidFill>
                <a:latin typeface="IBM Plex Sans Light" panose="020B0403050203000203" pitchFamily="34" charset="0"/>
              </a:rPr>
              <a:t>multi-model strategy</a:t>
            </a:r>
            <a:endParaRPr lang="en-US" sz="701" dirty="0">
              <a:solidFill>
                <a:srgbClr val="000000"/>
              </a:solidFill>
              <a:latin typeface="IBM Plex Sans Light" panose="020B0403050203000203" pitchFamily="34" charset="0"/>
              <a:ea typeface="IBM Plex Sans" charset="0"/>
              <a:cs typeface="IBM Plex Sans" charset="0"/>
            </a:endParaRP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60% + of enterprises pursuing multi-model are experimental with commercial &amp; open-source models</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Commercial &amp; open-source innovation</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Quickly prioritize use cases that will outlive the model</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Multi-modal (text, image, audio, etc.)</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One model will not </a:t>
            </a:r>
            <a:br>
              <a:rPr lang="en-US" sz="2400" dirty="0">
                <a:solidFill>
                  <a:srgbClr val="000000"/>
                </a:solidFill>
                <a:latin typeface="IBM Plex Sans Light"/>
              </a:rPr>
            </a:br>
            <a:r>
              <a:rPr lang="en-US" sz="2400" dirty="0">
                <a:solidFill>
                  <a:srgbClr val="000000"/>
                </a:solidFill>
                <a:latin typeface="IBM Plex Sans Light"/>
              </a:rPr>
              <a:t>rule them all</a:t>
            </a:r>
            <a:endParaRPr lang="en-US" sz="2400" dirty="0">
              <a:solidFill>
                <a:srgbClr val="FFFFFF">
                  <a:lumMod val="50000"/>
                </a:srgbClr>
              </a:solidFill>
              <a:latin typeface="IBM Plex Sans Light"/>
            </a:endParaRPr>
          </a:p>
        </p:txBody>
      </p:sp>
      <p:sp>
        <p:nvSpPr>
          <p:cNvPr id="16" name="TextBox 15">
            <a:extLst>
              <a:ext uri="{FF2B5EF4-FFF2-40B4-BE49-F238E27FC236}">
                <a16:creationId xmlns:a16="http://schemas.microsoft.com/office/drawing/2014/main" id="{9007B02F-B6B5-2D8A-559E-FDF31EFEC924}"/>
              </a:ext>
            </a:extLst>
          </p:cNvPr>
          <p:cNvSpPr txBox="1"/>
          <p:nvPr/>
        </p:nvSpPr>
        <p:spPr>
          <a:xfrm>
            <a:off x="10083140" y="4762077"/>
            <a:ext cx="4220893" cy="70788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12">
              <a:spcAft>
                <a:spcPts val="2400"/>
              </a:spcAft>
              <a:defRPr/>
            </a:pPr>
            <a:r>
              <a:rPr lang="en-US" sz="2600" dirty="0">
                <a:solidFill>
                  <a:srgbClr val="000000"/>
                </a:solidFill>
                <a:latin typeface="IBM Plex Sans Light"/>
              </a:rPr>
              <a:t>Surveyed companies report </a:t>
            </a:r>
            <a:r>
              <a:rPr lang="en-US" sz="2600" dirty="0">
                <a:solidFill>
                  <a:srgbClr val="000000"/>
                </a:solidFill>
                <a:latin typeface="IBM Plex Sans Light" panose="020B0403050203000203" pitchFamily="34" charset="0"/>
              </a:rPr>
              <a:t>governance as a top requirement</a:t>
            </a:r>
            <a:r>
              <a:rPr lang="en-US" sz="2600" dirty="0">
                <a:solidFill>
                  <a:srgbClr val="000000"/>
                </a:solidFill>
                <a:latin typeface="IBM Plex Sans Light"/>
              </a:rPr>
              <a:t>, impact of generative AI makes governance more difficult</a:t>
            </a:r>
            <a:endParaRPr lang="en-US" sz="2600" dirty="0">
              <a:solidFill>
                <a:srgbClr val="000000"/>
              </a:solidFill>
              <a:latin typeface="IBM Plex Sans Light"/>
              <a:ea typeface="IBM Plex Sans" charset="0"/>
              <a:cs typeface="IBM Plex Sans" charset="0"/>
            </a:endParaRP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Businesses must control bias and monitor drift</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Organizations must actively monitor hallucinations and </a:t>
            </a:r>
            <a:br>
              <a:rPr lang="en-US" sz="2400" dirty="0">
                <a:solidFill>
                  <a:srgbClr val="000000"/>
                </a:solidFill>
                <a:latin typeface="IBM Plex Sans Light"/>
                <a:ea typeface="IBM Plex Sans" charset="0"/>
                <a:cs typeface="IBM Plex Sans" charset="0"/>
              </a:rPr>
            </a:br>
            <a:r>
              <a:rPr lang="en-US" sz="2400" dirty="0">
                <a:solidFill>
                  <a:srgbClr val="000000"/>
                </a:solidFill>
                <a:latin typeface="IBM Plex Sans Light"/>
                <a:ea typeface="IBM Plex Sans" charset="0"/>
                <a:cs typeface="IBM Plex Sans" charset="0"/>
              </a:rPr>
              <a:t>ensure model explainability </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Leaders must seek practices and tools to ensure model and </a:t>
            </a:r>
            <a:br>
              <a:rPr lang="en-US" sz="2400" dirty="0">
                <a:solidFill>
                  <a:srgbClr val="000000"/>
                </a:solidFill>
                <a:latin typeface="IBM Plex Sans Light"/>
              </a:rPr>
            </a:br>
            <a:r>
              <a:rPr lang="en-US" sz="2400" dirty="0">
                <a:solidFill>
                  <a:srgbClr val="000000"/>
                </a:solidFill>
                <a:latin typeface="IBM Plex Sans Light"/>
              </a:rPr>
              <a:t>data provenance</a:t>
            </a:r>
            <a:endParaRPr lang="en-US" sz="2400" dirty="0">
              <a:solidFill>
                <a:srgbClr val="FFFFFF">
                  <a:lumMod val="50000"/>
                </a:srgbClr>
              </a:solidFill>
              <a:latin typeface="IBM Plex Sans Light"/>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14933469" y="4714708"/>
            <a:ext cx="4035016" cy="84638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12">
              <a:spcAft>
                <a:spcPts val="2400"/>
              </a:spcAft>
              <a:defRPr/>
            </a:pPr>
            <a:r>
              <a:rPr lang="en-US" sz="2600" dirty="0">
                <a:solidFill>
                  <a:srgbClr val="000000"/>
                </a:solidFill>
                <a:latin typeface="IBM Plex Sans Light"/>
              </a:rPr>
              <a:t>Critical to pick the </a:t>
            </a:r>
            <a:r>
              <a:rPr lang="en-US" sz="2600" dirty="0">
                <a:solidFill>
                  <a:srgbClr val="000000"/>
                </a:solidFill>
                <a:latin typeface="IBM Plex Sans Light" panose="020B0403050203000203" pitchFamily="34" charset="0"/>
              </a:rPr>
              <a:t>right use cases and deployment for generative AI ROI  </a:t>
            </a:r>
            <a:endParaRPr lang="en-US" sz="2800" dirty="0">
              <a:solidFill>
                <a:srgbClr val="000000"/>
              </a:solidFill>
              <a:latin typeface="IBM Plex Sans Light" panose="020B0403050203000203" pitchFamily="34" charset="0"/>
            </a:endParaRPr>
          </a:p>
          <a:p>
            <a:pPr marL="587383" indent="-587383"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Different work tasks </a:t>
            </a:r>
            <a:br>
              <a:rPr lang="en-US" sz="2400" dirty="0">
                <a:solidFill>
                  <a:srgbClr val="000000"/>
                </a:solidFill>
                <a:latin typeface="IBM Plex Sans Light"/>
                <a:ea typeface="IBM Plex Sans" charset="0"/>
                <a:cs typeface="IBM Plex Sans" charset="0"/>
              </a:rPr>
            </a:br>
            <a:r>
              <a:rPr lang="en-US" sz="2400" dirty="0">
                <a:solidFill>
                  <a:srgbClr val="000000"/>
                </a:solidFill>
                <a:latin typeface="IBM Plex Sans Light"/>
                <a:ea typeface="IBM Plex Sans" charset="0"/>
                <a:cs typeface="IBM Plex Sans" charset="0"/>
              </a:rPr>
              <a:t>have strongly positive </a:t>
            </a:r>
            <a:br>
              <a:rPr lang="en-US" sz="2400" dirty="0">
                <a:solidFill>
                  <a:srgbClr val="000000"/>
                </a:solidFill>
                <a:latin typeface="IBM Plex Sans Light"/>
                <a:ea typeface="IBM Plex Sans" charset="0"/>
                <a:cs typeface="IBM Plex Sans" charset="0"/>
              </a:rPr>
            </a:br>
            <a:r>
              <a:rPr lang="en-US" sz="2400" dirty="0">
                <a:solidFill>
                  <a:srgbClr val="000000"/>
                </a:solidFill>
                <a:latin typeface="IBM Plex Sans Light"/>
                <a:ea typeface="IBM Plex Sans" charset="0"/>
                <a:cs typeface="IBM Plex Sans" charset="0"/>
              </a:rPr>
              <a:t>or negative ROI impact</a:t>
            </a:r>
          </a:p>
          <a:p>
            <a:pPr marL="587383" indent="-587383"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Time savings for a meaningful product innovation +40%; business problem solving -23% time needed</a:t>
            </a:r>
          </a:p>
          <a:p>
            <a:pPr marL="587383" indent="-587383"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60+ points difference </a:t>
            </a:r>
            <a:br>
              <a:rPr lang="en-US" sz="2400" dirty="0">
                <a:solidFill>
                  <a:srgbClr val="000000"/>
                </a:solidFill>
                <a:latin typeface="IBM Plex Sans Light"/>
                <a:ea typeface="IBM Plex Sans" charset="0"/>
                <a:cs typeface="IBM Plex Sans" charset="0"/>
              </a:rPr>
            </a:br>
            <a:r>
              <a:rPr lang="en-US" sz="2400" dirty="0">
                <a:solidFill>
                  <a:srgbClr val="000000"/>
                </a:solidFill>
                <a:latin typeface="IBM Plex Sans Light"/>
                <a:ea typeface="IBM Plex Sans" charset="0"/>
                <a:cs typeface="IBM Plex Sans" charset="0"/>
              </a:rPr>
              <a:t>in value for work tasks</a:t>
            </a:r>
          </a:p>
          <a:p>
            <a:pPr marL="587383" indent="-587383"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19622047" y="4744679"/>
            <a:ext cx="4072746" cy="492442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12">
              <a:spcAft>
                <a:spcPts val="2400"/>
              </a:spcAft>
              <a:defRPr/>
            </a:pPr>
            <a:r>
              <a:rPr lang="en-US" sz="2600" dirty="0">
                <a:solidFill>
                  <a:srgbClr val="000000"/>
                </a:solidFill>
                <a:latin typeface="IBM Plex Sans Light"/>
              </a:rPr>
              <a:t>Generative AI pilots have not made it to production due to </a:t>
            </a:r>
            <a:r>
              <a:rPr lang="en-US" sz="2600" dirty="0">
                <a:solidFill>
                  <a:srgbClr val="000000"/>
                </a:solidFill>
                <a:latin typeface="IBM Plex Sans Light" panose="020B0403050203000203" pitchFamily="34" charset="0"/>
              </a:rPr>
              <a:t>challenges with data quality, access, </a:t>
            </a:r>
            <a:br>
              <a:rPr lang="en-US" sz="2600" dirty="0">
                <a:solidFill>
                  <a:srgbClr val="000000"/>
                </a:solidFill>
                <a:latin typeface="IBM Plex Sans Light" panose="020B0403050203000203" pitchFamily="34" charset="0"/>
              </a:rPr>
            </a:br>
            <a:r>
              <a:rPr lang="en-US" sz="2600" dirty="0">
                <a:solidFill>
                  <a:srgbClr val="000000"/>
                </a:solidFill>
                <a:latin typeface="IBM Plex Sans Light" panose="020B0403050203000203" pitchFamily="34" charset="0"/>
              </a:rPr>
              <a:t>and security </a:t>
            </a:r>
            <a:endParaRPr lang="en-US" sz="2600" dirty="0">
              <a:solidFill>
                <a:srgbClr val="000000"/>
              </a:solidFill>
              <a:latin typeface="IBM Plex Sans Light" panose="020B0403050203000203" pitchFamily="34" charset="0"/>
              <a:ea typeface="IBM Plex Sans" charset="0"/>
              <a:cs typeface="IBM Plex Sans" charset="0"/>
            </a:endParaRP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Short run: model innovation creates value</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Long run: data quality will decide which enterprises win with generative AI</a:t>
            </a:r>
            <a:endParaRPr lang="en-US" sz="2400" dirty="0">
              <a:solidFill>
                <a:srgbClr val="FFFFFF">
                  <a:lumMod val="50000"/>
                </a:srgbClr>
              </a:solidFill>
              <a:latin typeface="IBM Plex Sans Light"/>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558856" y="986535"/>
            <a:ext cx="22268725" cy="816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42">
              <a:lnSpc>
                <a:spcPct val="100000"/>
              </a:lnSpc>
              <a:defRPr/>
            </a:pPr>
            <a:r>
              <a:rPr lang="en-US" sz="6400" kern="0" dirty="0">
                <a:solidFill>
                  <a:srgbClr val="000000"/>
                </a:solidFill>
                <a:latin typeface="IBM Plex Sans Light"/>
              </a:rPr>
              <a:t>Five truths of generative AI</a:t>
            </a:r>
          </a:p>
        </p:txBody>
      </p:sp>
      <p:sp>
        <p:nvSpPr>
          <p:cNvPr id="2" name="TextBox 1">
            <a:extLst>
              <a:ext uri="{FF2B5EF4-FFF2-40B4-BE49-F238E27FC236}">
                <a16:creationId xmlns:a16="http://schemas.microsoft.com/office/drawing/2014/main" id="{39EB575D-2826-E004-56FE-6F12B827E775}"/>
              </a:ext>
            </a:extLst>
          </p:cNvPr>
          <p:cNvSpPr txBox="1"/>
          <p:nvPr/>
        </p:nvSpPr>
        <p:spPr>
          <a:xfrm>
            <a:off x="5241872" y="4744679"/>
            <a:ext cx="4197957" cy="735586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412">
              <a:spcAft>
                <a:spcPts val="2400"/>
              </a:spcAft>
              <a:defRPr/>
            </a:pPr>
            <a:r>
              <a:rPr lang="en-US" sz="2600" dirty="0">
                <a:solidFill>
                  <a:srgbClr val="000000"/>
                </a:solidFill>
                <a:latin typeface="IBM Plex Sans Light"/>
              </a:rPr>
              <a:t>Gartner reports that most </a:t>
            </a:r>
            <a:r>
              <a:rPr lang="en-US" sz="2600" dirty="0">
                <a:solidFill>
                  <a:srgbClr val="000000"/>
                </a:solidFill>
                <a:latin typeface="IBM Plex Sans Light" panose="020B0403050203000203" pitchFamily="34" charset="0"/>
              </a:rPr>
              <a:t>enterprises will deploy generative AI across hybrid / multicloud environments</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ea typeface="IBM Plex Sans" charset="0"/>
                <a:cs typeface="IBM Plex Sans" charset="0"/>
              </a:rPr>
              <a:t>Run where the workflows, apps </a:t>
            </a:r>
            <a:br>
              <a:rPr lang="en-US" sz="2400" dirty="0">
                <a:solidFill>
                  <a:srgbClr val="000000"/>
                </a:solidFill>
                <a:latin typeface="IBM Plex Sans Light"/>
                <a:ea typeface="IBM Plex Sans" charset="0"/>
                <a:cs typeface="IBM Plex Sans" charset="0"/>
              </a:rPr>
            </a:br>
            <a:r>
              <a:rPr lang="en-US" sz="2400" dirty="0">
                <a:solidFill>
                  <a:srgbClr val="000000"/>
                </a:solidFill>
                <a:latin typeface="IBM Plex Sans Light"/>
                <a:ea typeface="IBM Plex Sans" charset="0"/>
                <a:cs typeface="IBM Plex Sans" charset="0"/>
              </a:rPr>
              <a:t>and data live</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Infer where business runs to drive performance, cost, </a:t>
            </a:r>
            <a:br>
              <a:rPr lang="en-US" sz="2400" dirty="0">
                <a:solidFill>
                  <a:srgbClr val="000000"/>
                </a:solidFill>
                <a:latin typeface="IBM Plex Sans Light"/>
              </a:rPr>
            </a:br>
            <a:r>
              <a:rPr lang="en-US" sz="2400" dirty="0">
                <a:solidFill>
                  <a:srgbClr val="000000"/>
                </a:solidFill>
                <a:latin typeface="IBM Plex Sans Light"/>
              </a:rPr>
              <a:t>and simplicity</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Data location to drive security benefits</a:t>
            </a:r>
          </a:p>
          <a:p>
            <a:pPr marL="571508" indent="-571508" defTabSz="1828412">
              <a:spcAft>
                <a:spcPts val="2400"/>
              </a:spcAft>
              <a:buFont typeface="Arial" panose="020B0604020202020204" pitchFamily="34" charset="0"/>
              <a:buChar char="•"/>
              <a:defRPr/>
            </a:pPr>
            <a:r>
              <a:rPr lang="en-US" sz="2400" dirty="0">
                <a:solidFill>
                  <a:srgbClr val="000000"/>
                </a:solidFill>
                <a:latin typeface="IBM Plex Sans Light"/>
              </a:rPr>
              <a:t>Regulatory compliance </a:t>
            </a:r>
            <a:br>
              <a:rPr lang="en-US" sz="2400" dirty="0">
                <a:solidFill>
                  <a:srgbClr val="000000"/>
                </a:solidFill>
                <a:latin typeface="IBM Plex Sans Light"/>
              </a:rPr>
            </a:br>
            <a:r>
              <a:rPr lang="en-US" sz="2400" dirty="0">
                <a:solidFill>
                  <a:srgbClr val="000000"/>
                </a:solidFill>
                <a:latin typeface="IBM Plex Sans Light"/>
              </a:rPr>
              <a:t>to influence location selection</a:t>
            </a:r>
            <a:endParaRPr lang="en-US" sz="2400" dirty="0">
              <a:solidFill>
                <a:srgbClr val="FFFFFF">
                  <a:lumMod val="50000"/>
                </a:srgbClr>
              </a:solidFill>
              <a:latin typeface="IBM Plex Sans Light"/>
            </a:endParaRPr>
          </a:p>
        </p:txBody>
      </p:sp>
    </p:spTree>
    <p:extLst>
      <p:ext uri="{BB962C8B-B14F-4D97-AF65-F5344CB8AC3E}">
        <p14:creationId xmlns:p14="http://schemas.microsoft.com/office/powerpoint/2010/main" val="186822053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D68C06-3A0A-C57B-8470-A2BC81C836B9}"/>
              </a:ext>
            </a:extLst>
          </p:cNvPr>
          <p:cNvSpPr/>
          <p:nvPr/>
        </p:nvSpPr>
        <p:spPr bwMode="auto">
          <a:xfrm>
            <a:off x="404037" y="0"/>
            <a:ext cx="11789550" cy="6080036"/>
          </a:xfrm>
          <a:prstGeom prst="rect">
            <a:avLst/>
          </a:prstGeom>
          <a:solidFill>
            <a:srgbClr val="E5F7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30" fontAlgn="base">
              <a:spcBef>
                <a:spcPct val="0"/>
              </a:spcBef>
              <a:spcAft>
                <a:spcPct val="0"/>
              </a:spcAft>
            </a:pPr>
            <a:endParaRPr lang="en-US" sz="1400" dirty="0">
              <a:solidFill>
                <a:srgbClr val="FFFFFF"/>
              </a:solidFill>
              <a:latin typeface="IBM Plex Sans Light"/>
            </a:endParaRPr>
          </a:p>
        </p:txBody>
      </p:sp>
      <p:sp>
        <p:nvSpPr>
          <p:cNvPr id="3" name="Title 2">
            <a:extLst>
              <a:ext uri="{FF2B5EF4-FFF2-40B4-BE49-F238E27FC236}">
                <a16:creationId xmlns:a16="http://schemas.microsoft.com/office/drawing/2014/main" id="{D36BC66D-8330-00D7-5981-39309880658C}"/>
              </a:ext>
            </a:extLst>
          </p:cNvPr>
          <p:cNvSpPr>
            <a:spLocks noGrp="1"/>
          </p:cNvSpPr>
          <p:nvPr>
            <p:ph type="title"/>
          </p:nvPr>
        </p:nvSpPr>
        <p:spPr/>
        <p:txBody>
          <a:bodyPr/>
          <a:lstStyle/>
          <a:p>
            <a:r>
              <a:rPr lang="en-US" kern="0" dirty="0">
                <a:solidFill>
                  <a:srgbClr val="000000"/>
                </a:solidFill>
                <a:latin typeface="IBM Plex Sans Light" panose="020B0403050203000203" pitchFamily="34" charset="0"/>
              </a:rPr>
              <a:t>Most common generative AI tasks implemented today</a:t>
            </a:r>
            <a:endParaRPr lang="en-US" dirty="0"/>
          </a:p>
        </p:txBody>
      </p:sp>
      <p:sp>
        <p:nvSpPr>
          <p:cNvPr id="4" name="Text Placeholder 3">
            <a:extLst>
              <a:ext uri="{FF2B5EF4-FFF2-40B4-BE49-F238E27FC236}">
                <a16:creationId xmlns:a16="http://schemas.microsoft.com/office/drawing/2014/main" id="{6C4A0B64-0580-ACF4-5584-CF935F6BE09E}"/>
              </a:ext>
            </a:extLst>
          </p:cNvPr>
          <p:cNvSpPr>
            <a:spLocks noGrp="1"/>
          </p:cNvSpPr>
          <p:nvPr>
            <p:ph type="body" sz="quarter" idx="10"/>
          </p:nvPr>
        </p:nvSpPr>
        <p:spPr/>
        <p:txBody>
          <a:bodyPr/>
          <a:lstStyle/>
          <a:p>
            <a:pPr defTabSz="1219045">
              <a:defRPr/>
            </a:pPr>
            <a:r>
              <a:rPr lang="en-US" sz="4400" kern="0" dirty="0">
                <a:solidFill>
                  <a:srgbClr val="6BA5FF">
                    <a:lumMod val="75000"/>
                  </a:srgbClr>
                </a:solidFill>
                <a:latin typeface="+mn-lt"/>
              </a:rPr>
              <a:t>Summarization</a:t>
            </a:r>
          </a:p>
          <a:p>
            <a:pPr defTabSz="1219045">
              <a:defRPr/>
            </a:pPr>
            <a:endParaRPr lang="en-US" sz="3600" kern="0" dirty="0">
              <a:solidFill>
                <a:srgbClr val="6BA5FF">
                  <a:lumMod val="75000"/>
                </a:srgbClr>
              </a:solidFill>
              <a:latin typeface="+mn-lt"/>
            </a:endParaRPr>
          </a:p>
          <a:p>
            <a:pPr defTabSz="1219045">
              <a:defRPr/>
            </a:pPr>
            <a:r>
              <a:rPr lang="en-US" sz="2800" kern="0" dirty="0">
                <a:solidFill>
                  <a:srgbClr val="161616"/>
                </a:solidFill>
                <a:latin typeface="+mn-lt"/>
              </a:rPr>
              <a:t>Transform text with domain-specific content into personalized overviews that capture key points.</a:t>
            </a:r>
          </a:p>
          <a:p>
            <a:pPr defTabSz="1219045">
              <a:defRPr/>
            </a:pPr>
            <a:endParaRPr lang="en-US" sz="2800" i="1" kern="0" dirty="0">
              <a:solidFill>
                <a:srgbClr val="161616"/>
              </a:solidFill>
              <a:latin typeface="+mn-lt"/>
            </a:endParaRPr>
          </a:p>
          <a:p>
            <a:pPr defTabSz="1219045">
              <a:defRPr/>
            </a:pPr>
            <a:r>
              <a:rPr lang="en-US" sz="2800" i="1" kern="0" dirty="0">
                <a:latin typeface="+mn-lt"/>
              </a:rPr>
              <a:t>Conversation summaries, insurance coverage, meeting transcripts, contract information</a:t>
            </a:r>
            <a:endParaRPr lang="en-US" sz="2800" i="1" kern="0" dirty="0">
              <a:solidFill>
                <a:srgbClr val="161616"/>
              </a:solidFill>
              <a:latin typeface="+mn-lt"/>
            </a:endParaRPr>
          </a:p>
          <a:p>
            <a:endParaRPr lang="en-US" dirty="0"/>
          </a:p>
        </p:txBody>
      </p:sp>
      <p:sp>
        <p:nvSpPr>
          <p:cNvPr id="5" name="Text Placeholder 4">
            <a:extLst>
              <a:ext uri="{FF2B5EF4-FFF2-40B4-BE49-F238E27FC236}">
                <a16:creationId xmlns:a16="http://schemas.microsoft.com/office/drawing/2014/main" id="{B5F539BE-09A5-0197-D7C7-B7CC449AFD15}"/>
              </a:ext>
            </a:extLst>
          </p:cNvPr>
          <p:cNvSpPr>
            <a:spLocks noGrp="1"/>
          </p:cNvSpPr>
          <p:nvPr>
            <p:ph type="body" sz="quarter" idx="23"/>
          </p:nvPr>
        </p:nvSpPr>
        <p:spPr/>
        <p:txBody>
          <a:bodyPr/>
          <a:lstStyle/>
          <a:p>
            <a:pPr defTabSz="2437972">
              <a:lnSpc>
                <a:spcPct val="100000"/>
              </a:lnSpc>
            </a:pPr>
            <a:r>
              <a:rPr lang="en-US" sz="4400" kern="0" dirty="0">
                <a:solidFill>
                  <a:srgbClr val="6BA5FF">
                    <a:lumMod val="75000"/>
                  </a:srgbClr>
                </a:solidFill>
                <a:latin typeface="+mn-lt"/>
              </a:rPr>
              <a:t>Classification</a:t>
            </a:r>
          </a:p>
          <a:p>
            <a:pPr defTabSz="2437972">
              <a:lnSpc>
                <a:spcPct val="100000"/>
              </a:lnSpc>
            </a:pPr>
            <a:endParaRPr lang="en-US" sz="3600" kern="0" dirty="0">
              <a:solidFill>
                <a:srgbClr val="6BA5FF">
                  <a:lumMod val="75000"/>
                </a:srgbClr>
              </a:solidFill>
              <a:latin typeface="+mn-lt"/>
            </a:endParaRPr>
          </a:p>
          <a:p>
            <a:pPr defTabSz="2437972">
              <a:lnSpc>
                <a:spcPct val="100000"/>
              </a:lnSpc>
            </a:pPr>
            <a:r>
              <a:rPr lang="en-US" sz="2800" kern="0" dirty="0">
                <a:solidFill>
                  <a:srgbClr val="000000"/>
                </a:solidFill>
                <a:latin typeface="+mn-lt"/>
              </a:rPr>
              <a:t>Read and classify written input with as few as zero examples.</a:t>
            </a:r>
          </a:p>
          <a:p>
            <a:pPr defTabSz="2437972">
              <a:lnSpc>
                <a:spcPct val="100000"/>
              </a:lnSpc>
            </a:pPr>
            <a:endParaRPr lang="en-US" sz="2800" kern="0" dirty="0">
              <a:solidFill>
                <a:srgbClr val="000000"/>
              </a:solidFill>
              <a:latin typeface="+mn-lt"/>
            </a:endParaRPr>
          </a:p>
          <a:p>
            <a:pPr defTabSz="2437972">
              <a:lnSpc>
                <a:spcPct val="100000"/>
              </a:lnSpc>
            </a:pPr>
            <a:r>
              <a:rPr lang="en-US" sz="2800" i="1" kern="0" dirty="0">
                <a:solidFill>
                  <a:srgbClr val="000000"/>
                </a:solidFill>
                <a:latin typeface="+mn-lt"/>
              </a:rPr>
              <a:t>Sorting of customer complaints, threat and vulnerability classification, sentiment analysis, customer segmentation</a:t>
            </a:r>
          </a:p>
          <a:p>
            <a:endParaRPr lang="en-US" dirty="0"/>
          </a:p>
        </p:txBody>
      </p:sp>
      <p:sp>
        <p:nvSpPr>
          <p:cNvPr id="6" name="Text Placeholder 5">
            <a:extLst>
              <a:ext uri="{FF2B5EF4-FFF2-40B4-BE49-F238E27FC236}">
                <a16:creationId xmlns:a16="http://schemas.microsoft.com/office/drawing/2014/main" id="{6DED5552-5CB0-A94B-6FC2-F3CA49E86C18}"/>
              </a:ext>
            </a:extLst>
          </p:cNvPr>
          <p:cNvSpPr>
            <a:spLocks noGrp="1"/>
          </p:cNvSpPr>
          <p:nvPr>
            <p:ph type="body" sz="quarter" idx="24"/>
          </p:nvPr>
        </p:nvSpPr>
        <p:spPr>
          <a:xfrm>
            <a:off x="6651624" y="6464082"/>
            <a:ext cx="4963923" cy="4953000"/>
          </a:xfrm>
        </p:spPr>
        <p:txBody>
          <a:bodyPr/>
          <a:lstStyle/>
          <a:p>
            <a:r>
              <a:rPr lang="en-US" sz="4400" kern="0" dirty="0">
                <a:solidFill>
                  <a:schemeClr val="accent1"/>
                </a:solidFill>
                <a:latin typeface="+mn-lt"/>
              </a:rPr>
              <a:t>Extraction</a:t>
            </a:r>
          </a:p>
          <a:p>
            <a:endParaRPr lang="en-US" sz="3600" kern="0" dirty="0">
              <a:solidFill>
                <a:schemeClr val="accent1"/>
              </a:solidFill>
              <a:latin typeface="+mn-lt"/>
            </a:endParaRPr>
          </a:p>
          <a:p>
            <a:r>
              <a:rPr lang="en-US" sz="2800" kern="0" dirty="0">
                <a:latin typeface="+mn-lt"/>
              </a:rPr>
              <a:t>Analyze and extract essential information from unstructured text.</a:t>
            </a:r>
          </a:p>
          <a:p>
            <a:endParaRPr lang="en-US" sz="2800" i="1" kern="0" dirty="0">
              <a:latin typeface="+mn-lt"/>
            </a:endParaRPr>
          </a:p>
          <a:p>
            <a:r>
              <a:rPr lang="en-US" sz="2800" i="1" kern="0" dirty="0">
                <a:latin typeface="+mn-lt"/>
              </a:rPr>
              <a:t>Medical diagnosis support,</a:t>
            </a:r>
            <a:br>
              <a:rPr lang="en-US" sz="2800" i="1" kern="0" dirty="0">
                <a:latin typeface="+mn-lt"/>
              </a:rPr>
            </a:br>
            <a:r>
              <a:rPr lang="en-US" sz="2800" i="1" kern="0" dirty="0">
                <a:latin typeface="+mn-lt"/>
              </a:rPr>
              <a:t>user research findings</a:t>
            </a:r>
          </a:p>
          <a:p>
            <a:endParaRPr lang="en-US" dirty="0"/>
          </a:p>
        </p:txBody>
      </p:sp>
      <p:sp>
        <p:nvSpPr>
          <p:cNvPr id="7" name="Text Placeholder 6">
            <a:extLst>
              <a:ext uri="{FF2B5EF4-FFF2-40B4-BE49-F238E27FC236}">
                <a16:creationId xmlns:a16="http://schemas.microsoft.com/office/drawing/2014/main" id="{EA71C7AB-61D5-349D-592F-E260FE4C5EF6}"/>
              </a:ext>
            </a:extLst>
          </p:cNvPr>
          <p:cNvSpPr>
            <a:spLocks noGrp="1"/>
          </p:cNvSpPr>
          <p:nvPr>
            <p:ph type="body" sz="quarter" idx="25"/>
          </p:nvPr>
        </p:nvSpPr>
        <p:spPr>
          <a:xfrm>
            <a:off x="12771629" y="6464083"/>
            <a:ext cx="5154864" cy="4952999"/>
          </a:xfrm>
        </p:spPr>
        <p:txBody>
          <a:bodyPr/>
          <a:lstStyle/>
          <a:p>
            <a:pPr defTabSz="1828732">
              <a:defRPr/>
            </a:pPr>
            <a:r>
              <a:rPr lang="en-US" sz="4400" kern="0" dirty="0">
                <a:solidFill>
                  <a:srgbClr val="6BA5FF">
                    <a:lumMod val="75000"/>
                  </a:srgbClr>
                </a:solidFill>
                <a:latin typeface="+mn-lt"/>
              </a:rPr>
              <a:t>Question-answering</a:t>
            </a:r>
          </a:p>
          <a:p>
            <a:pPr defTabSz="1828732">
              <a:defRPr/>
            </a:pPr>
            <a:endParaRPr lang="en-US" sz="3600" kern="0" dirty="0">
              <a:solidFill>
                <a:srgbClr val="6BA5FF">
                  <a:lumMod val="75000"/>
                </a:srgbClr>
              </a:solidFill>
              <a:latin typeface="+mn-lt"/>
            </a:endParaRPr>
          </a:p>
          <a:p>
            <a:pPr defTabSz="1828732">
              <a:defRPr/>
            </a:pPr>
            <a:r>
              <a:rPr lang="en-US" sz="2800" kern="0" dirty="0">
                <a:solidFill>
                  <a:srgbClr val="000000"/>
                </a:solidFill>
                <a:latin typeface="+mn-lt"/>
              </a:rPr>
              <a:t>Create a question-answering feature grounded on specific content.</a:t>
            </a:r>
          </a:p>
          <a:p>
            <a:endParaRPr lang="en-US" sz="2800" i="1" kern="0" dirty="0">
              <a:solidFill>
                <a:srgbClr val="000000"/>
              </a:solidFill>
              <a:latin typeface="+mn-lt"/>
            </a:endParaRPr>
          </a:p>
          <a:p>
            <a:r>
              <a:rPr lang="en-US" sz="2800" i="1" kern="0" dirty="0">
                <a:latin typeface="+mn-lt"/>
              </a:rPr>
              <a:t>Build a product specific Q&amp;A resource for customer service agents.</a:t>
            </a:r>
            <a:endParaRPr lang="en-US" sz="2800" i="1" kern="0" dirty="0">
              <a:solidFill>
                <a:srgbClr val="000000"/>
              </a:solidFill>
              <a:latin typeface="+mn-lt"/>
            </a:endParaRPr>
          </a:p>
          <a:p>
            <a:endParaRPr lang="en-US" dirty="0"/>
          </a:p>
        </p:txBody>
      </p:sp>
      <p:sp>
        <p:nvSpPr>
          <p:cNvPr id="9" name="Text Placeholder 8">
            <a:extLst>
              <a:ext uri="{FF2B5EF4-FFF2-40B4-BE49-F238E27FC236}">
                <a16:creationId xmlns:a16="http://schemas.microsoft.com/office/drawing/2014/main" id="{0B849023-193B-D47D-4C48-905075CA7B75}"/>
              </a:ext>
            </a:extLst>
          </p:cNvPr>
          <p:cNvSpPr>
            <a:spLocks noGrp="1"/>
          </p:cNvSpPr>
          <p:nvPr>
            <p:ph type="body" sz="quarter" idx="27"/>
          </p:nvPr>
        </p:nvSpPr>
        <p:spPr>
          <a:xfrm>
            <a:off x="654642" y="6464084"/>
            <a:ext cx="4963923" cy="4952998"/>
          </a:xfrm>
        </p:spPr>
        <p:txBody>
          <a:bodyPr/>
          <a:lstStyle/>
          <a:p>
            <a:r>
              <a:rPr lang="en-US" sz="4400" kern="0" dirty="0">
                <a:solidFill>
                  <a:srgbClr val="6BA5FF">
                    <a:lumMod val="75000"/>
                  </a:srgbClr>
                </a:solidFill>
                <a:latin typeface="+mn-lt"/>
              </a:rPr>
              <a:t>Generation</a:t>
            </a:r>
          </a:p>
          <a:p>
            <a:endParaRPr lang="en-US" sz="3600" kern="0" dirty="0">
              <a:solidFill>
                <a:srgbClr val="6BA5FF">
                  <a:lumMod val="75000"/>
                </a:srgbClr>
              </a:solidFill>
              <a:latin typeface="+mn-lt"/>
            </a:endParaRPr>
          </a:p>
          <a:p>
            <a:r>
              <a:rPr lang="en-US" sz="2800" kern="0" dirty="0">
                <a:solidFill>
                  <a:srgbClr val="000000"/>
                </a:solidFill>
                <a:latin typeface="+mn-lt"/>
              </a:rPr>
              <a:t>Generate text content for a specific purpose.</a:t>
            </a:r>
            <a:endParaRPr lang="en-US" sz="2800" i="1" kern="0" dirty="0">
              <a:solidFill>
                <a:srgbClr val="000000"/>
              </a:solidFill>
              <a:latin typeface="+mn-lt"/>
            </a:endParaRPr>
          </a:p>
          <a:p>
            <a:endParaRPr lang="en-US" sz="2800" i="1" kern="0" dirty="0">
              <a:solidFill>
                <a:srgbClr val="000000"/>
              </a:solidFill>
              <a:latin typeface="+mn-lt"/>
            </a:endParaRPr>
          </a:p>
          <a:p>
            <a:r>
              <a:rPr lang="en-US" sz="2800" i="1" kern="0" dirty="0">
                <a:latin typeface="+mn-lt"/>
              </a:rPr>
              <a:t>Marketing campaigns, job descriptions, blog posts and articles, email drafting support</a:t>
            </a:r>
            <a:endParaRPr lang="en-US" sz="2800" i="1" kern="0" dirty="0">
              <a:solidFill>
                <a:srgbClr val="000000"/>
              </a:solidFill>
              <a:latin typeface="+mn-lt"/>
            </a:endParaRPr>
          </a:p>
          <a:p>
            <a:endParaRPr lang="en-US" dirty="0"/>
          </a:p>
        </p:txBody>
      </p:sp>
      <p:cxnSp>
        <p:nvCxnSpPr>
          <p:cNvPr id="12" name="Straight Connector 11">
            <a:extLst>
              <a:ext uri="{FF2B5EF4-FFF2-40B4-BE49-F238E27FC236}">
                <a16:creationId xmlns:a16="http://schemas.microsoft.com/office/drawing/2014/main" id="{6E7A67D2-2C98-9473-50DA-80B27CE457CE}"/>
              </a:ext>
            </a:extLst>
          </p:cNvPr>
          <p:cNvCxnSpPr/>
          <p:nvPr/>
        </p:nvCxnSpPr>
        <p:spPr bwMode="auto">
          <a:xfrm flipH="1">
            <a:off x="404037" y="6101301"/>
            <a:ext cx="546513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18256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149E0F-CE5B-E98D-76DC-63A2AF9F7A59}"/>
              </a:ext>
            </a:extLst>
          </p:cNvPr>
          <p:cNvSpPr/>
          <p:nvPr/>
        </p:nvSpPr>
        <p:spPr bwMode="auto">
          <a:xfrm>
            <a:off x="2145819" y="4376850"/>
            <a:ext cx="20095535" cy="6868638"/>
          </a:xfrm>
          <a:prstGeom prst="rect">
            <a:avLst/>
          </a:prstGeom>
          <a:solidFill>
            <a:srgbClr val="E5F7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230" fontAlgn="base">
              <a:spcBef>
                <a:spcPct val="0"/>
              </a:spcBef>
              <a:spcAft>
                <a:spcPct val="0"/>
              </a:spcAft>
            </a:pPr>
            <a:endParaRPr lang="en-US" sz="1400" dirty="0">
              <a:solidFill>
                <a:srgbClr val="FFFFFF"/>
              </a:solidFill>
              <a:latin typeface="IBM Plex Sans Light"/>
            </a:endParaRPr>
          </a:p>
        </p:txBody>
      </p:sp>
      <p:cxnSp>
        <p:nvCxnSpPr>
          <p:cNvPr id="38" name="Straight Connector 37">
            <a:extLst>
              <a:ext uri="{FF2B5EF4-FFF2-40B4-BE49-F238E27FC236}">
                <a16:creationId xmlns:a16="http://schemas.microsoft.com/office/drawing/2014/main" id="{2D9AD823-C721-B0FC-0BBF-0CF64E4B778F}"/>
              </a:ext>
            </a:extLst>
          </p:cNvPr>
          <p:cNvCxnSpPr>
            <a:cxnSpLocks/>
          </p:cNvCxnSpPr>
          <p:nvPr/>
        </p:nvCxnSpPr>
        <p:spPr bwMode="auto">
          <a:xfrm flipV="1">
            <a:off x="17862330" y="7279389"/>
            <a:ext cx="0" cy="2232686"/>
          </a:xfrm>
          <a:prstGeom prst="line">
            <a:avLst/>
          </a:prstGeom>
          <a:ln w="508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3241418-33AB-B0E3-5007-DA21EF3E4186}"/>
              </a:ext>
            </a:extLst>
          </p:cNvPr>
          <p:cNvCxnSpPr>
            <a:cxnSpLocks/>
          </p:cNvCxnSpPr>
          <p:nvPr/>
        </p:nvCxnSpPr>
        <p:spPr bwMode="auto">
          <a:xfrm flipV="1">
            <a:off x="13132429" y="5161789"/>
            <a:ext cx="0" cy="2093529"/>
          </a:xfrm>
          <a:prstGeom prst="line">
            <a:avLst/>
          </a:prstGeom>
          <a:ln w="508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Content Placeholder 22">
            <a:extLst>
              <a:ext uri="{FF2B5EF4-FFF2-40B4-BE49-F238E27FC236}">
                <a16:creationId xmlns:a16="http://schemas.microsoft.com/office/drawing/2014/main" id="{68557ACC-A17C-E702-E701-68C4C6B17895}"/>
              </a:ext>
            </a:extLst>
          </p:cNvPr>
          <p:cNvSpPr txBox="1">
            <a:spLocks/>
          </p:cNvSpPr>
          <p:nvPr/>
        </p:nvSpPr>
        <p:spPr>
          <a:xfrm>
            <a:off x="12962584" y="4940672"/>
            <a:ext cx="5366084" cy="2248341"/>
          </a:xfrm>
          <a:prstGeom prst="rect">
            <a:avLst/>
          </a:prstGeom>
          <a:noFill/>
        </p:spPr>
        <p:txBody>
          <a:bodyPr vert="horz" lIns="457200" tIns="0" rIns="457200" bIns="457200" rtlCol="0">
            <a:noAutofit/>
          </a:bodyPr>
          <a:lstStyle>
            <a:lvl1pPr marL="228557" indent="-228557" algn="l" rtl="0" eaLnBrk="1" fontAlgn="base" hangingPunct="1">
              <a:lnSpc>
                <a:spcPct val="100000"/>
              </a:lnSpc>
              <a:spcBef>
                <a:spcPts val="666"/>
              </a:spcBef>
              <a:spcAft>
                <a:spcPts val="666"/>
              </a:spcAft>
              <a:buClr>
                <a:srgbClr val="001141"/>
              </a:buClr>
              <a:buSzPct val="90000"/>
              <a:buFont typeface="Arial" panose="020B0604020202020204" pitchFamily="34" charset="0"/>
              <a:buChar char="•"/>
              <a:defRPr sz="1600" b="0" i="0">
                <a:solidFill>
                  <a:schemeClr val="tx1"/>
                </a:solidFill>
                <a:latin typeface="+mn-lt"/>
                <a:ea typeface="IBM Plex Sans Light" panose="020B0403050203000203" pitchFamily="34" charset="0"/>
                <a:cs typeface="IBM Plex Sans Light" panose="020B0403050203000203" pitchFamily="34" charset="0"/>
              </a:defRPr>
            </a:lvl1pPr>
            <a:lvl2pPr marL="228560" indent="-231605" algn="l" rtl="0" eaLnBrk="1" fontAlgn="base" hangingPunct="1">
              <a:lnSpc>
                <a:spcPct val="100000"/>
              </a:lnSpc>
              <a:spcBef>
                <a:spcPts val="666"/>
              </a:spcBef>
              <a:spcAft>
                <a:spcPts val="666"/>
              </a:spcAft>
              <a:buClr>
                <a:srgbClr val="001141"/>
              </a:buClr>
              <a:buSzPct val="100000"/>
              <a:buFont typeface="IBM Plex Sans Light" charset="-120"/>
              <a:buChar char="–"/>
              <a:tabLst/>
              <a:defRPr sz="1400" b="0" i="0">
                <a:solidFill>
                  <a:schemeClr val="tx1"/>
                </a:solidFill>
                <a:latin typeface="+mn-lt"/>
                <a:ea typeface="IBM Plex Sans Light" panose="020B0403050203000203" pitchFamily="34" charset="0"/>
                <a:cs typeface="IBM Plex Sans Light" panose="020B0403050203000203" pitchFamily="34" charset="0"/>
              </a:defRPr>
            </a:lvl2pPr>
            <a:lvl3pPr marL="457121" indent="-231605" algn="l" rtl="0" eaLnBrk="1" fontAlgn="base" hangingPunct="1">
              <a:lnSpc>
                <a:spcPct val="100000"/>
              </a:lnSpc>
              <a:spcBef>
                <a:spcPts val="533"/>
              </a:spcBef>
              <a:spcAft>
                <a:spcPts val="533"/>
              </a:spcAft>
              <a:buClr>
                <a:srgbClr val="001141"/>
              </a:buClr>
              <a:buSzPct val="100000"/>
              <a:buFont typeface="IBM Plex Sans Light" panose="020B0604020202020204" pitchFamily="34" charset="0"/>
              <a:buChar char="•"/>
              <a:tabLst/>
              <a:defRPr sz="1333" b="0" i="0">
                <a:solidFill>
                  <a:schemeClr val="tx1"/>
                </a:solidFill>
                <a:latin typeface="+mn-lt"/>
                <a:ea typeface="IBM Plex Sans Light" panose="020B0403050203000203" pitchFamily="34" charset="0"/>
                <a:cs typeface="IBM Plex Sans Light" panose="020B0403050203000203" pitchFamily="34" charset="0"/>
              </a:defRPr>
            </a:lvl3pPr>
            <a:lvl4pPr marL="838053" indent="-231605" algn="l" rtl="0" eaLnBrk="1" fontAlgn="base" hangingPunct="1">
              <a:lnSpc>
                <a:spcPct val="100000"/>
              </a:lnSpc>
              <a:spcBef>
                <a:spcPts val="533"/>
              </a:spcBef>
              <a:spcAft>
                <a:spcPts val="533"/>
              </a:spcAft>
              <a:buClr>
                <a:srgbClr val="001141"/>
              </a:buClr>
              <a:buSzPct val="100000"/>
              <a:buFont typeface="IBM Plex Sans Light" charset="-120"/>
              <a:buChar char="–"/>
              <a:tabLst/>
              <a:defRPr sz="1200" b="0" i="0" baseline="0">
                <a:solidFill>
                  <a:schemeClr val="tx1"/>
                </a:solidFill>
                <a:latin typeface="+mn-lt"/>
                <a:ea typeface="IBM Plex Sans Light" panose="020B0403050203000203" pitchFamily="34" charset="0"/>
                <a:cs typeface="IBM Plex Sans Light" panose="020B0403050203000203" pitchFamily="34" charset="0"/>
              </a:defRPr>
            </a:lvl4pPr>
            <a:lvl5pPr marL="1070846" indent="-231605" algn="l" rtl="0" eaLnBrk="1" fontAlgn="base" hangingPunct="1">
              <a:lnSpc>
                <a:spcPct val="100000"/>
              </a:lnSpc>
              <a:spcBef>
                <a:spcPts val="533"/>
              </a:spcBef>
              <a:spcAft>
                <a:spcPts val="533"/>
              </a:spcAft>
              <a:buClr>
                <a:srgbClr val="001141"/>
              </a:buClr>
              <a:buFont typeface="IBM Plex Sans Light" charset="-120"/>
              <a:buChar char="»"/>
              <a:tabLst/>
              <a:defRPr sz="1066" b="0" i="0">
                <a:solidFill>
                  <a:schemeClr val="tx1"/>
                </a:solidFill>
                <a:latin typeface="+mn-lt"/>
                <a:ea typeface="IBM Plex Sans Light" panose="020B0403050203000203" pitchFamily="34" charset="0"/>
                <a:cs typeface="IBM Plex Sans Light" panose="020B0403050203000203" pitchFamily="34" charset="0"/>
              </a:defRPr>
            </a:lvl5pPr>
            <a:lvl6pPr marL="2111232" indent="-172861"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568" indent="-172861"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903" indent="-172861"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239" indent="-172861" algn="l" rtl="0" eaLnBrk="1" fontAlgn="base" hangingPunct="1">
              <a:spcBef>
                <a:spcPct val="20000"/>
              </a:spcBef>
              <a:spcAft>
                <a:spcPct val="0"/>
              </a:spcAft>
              <a:buClr>
                <a:schemeClr val="bg1"/>
              </a:buClr>
              <a:buChar char="»"/>
              <a:defRPr sz="1692">
                <a:solidFill>
                  <a:schemeClr val="bg1"/>
                </a:solidFill>
                <a:latin typeface="IBM Plex Sans Light" charset="0"/>
              </a:defRPr>
            </a:lvl9pPr>
          </a:lstStyle>
          <a:p>
            <a:pPr marL="0" indent="0">
              <a:spcBef>
                <a:spcPts val="0"/>
              </a:spcBef>
              <a:spcAft>
                <a:spcPts val="1200"/>
              </a:spcAft>
              <a:buNone/>
            </a:pPr>
            <a:r>
              <a:rPr lang="en-US" sz="4400" b="1" kern="0" dirty="0">
                <a:latin typeface="IBM Plex Sans" panose="020B0503050203000203" pitchFamily="34" charset="0"/>
              </a:rPr>
              <a:t>Bias</a:t>
            </a:r>
          </a:p>
          <a:p>
            <a:pPr marL="0" indent="0" defTabSz="1218971">
              <a:lnSpc>
                <a:spcPct val="110000"/>
              </a:lnSpc>
              <a:spcBef>
                <a:spcPts val="0"/>
              </a:spcBef>
              <a:spcAft>
                <a:spcPts val="1200"/>
              </a:spcAft>
              <a:buClrTx/>
              <a:buSzTx/>
              <a:buNone/>
            </a:pPr>
            <a:r>
              <a:rPr lang="en-US" sz="2400" kern="0" dirty="0">
                <a:latin typeface="+mj-lt"/>
                <a:ea typeface="+mj-ea"/>
                <a:cs typeface="+mj-cs"/>
                <a:sym typeface="IBM Plex Sans Light"/>
              </a:rPr>
              <a:t>Believe that generative AI will propagate established biases.</a:t>
            </a:r>
          </a:p>
        </p:txBody>
      </p:sp>
      <p:sp>
        <p:nvSpPr>
          <p:cNvPr id="17" name="Content Placeholder 7">
            <a:extLst>
              <a:ext uri="{FF2B5EF4-FFF2-40B4-BE49-F238E27FC236}">
                <a16:creationId xmlns:a16="http://schemas.microsoft.com/office/drawing/2014/main" id="{42FB44DE-26EB-DB3B-FFF1-8D1A6A8BCF63}"/>
              </a:ext>
            </a:extLst>
          </p:cNvPr>
          <p:cNvSpPr txBox="1">
            <a:spLocks/>
          </p:cNvSpPr>
          <p:nvPr/>
        </p:nvSpPr>
        <p:spPr>
          <a:xfrm>
            <a:off x="4030330" y="4927318"/>
            <a:ext cx="4711220" cy="242126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1200"/>
              </a:spcAft>
            </a:pPr>
            <a:r>
              <a:rPr lang="en-US" sz="4400" b="1" kern="0" dirty="0">
                <a:latin typeface="IBM Plex Sans" panose="020B0503050203000203" pitchFamily="34" charset="0"/>
              </a:rPr>
              <a:t>Explainability</a:t>
            </a:r>
          </a:p>
          <a:p>
            <a:pPr>
              <a:spcAft>
                <a:spcPts val="1200"/>
              </a:spcAft>
            </a:pPr>
            <a:r>
              <a:rPr lang="en-US" sz="2400" kern="0" dirty="0"/>
              <a:t>Believe decisions made by generative AI are not sufficiently </a:t>
            </a:r>
            <a:r>
              <a:rPr lang="en-US" sz="2400" kern="0" dirty="0">
                <a:latin typeface="IBM Plex Sans" panose="020B0503050203000203" pitchFamily="34" charset="0"/>
              </a:rPr>
              <a:t>explainable</a:t>
            </a:r>
            <a:r>
              <a:rPr lang="en-US" sz="2400" kern="0" dirty="0"/>
              <a:t>.</a:t>
            </a:r>
            <a:endParaRPr lang="en-US" sz="2400" kern="0" dirty="0">
              <a:latin typeface="IBM Plex Sans Light" panose="020B0403050203000203" pitchFamily="34" charset="0"/>
            </a:endParaRPr>
          </a:p>
        </p:txBody>
      </p:sp>
      <p:sp>
        <p:nvSpPr>
          <p:cNvPr id="18" name="Content Placeholder 11">
            <a:extLst>
              <a:ext uri="{FF2B5EF4-FFF2-40B4-BE49-F238E27FC236}">
                <a16:creationId xmlns:a16="http://schemas.microsoft.com/office/drawing/2014/main" id="{0B833BE0-5C54-21CA-484F-C88B95318243}"/>
              </a:ext>
            </a:extLst>
          </p:cNvPr>
          <p:cNvSpPr txBox="1">
            <a:spLocks/>
          </p:cNvSpPr>
          <p:nvPr/>
        </p:nvSpPr>
        <p:spPr>
          <a:xfrm>
            <a:off x="8644056" y="9139002"/>
            <a:ext cx="4921620" cy="2421268"/>
          </a:xfrm>
          <a:prstGeom prst="rect">
            <a:avLst/>
          </a:prstGeom>
        </p:spPr>
        <p:txBody>
          <a:bodyPr/>
          <a:lstStyle>
            <a:lvl1pPr marL="0" marR="0" indent="0" algn="l" defTabSz="1218971"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61"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22"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83" marR="0" indent="-164561" algn="l" defTabSz="1218971"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93" marR="0" indent="-228557" algn="l" defTabSz="1218971"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58"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6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5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109" marR="0" indent="-194468" algn="l" defTabSz="1218971"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pPr>
              <a:spcAft>
                <a:spcPts val="1200"/>
              </a:spcAft>
            </a:pPr>
            <a:r>
              <a:rPr lang="en-US" sz="4400" b="1" kern="0" dirty="0">
                <a:latin typeface="IBM Plex Sans" panose="020B0503050203000203" pitchFamily="34" charset="0"/>
              </a:rPr>
              <a:t>Ethics</a:t>
            </a:r>
          </a:p>
          <a:p>
            <a:pPr>
              <a:spcAft>
                <a:spcPts val="1200"/>
              </a:spcAft>
            </a:pPr>
            <a:r>
              <a:rPr lang="en-US" sz="2400" kern="0" dirty="0"/>
              <a:t>Concerned about the safety and ethical aspects of generative AI.</a:t>
            </a:r>
          </a:p>
        </p:txBody>
      </p:sp>
      <p:sp>
        <p:nvSpPr>
          <p:cNvPr id="19" name="Content Placeholder 23">
            <a:extLst>
              <a:ext uri="{FF2B5EF4-FFF2-40B4-BE49-F238E27FC236}">
                <a16:creationId xmlns:a16="http://schemas.microsoft.com/office/drawing/2014/main" id="{FE660150-C3F4-0813-408A-34916A3D939C}"/>
              </a:ext>
            </a:extLst>
          </p:cNvPr>
          <p:cNvSpPr txBox="1">
            <a:spLocks/>
          </p:cNvSpPr>
          <p:nvPr/>
        </p:nvSpPr>
        <p:spPr>
          <a:xfrm>
            <a:off x="17681576" y="9232825"/>
            <a:ext cx="5366084" cy="1838056"/>
          </a:xfrm>
          <a:prstGeom prst="rect">
            <a:avLst/>
          </a:prstGeom>
          <a:noFill/>
        </p:spPr>
        <p:txBody>
          <a:bodyPr vert="horz" lIns="457200" tIns="0" rIns="914400" bIns="457200" rtlCol="0">
            <a:noAutofit/>
          </a:bodyPr>
          <a:lstStyle>
            <a:lvl1pPr marL="228557" indent="-228557" algn="l" rtl="0" eaLnBrk="1" fontAlgn="base" hangingPunct="1">
              <a:lnSpc>
                <a:spcPct val="100000"/>
              </a:lnSpc>
              <a:spcBef>
                <a:spcPts val="666"/>
              </a:spcBef>
              <a:spcAft>
                <a:spcPts val="666"/>
              </a:spcAft>
              <a:buClr>
                <a:srgbClr val="001141"/>
              </a:buClr>
              <a:buSzPct val="90000"/>
              <a:buFont typeface="Arial" panose="020B0604020202020204" pitchFamily="34" charset="0"/>
              <a:buChar char="•"/>
              <a:defRPr sz="1600" b="0" i="0">
                <a:solidFill>
                  <a:schemeClr val="tx1"/>
                </a:solidFill>
                <a:latin typeface="+mn-lt"/>
                <a:ea typeface="IBM Plex Sans Light" panose="020B0403050203000203" pitchFamily="34" charset="0"/>
                <a:cs typeface="IBM Plex Sans Light" panose="020B0403050203000203" pitchFamily="34" charset="0"/>
              </a:defRPr>
            </a:lvl1pPr>
            <a:lvl2pPr marL="228560" indent="-231605" algn="l" rtl="0" eaLnBrk="1" fontAlgn="base" hangingPunct="1">
              <a:lnSpc>
                <a:spcPct val="100000"/>
              </a:lnSpc>
              <a:spcBef>
                <a:spcPts val="666"/>
              </a:spcBef>
              <a:spcAft>
                <a:spcPts val="666"/>
              </a:spcAft>
              <a:buClr>
                <a:srgbClr val="001141"/>
              </a:buClr>
              <a:buSzPct val="100000"/>
              <a:buFont typeface="IBM Plex Sans Light" charset="-120"/>
              <a:buChar char="–"/>
              <a:tabLst/>
              <a:defRPr sz="1400" b="0" i="0">
                <a:solidFill>
                  <a:schemeClr val="tx1"/>
                </a:solidFill>
                <a:latin typeface="+mn-lt"/>
                <a:ea typeface="IBM Plex Sans Light" panose="020B0403050203000203" pitchFamily="34" charset="0"/>
                <a:cs typeface="IBM Plex Sans Light" panose="020B0403050203000203" pitchFamily="34" charset="0"/>
              </a:defRPr>
            </a:lvl2pPr>
            <a:lvl3pPr marL="457121" indent="-231605" algn="l" rtl="0" eaLnBrk="1" fontAlgn="base" hangingPunct="1">
              <a:lnSpc>
                <a:spcPct val="100000"/>
              </a:lnSpc>
              <a:spcBef>
                <a:spcPts val="533"/>
              </a:spcBef>
              <a:spcAft>
                <a:spcPts val="533"/>
              </a:spcAft>
              <a:buClr>
                <a:srgbClr val="001141"/>
              </a:buClr>
              <a:buSzPct val="100000"/>
              <a:buFont typeface="IBM Plex Sans Light" panose="020B0604020202020204" pitchFamily="34" charset="0"/>
              <a:buChar char="•"/>
              <a:tabLst/>
              <a:defRPr sz="1333" b="0" i="0">
                <a:solidFill>
                  <a:schemeClr val="tx1"/>
                </a:solidFill>
                <a:latin typeface="+mn-lt"/>
                <a:ea typeface="IBM Plex Sans Light" panose="020B0403050203000203" pitchFamily="34" charset="0"/>
                <a:cs typeface="IBM Plex Sans Light" panose="020B0403050203000203" pitchFamily="34" charset="0"/>
              </a:defRPr>
            </a:lvl3pPr>
            <a:lvl4pPr marL="838053" indent="-231605" algn="l" rtl="0" eaLnBrk="1" fontAlgn="base" hangingPunct="1">
              <a:lnSpc>
                <a:spcPct val="100000"/>
              </a:lnSpc>
              <a:spcBef>
                <a:spcPts val="533"/>
              </a:spcBef>
              <a:spcAft>
                <a:spcPts val="533"/>
              </a:spcAft>
              <a:buClr>
                <a:srgbClr val="001141"/>
              </a:buClr>
              <a:buSzPct val="100000"/>
              <a:buFont typeface="IBM Plex Sans Light" charset="-120"/>
              <a:buChar char="–"/>
              <a:tabLst/>
              <a:defRPr sz="1200" b="0" i="0" baseline="0">
                <a:solidFill>
                  <a:schemeClr val="tx1"/>
                </a:solidFill>
                <a:latin typeface="+mn-lt"/>
                <a:ea typeface="IBM Plex Sans Light" panose="020B0403050203000203" pitchFamily="34" charset="0"/>
                <a:cs typeface="IBM Plex Sans Light" panose="020B0403050203000203" pitchFamily="34" charset="0"/>
              </a:defRPr>
            </a:lvl4pPr>
            <a:lvl5pPr marL="1070846" indent="-231605" algn="l" rtl="0" eaLnBrk="1" fontAlgn="base" hangingPunct="1">
              <a:lnSpc>
                <a:spcPct val="100000"/>
              </a:lnSpc>
              <a:spcBef>
                <a:spcPts val="533"/>
              </a:spcBef>
              <a:spcAft>
                <a:spcPts val="533"/>
              </a:spcAft>
              <a:buClr>
                <a:srgbClr val="001141"/>
              </a:buClr>
              <a:buFont typeface="IBM Plex Sans Light" charset="-120"/>
              <a:buChar char="»"/>
              <a:tabLst/>
              <a:defRPr sz="1066" b="0" i="0">
                <a:solidFill>
                  <a:schemeClr val="tx1"/>
                </a:solidFill>
                <a:latin typeface="+mn-lt"/>
                <a:ea typeface="IBM Plex Sans Light" panose="020B0403050203000203" pitchFamily="34" charset="0"/>
                <a:cs typeface="IBM Plex Sans Light" panose="020B0403050203000203" pitchFamily="34" charset="0"/>
              </a:defRPr>
            </a:lvl5pPr>
            <a:lvl6pPr marL="2111232" indent="-172861"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568" indent="-172861"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7903" indent="-172861"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239" indent="-172861" algn="l" rtl="0" eaLnBrk="1" fontAlgn="base" hangingPunct="1">
              <a:spcBef>
                <a:spcPct val="20000"/>
              </a:spcBef>
              <a:spcAft>
                <a:spcPct val="0"/>
              </a:spcAft>
              <a:buClr>
                <a:schemeClr val="bg1"/>
              </a:buClr>
              <a:buChar char="»"/>
              <a:defRPr sz="1692">
                <a:solidFill>
                  <a:schemeClr val="bg1"/>
                </a:solidFill>
                <a:latin typeface="IBM Plex Sans Light" charset="0"/>
              </a:defRPr>
            </a:lvl9pPr>
          </a:lstStyle>
          <a:p>
            <a:pPr marL="0" indent="0">
              <a:spcBef>
                <a:spcPts val="0"/>
              </a:spcBef>
              <a:spcAft>
                <a:spcPts val="1200"/>
              </a:spcAft>
              <a:buNone/>
            </a:pPr>
            <a:r>
              <a:rPr lang="en-US" sz="4400" b="1" kern="0" dirty="0">
                <a:latin typeface="IBM Plex Sans" panose="020B0503050203000203" pitchFamily="34" charset="0"/>
              </a:rPr>
              <a:t>Trust</a:t>
            </a:r>
          </a:p>
          <a:p>
            <a:pPr marL="0" indent="0">
              <a:spcBef>
                <a:spcPts val="0"/>
              </a:spcBef>
              <a:spcAft>
                <a:spcPts val="1200"/>
              </a:spcAft>
              <a:buNone/>
            </a:pPr>
            <a:r>
              <a:rPr lang="en-US" sz="2400" kern="0" dirty="0">
                <a:latin typeface="+mj-lt"/>
                <a:ea typeface="+mj-ea"/>
                <a:cs typeface="+mj-cs"/>
                <a:sym typeface="IBM Plex Sans Light"/>
              </a:rPr>
              <a:t>Believe generative AI cannot be trusted.</a:t>
            </a:r>
          </a:p>
        </p:txBody>
      </p:sp>
      <p:sp>
        <p:nvSpPr>
          <p:cNvPr id="7" name="TextBox 6">
            <a:extLst>
              <a:ext uri="{FF2B5EF4-FFF2-40B4-BE49-F238E27FC236}">
                <a16:creationId xmlns:a16="http://schemas.microsoft.com/office/drawing/2014/main" id="{F77F1CB6-9BE4-4703-25A6-8F19A9B52F0A}"/>
              </a:ext>
            </a:extLst>
          </p:cNvPr>
          <p:cNvSpPr txBox="1"/>
          <p:nvPr/>
        </p:nvSpPr>
        <p:spPr>
          <a:xfrm>
            <a:off x="577584" y="13114400"/>
            <a:ext cx="4711226"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defTabSz="2438400">
              <a:buSzPct val="100000"/>
            </a:pPr>
            <a:r>
              <a:rPr lang="en-US" sz="1200" dirty="0">
                <a:cs typeface="Arial" panose="020B0604020202020204" pitchFamily="34" charset="0"/>
              </a:rPr>
              <a:t>Source: </a:t>
            </a:r>
            <a:r>
              <a:rPr lang="en-US" sz="1200" dirty="0">
                <a:solidFill>
                  <a:srgbClr val="000000"/>
                </a:solidFill>
                <a:ea typeface="IBM Plex Sans" charset="0"/>
                <a:cs typeface="IBM Plex Sans" charset="0"/>
              </a:rPr>
              <a:t>IBM IBV “generative AI: The state of the market”, June 2023</a:t>
            </a:r>
          </a:p>
          <a:p>
            <a:pPr algn="l" defTabSz="2438400">
              <a:buSzPct val="100000"/>
            </a:pPr>
            <a:r>
              <a:rPr lang="en-US" sz="1200" dirty="0">
                <a:cs typeface="Arial" panose="020B0604020202020204" pitchFamily="34" charset="0"/>
              </a:rPr>
              <a:t> </a:t>
            </a:r>
          </a:p>
        </p:txBody>
      </p:sp>
      <p:sp>
        <p:nvSpPr>
          <p:cNvPr id="8" name="Title 7">
            <a:extLst>
              <a:ext uri="{FF2B5EF4-FFF2-40B4-BE49-F238E27FC236}">
                <a16:creationId xmlns:a16="http://schemas.microsoft.com/office/drawing/2014/main" id="{AE24F918-09EF-B02F-A4E0-04513026E922}"/>
              </a:ext>
            </a:extLst>
          </p:cNvPr>
          <p:cNvSpPr>
            <a:spLocks noGrp="1"/>
          </p:cNvSpPr>
          <p:nvPr>
            <p:ph type="title"/>
          </p:nvPr>
        </p:nvSpPr>
        <p:spPr>
          <a:xfrm>
            <a:off x="576072" y="385200"/>
            <a:ext cx="23228491" cy="1527048"/>
          </a:xfrm>
        </p:spPr>
        <p:txBody>
          <a:bodyPr/>
          <a:lstStyle/>
          <a:p>
            <a:pPr defTabSz="2437912">
              <a:lnSpc>
                <a:spcPct val="100000"/>
              </a:lnSpc>
              <a:defRPr/>
            </a:pPr>
            <a:r>
              <a:rPr lang="en-US" kern="0" dirty="0">
                <a:solidFill>
                  <a:srgbClr val="000000"/>
                </a:solidFill>
                <a:latin typeface="IBM Plex Sans Light" panose="020B0403050203000203" pitchFamily="34" charset="0"/>
              </a:rPr>
              <a:t>Generative AI adoption considerations, inhibitors and fears</a:t>
            </a:r>
            <a:br>
              <a:rPr lang="en-US" kern="0" dirty="0">
                <a:solidFill>
                  <a:srgbClr val="000000"/>
                </a:solidFill>
                <a:latin typeface="IBM Plex Sans Light" panose="020B0403050203000203" pitchFamily="34" charset="0"/>
              </a:rPr>
            </a:br>
            <a:br>
              <a:rPr lang="en-US" kern="0" dirty="0">
                <a:solidFill>
                  <a:srgbClr val="000000"/>
                </a:solidFill>
                <a:latin typeface="IBM Plex Sans Light" panose="020B0403050203000203" pitchFamily="34" charset="0"/>
              </a:rPr>
            </a:br>
            <a:r>
              <a:rPr lang="en-US" sz="4400" kern="0" dirty="0">
                <a:solidFill>
                  <a:srgbClr val="000000"/>
                </a:solidFill>
                <a:latin typeface="IBM Plex Sans Light" panose="020B0403050203000203" pitchFamily="34" charset="0"/>
              </a:rPr>
              <a:t>80% of business leaders see at least one of these ethical issues as a major concern</a:t>
            </a:r>
            <a:endParaRPr lang="en-US" sz="4400" dirty="0"/>
          </a:p>
        </p:txBody>
      </p:sp>
      <p:cxnSp>
        <p:nvCxnSpPr>
          <p:cNvPr id="25" name="Straight Connector 24">
            <a:extLst>
              <a:ext uri="{FF2B5EF4-FFF2-40B4-BE49-F238E27FC236}">
                <a16:creationId xmlns:a16="http://schemas.microsoft.com/office/drawing/2014/main" id="{AAAC9CB8-0AF2-8435-6EDB-E93A50D3918A}"/>
              </a:ext>
            </a:extLst>
          </p:cNvPr>
          <p:cNvCxnSpPr>
            <a:cxnSpLocks/>
          </p:cNvCxnSpPr>
          <p:nvPr/>
        </p:nvCxnSpPr>
        <p:spPr bwMode="auto">
          <a:xfrm flipV="1">
            <a:off x="2933197" y="7276261"/>
            <a:ext cx="15822636" cy="10955"/>
          </a:xfrm>
          <a:prstGeom prst="line">
            <a:avLst/>
          </a:prstGeom>
          <a:ln w="508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EEAED713-9931-10D7-3BD5-C13AA0FE0379}"/>
              </a:ext>
            </a:extLst>
          </p:cNvPr>
          <p:cNvSpPr/>
          <p:nvPr/>
        </p:nvSpPr>
        <p:spPr bwMode="auto">
          <a:xfrm>
            <a:off x="17681576" y="9360093"/>
            <a:ext cx="361507" cy="361507"/>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3" name="Oval 32">
            <a:extLst>
              <a:ext uri="{FF2B5EF4-FFF2-40B4-BE49-F238E27FC236}">
                <a16:creationId xmlns:a16="http://schemas.microsoft.com/office/drawing/2014/main" id="{54E771E4-1B14-D5C6-B864-28EB12B5C9AC}"/>
              </a:ext>
            </a:extLst>
          </p:cNvPr>
          <p:cNvSpPr/>
          <p:nvPr/>
        </p:nvSpPr>
        <p:spPr bwMode="auto">
          <a:xfrm>
            <a:off x="12972941" y="4965405"/>
            <a:ext cx="361507" cy="361507"/>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cxnSp>
        <p:nvCxnSpPr>
          <p:cNvPr id="35" name="Straight Connector 34">
            <a:extLst>
              <a:ext uri="{FF2B5EF4-FFF2-40B4-BE49-F238E27FC236}">
                <a16:creationId xmlns:a16="http://schemas.microsoft.com/office/drawing/2014/main" id="{34C975D0-8941-9A0E-6BBE-8A0EA4235C8C}"/>
              </a:ext>
            </a:extLst>
          </p:cNvPr>
          <p:cNvCxnSpPr>
            <a:cxnSpLocks/>
          </p:cNvCxnSpPr>
          <p:nvPr/>
        </p:nvCxnSpPr>
        <p:spPr bwMode="auto">
          <a:xfrm flipH="1" flipV="1">
            <a:off x="3770641" y="5161789"/>
            <a:ext cx="1" cy="2117600"/>
          </a:xfrm>
          <a:prstGeom prst="line">
            <a:avLst/>
          </a:prstGeom>
          <a:ln w="508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3ECD98EB-A1B4-AE9F-632E-BED79DF63DD8}"/>
              </a:ext>
            </a:extLst>
          </p:cNvPr>
          <p:cNvSpPr/>
          <p:nvPr/>
        </p:nvSpPr>
        <p:spPr bwMode="auto">
          <a:xfrm>
            <a:off x="3589888" y="4981036"/>
            <a:ext cx="361507" cy="361507"/>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cxnSp>
        <p:nvCxnSpPr>
          <p:cNvPr id="36" name="Straight Connector 35">
            <a:extLst>
              <a:ext uri="{FF2B5EF4-FFF2-40B4-BE49-F238E27FC236}">
                <a16:creationId xmlns:a16="http://schemas.microsoft.com/office/drawing/2014/main" id="{A0121F22-C0F1-28CF-2715-DCD1E8205A3F}"/>
              </a:ext>
            </a:extLst>
          </p:cNvPr>
          <p:cNvCxnSpPr>
            <a:cxnSpLocks/>
          </p:cNvCxnSpPr>
          <p:nvPr/>
        </p:nvCxnSpPr>
        <p:spPr bwMode="auto">
          <a:xfrm flipV="1">
            <a:off x="8463303" y="7287216"/>
            <a:ext cx="0" cy="2232687"/>
          </a:xfrm>
          <a:prstGeom prst="line">
            <a:avLst/>
          </a:prstGeom>
          <a:ln w="508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CCAC3F45-B96D-ABB1-A440-E50465A08F34}"/>
              </a:ext>
            </a:extLst>
          </p:cNvPr>
          <p:cNvSpPr/>
          <p:nvPr/>
        </p:nvSpPr>
        <p:spPr bwMode="auto">
          <a:xfrm>
            <a:off x="8282549" y="9339150"/>
            <a:ext cx="361507" cy="361507"/>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06460476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IBM presentation template</Template>
  <TotalTime>50597</TotalTime>
  <Words>17216</Words>
  <Application>Microsoft Macintosh PowerPoint</Application>
  <PresentationFormat>Custom</PresentationFormat>
  <Paragraphs>1219</Paragraphs>
  <Slides>43</Slides>
  <Notes>43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5" baseType="lpstr">
      <vt:lpstr>Arial</vt:lpstr>
      <vt:lpstr>Calibri</vt:lpstr>
      <vt:lpstr>IBM Plex Sans</vt:lpstr>
      <vt:lpstr>IBM Plex Sans ExtLt</vt:lpstr>
      <vt:lpstr>IBM Plex Sans Light</vt:lpstr>
      <vt:lpstr>IBM Plex Sans SmBld</vt:lpstr>
      <vt:lpstr>IBM Plex Sans Thin</vt:lpstr>
      <vt:lpstr>IBMPlexSans-Light</vt:lpstr>
      <vt:lpstr>System Font Regular</vt:lpstr>
      <vt:lpstr>Times New Roman</vt:lpstr>
      <vt:lpstr>IBM presentation enablement template</vt:lpstr>
      <vt:lpstr>think-cell Slide</vt:lpstr>
      <vt:lpstr>watsonx.ai Train, validate, tune and deploy AI models  Client presentation    Lindsay Wershaw  Lindsay.Beth.Wershaw@ibm.com Senior Product Marketing Manager, IBM watsonx.ai  Angela Jamerson Angela.Jamerson@ibm.com Program Director, Product Management, watsonx.ai  Felix Lee  felix@ca.ibm.com Principal, Learning Content Development, AI and Data  Anshupriya Srivastava anshupriya.srivastava@ibm.com Advisory, Learning Content Development, AI and Data</vt:lpstr>
      <vt:lpstr>Contents</vt:lpstr>
      <vt:lpstr>...but how enterprises adopt and execute will define whether they  unlock, create value, unleash innovation at scale and with speed </vt:lpstr>
      <vt:lpstr>Generative AI and traditional AI</vt:lpstr>
      <vt:lpstr>Foundational models enable a new paradigm of data-efficient AI development – generative AI</vt:lpstr>
      <vt:lpstr>Impact of generative AI  Scale of impact points to swift adoption over next 3 years </vt:lpstr>
      <vt:lpstr>PowerPoint Presentation</vt:lpstr>
      <vt:lpstr>Most common generative AI tasks implemented today</vt:lpstr>
      <vt:lpstr>Generative AI adoption considerations, inhibitors and fears  80% of business leaders see at least one of these ethical issues as a major concern</vt:lpstr>
      <vt:lpstr>Generative AI adoption barriers  Executives highlight three top barriers to implementing generative AI</vt:lpstr>
      <vt:lpstr>Generative AI must be tailored to the enterprise</vt:lpstr>
      <vt:lpstr>PowerPoint Presentation</vt:lpstr>
      <vt:lpstr>Put AI to work with watsonx</vt:lpstr>
      <vt:lpstr>PowerPoint Presentation</vt:lpstr>
      <vt:lpstr>PowerPoint Presentation</vt:lpstr>
      <vt:lpstr>watsonx.ai </vt:lpstr>
      <vt:lpstr>watsonx.ai – generative AI with traditional AI features </vt:lpstr>
      <vt:lpstr>watsonx.ai is based on foundation models that are multi-model on multi-cloud with no lock-in</vt:lpstr>
      <vt:lpstr>watsonx.ai  Build, train, validate, tune, and deploy AI models </vt:lpstr>
      <vt:lpstr>IBM watsonx.ai architecture</vt:lpstr>
      <vt:lpstr>watsonx.ai Foundation Model Library </vt:lpstr>
      <vt:lpstr>watsonx.ai  – Foundation Models available</vt:lpstr>
      <vt:lpstr>watsonx.ai: Prompt Lab</vt:lpstr>
      <vt:lpstr>PowerPoint Presentation</vt:lpstr>
      <vt:lpstr>watsonx.ai: Tuning Studio Tune your foundation models with labeled data </vt:lpstr>
      <vt:lpstr>PowerPoint Presentation</vt:lpstr>
      <vt:lpstr>watsonx Flows Engine A developer-centric solution for building enterprise-grade AI applications. </vt:lpstr>
      <vt:lpstr>watsonx Flows Engine features A graph-based declarative approach that simplifies development of AI applications  </vt:lpstr>
      <vt:lpstr>watsonx Flows Engine integration  One entry point to get the best of IBM and the open-source   </vt:lpstr>
      <vt:lpstr>AI for business - IBM Granite  </vt:lpstr>
      <vt:lpstr>watsonx.ai value proposition</vt:lpstr>
      <vt:lpstr>watsonx.ai differentiators</vt:lpstr>
      <vt:lpstr>watsonx.ai is transparent, responsible, and governed</vt:lpstr>
      <vt:lpstr>PowerPoint Presentation</vt:lpstr>
      <vt:lpstr>IBM is a leader in AI</vt:lpstr>
      <vt:lpstr>How to get started with watsonx.ai today IBM’s investment in partnering with you</vt:lpstr>
      <vt:lpstr>PowerPoint Presentation</vt:lpstr>
      <vt:lpstr>Supervised and  Self Supervised Learning ↷ What’s the difference?</vt:lpstr>
      <vt:lpstr>Leveraging foundation model capabilities across various domains</vt:lpstr>
      <vt:lpstr>Fusion HCI for watsonx</vt:lpstr>
      <vt:lpstr>Fusion HCI for watsonx - Value proposition</vt:lpstr>
      <vt:lpstr>Model IP indemnification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Anshupriya Srivastava</cp:lastModifiedBy>
  <cp:revision>430</cp:revision>
  <cp:lastPrinted>2023-02-08T15:46:20Z</cp:lastPrinted>
  <dcterms:created xsi:type="dcterms:W3CDTF">2023-01-13T17:40:38Z</dcterms:created>
  <dcterms:modified xsi:type="dcterms:W3CDTF">2024-09-13T13:13:54Z</dcterms:modified>
  <cp:category/>
</cp:coreProperties>
</file>